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49"/>
  </p:notesMasterIdLst>
  <p:sldIdLst>
    <p:sldId id="256" r:id="rId2"/>
    <p:sldId id="276" r:id="rId3"/>
    <p:sldId id="258" r:id="rId4"/>
    <p:sldId id="259" r:id="rId5"/>
    <p:sldId id="260" r:id="rId6"/>
    <p:sldId id="261" r:id="rId7"/>
    <p:sldId id="262" r:id="rId8"/>
    <p:sldId id="263" r:id="rId9"/>
    <p:sldId id="264" r:id="rId10"/>
    <p:sldId id="265" r:id="rId11"/>
    <p:sldId id="266" r:id="rId12"/>
    <p:sldId id="267" r:id="rId13"/>
    <p:sldId id="278" r:id="rId14"/>
    <p:sldId id="279" r:id="rId15"/>
    <p:sldId id="282" r:id="rId16"/>
    <p:sldId id="280" r:id="rId17"/>
    <p:sldId id="281" r:id="rId18"/>
    <p:sldId id="284" r:id="rId19"/>
    <p:sldId id="283" r:id="rId20"/>
    <p:sldId id="268" r:id="rId21"/>
    <p:sldId id="269" r:id="rId22"/>
    <p:sldId id="290" r:id="rId23"/>
    <p:sldId id="291" r:id="rId24"/>
    <p:sldId id="292" r:id="rId25"/>
    <p:sldId id="293" r:id="rId26"/>
    <p:sldId id="294" r:id="rId27"/>
    <p:sldId id="303" r:id="rId28"/>
    <p:sldId id="304" r:id="rId29"/>
    <p:sldId id="270" r:id="rId30"/>
    <p:sldId id="271" r:id="rId31"/>
    <p:sldId id="272" r:id="rId32"/>
    <p:sldId id="273" r:id="rId33"/>
    <p:sldId id="285" r:id="rId34"/>
    <p:sldId id="286" r:id="rId35"/>
    <p:sldId id="287" r:id="rId36"/>
    <p:sldId id="288" r:id="rId37"/>
    <p:sldId id="289" r:id="rId38"/>
    <p:sldId id="274" r:id="rId39"/>
    <p:sldId id="295" r:id="rId40"/>
    <p:sldId id="299" r:id="rId41"/>
    <p:sldId id="300" r:id="rId42"/>
    <p:sldId id="298" r:id="rId43"/>
    <p:sldId id="296" r:id="rId44"/>
    <p:sldId id="297" r:id="rId45"/>
    <p:sldId id="301" r:id="rId46"/>
    <p:sldId id="302" r:id="rId47"/>
    <p:sldId id="277"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724" autoAdjust="0"/>
  </p:normalViewPr>
  <p:slideViewPr>
    <p:cSldViewPr snapToObjects="1" showGuides="1">
      <p:cViewPr varScale="1">
        <p:scale>
          <a:sx n="78" d="100"/>
          <a:sy n="78" d="100"/>
        </p:scale>
        <p:origin x="943" y="17"/>
      </p:cViewPr>
      <p:guideLst>
        <p:guide orient="horz" pos="2160"/>
        <p:guide pos="2880"/>
      </p:guideLst>
    </p:cSldViewPr>
  </p:slideViewPr>
  <p:notesTextViewPr>
    <p:cViewPr>
      <p:scale>
        <a:sx n="1" d="1"/>
        <a:sy n="1" d="1"/>
      </p:scale>
      <p:origin x="0" y="0"/>
    </p:cViewPr>
  </p:notesTextViewPr>
  <p:notesViewPr>
    <p:cSldViewPr snapToObjects="1" showGuides="1">
      <p:cViewPr varScale="1">
        <p:scale>
          <a:sx n="78" d="100"/>
          <a:sy n="78" d="100"/>
        </p:scale>
        <p:origin x="-292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3/5/2018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dirty="0"/>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F436E5A9-0BBC-4BEC-979B-BCA17393664A}" type="slidenum">
              <a:rPr lang="en-US"/>
              <a:pPr/>
              <a:t>3</a:t>
            </a:fld>
            <a:endParaRPr lang="en-US"/>
          </a:p>
        </p:txBody>
      </p:sp>
      <p:sp>
        <p:nvSpPr>
          <p:cNvPr id="6" name="Rectangle 9"/>
          <p:cNvSpPr>
            <a:spLocks noGrp="1" noChangeArrowheads="1"/>
          </p:cNvSpPr>
          <p:nvPr>
            <p:ph type="dt" idx="1"/>
          </p:nvPr>
        </p:nvSpPr>
        <p:spPr>
          <a:ln/>
        </p:spPr>
        <p:txBody>
          <a:bodyPr/>
          <a:lstStyle/>
          <a:p>
            <a:fld id="{0F9EF222-1438-490D-A5E9-13E1D8F8292D}" type="datetime1">
              <a:rPr lang="en-US"/>
              <a:pPr/>
              <a:t>3/5/2018</a:t>
            </a:fld>
            <a:endParaRPr lang="en-US"/>
          </a:p>
        </p:txBody>
      </p:sp>
      <p:sp>
        <p:nvSpPr>
          <p:cNvPr id="1557506" name="Rectangle 2"/>
          <p:cNvSpPr>
            <a:spLocks noGrp="1" noRot="1" noChangeAspect="1" noChangeArrowheads="1" noTextEdit="1"/>
          </p:cNvSpPr>
          <p:nvPr>
            <p:ph type="sldImg"/>
          </p:nvPr>
        </p:nvSpPr>
        <p:spPr>
          <a:ln/>
        </p:spPr>
      </p:sp>
      <p:sp>
        <p:nvSpPr>
          <p:cNvPr id="1557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4118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5EA32C6A-8A31-43A3-A22B-A3BA7F8CC473}" type="slidenum">
              <a:rPr lang="en-US"/>
              <a:pPr/>
              <a:t>12</a:t>
            </a:fld>
            <a:endParaRPr lang="en-US"/>
          </a:p>
        </p:txBody>
      </p:sp>
      <p:sp>
        <p:nvSpPr>
          <p:cNvPr id="6" name="Rectangle 9"/>
          <p:cNvSpPr>
            <a:spLocks noGrp="1" noChangeArrowheads="1"/>
          </p:cNvSpPr>
          <p:nvPr>
            <p:ph type="dt" idx="1"/>
          </p:nvPr>
        </p:nvSpPr>
        <p:spPr>
          <a:ln/>
        </p:spPr>
        <p:txBody>
          <a:bodyPr/>
          <a:lstStyle/>
          <a:p>
            <a:fld id="{9CD43426-542E-4FC5-8385-8A3CF665D610}" type="datetime1">
              <a:rPr lang="en-US"/>
              <a:pPr/>
              <a:t>3/5/2018</a:t>
            </a:fld>
            <a:endParaRPr lang="en-US"/>
          </a:p>
        </p:txBody>
      </p:sp>
      <p:sp>
        <p:nvSpPr>
          <p:cNvPr id="1575938" name="Rectangle 2"/>
          <p:cNvSpPr>
            <a:spLocks noGrp="1" noRot="1" noChangeAspect="1" noChangeArrowheads="1" noTextEdit="1"/>
          </p:cNvSpPr>
          <p:nvPr>
            <p:ph type="sldImg"/>
          </p:nvPr>
        </p:nvSpPr>
        <p:spPr>
          <a:ln/>
        </p:spPr>
      </p:sp>
      <p:sp>
        <p:nvSpPr>
          <p:cNvPr id="1575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8380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86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itchFamily="34" charset="0"/>
              </a:defRPr>
            </a:lvl1pPr>
            <a:lvl2pPr marL="742950" indent="-285750" defTabSz="920750">
              <a:defRPr sz="2400">
                <a:solidFill>
                  <a:schemeClr val="tx1"/>
                </a:solidFill>
                <a:latin typeface="Arial Narrow" pitchFamily="34" charset="0"/>
              </a:defRPr>
            </a:lvl2pPr>
            <a:lvl3pPr marL="1143000" indent="-228600" defTabSz="920750">
              <a:defRPr sz="2400">
                <a:solidFill>
                  <a:schemeClr val="tx1"/>
                </a:solidFill>
                <a:latin typeface="Arial Narrow" pitchFamily="34" charset="0"/>
              </a:defRPr>
            </a:lvl3pPr>
            <a:lvl4pPr marL="1600200" indent="-228600" defTabSz="920750">
              <a:defRPr sz="2400">
                <a:solidFill>
                  <a:schemeClr val="tx1"/>
                </a:solidFill>
                <a:latin typeface="Arial Narrow" pitchFamily="34" charset="0"/>
              </a:defRPr>
            </a:lvl4pPr>
            <a:lvl5pPr marL="2057400" indent="-228600" defTabSz="920750">
              <a:defRPr sz="2400">
                <a:solidFill>
                  <a:schemeClr val="tx1"/>
                </a:solidFill>
                <a:latin typeface="Arial Narrow" pitchFamily="34" charset="0"/>
              </a:defRPr>
            </a:lvl5pPr>
            <a:lvl6pPr marL="2514600" indent="-228600" defTabSz="920750" eaLnBrk="0" fontAlgn="base" hangingPunct="0">
              <a:spcBef>
                <a:spcPct val="0"/>
              </a:spcBef>
              <a:spcAft>
                <a:spcPct val="0"/>
              </a:spcAft>
              <a:defRPr sz="2400">
                <a:solidFill>
                  <a:schemeClr val="tx1"/>
                </a:solidFill>
                <a:latin typeface="Arial Narrow" pitchFamily="34" charset="0"/>
              </a:defRPr>
            </a:lvl6pPr>
            <a:lvl7pPr marL="2971800" indent="-228600" defTabSz="920750" eaLnBrk="0" fontAlgn="base" hangingPunct="0">
              <a:spcBef>
                <a:spcPct val="0"/>
              </a:spcBef>
              <a:spcAft>
                <a:spcPct val="0"/>
              </a:spcAft>
              <a:defRPr sz="2400">
                <a:solidFill>
                  <a:schemeClr val="tx1"/>
                </a:solidFill>
                <a:latin typeface="Arial Narrow" pitchFamily="34" charset="0"/>
              </a:defRPr>
            </a:lvl7pPr>
            <a:lvl8pPr marL="3429000" indent="-228600" defTabSz="920750" eaLnBrk="0" fontAlgn="base" hangingPunct="0">
              <a:spcBef>
                <a:spcPct val="0"/>
              </a:spcBef>
              <a:spcAft>
                <a:spcPct val="0"/>
              </a:spcAft>
              <a:defRPr sz="2400">
                <a:solidFill>
                  <a:schemeClr val="tx1"/>
                </a:solidFill>
                <a:latin typeface="Arial Narrow" pitchFamily="34" charset="0"/>
              </a:defRPr>
            </a:lvl8pPr>
            <a:lvl9pPr marL="3886200" indent="-228600" defTabSz="920750" eaLnBrk="0" fontAlgn="base" hangingPunct="0">
              <a:spcBef>
                <a:spcPct val="0"/>
              </a:spcBef>
              <a:spcAft>
                <a:spcPct val="0"/>
              </a:spcAft>
              <a:defRPr sz="2400">
                <a:solidFill>
                  <a:schemeClr val="tx1"/>
                </a:solidFill>
                <a:latin typeface="Arial Narrow" pitchFamily="34" charset="0"/>
              </a:defRPr>
            </a:lvl9pPr>
          </a:lstStyle>
          <a:p>
            <a:r>
              <a:rPr lang="en-US" sz="800">
                <a:latin typeface="Times New Roman" pitchFamily="18" charset="0"/>
              </a:rPr>
              <a:t>GreenPrints 2002 – Atalanta, GA</a:t>
            </a:r>
          </a:p>
        </p:txBody>
      </p:sp>
      <p:sp>
        <p:nvSpPr>
          <p:cNvPr id="3686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itchFamily="34" charset="0"/>
              </a:defRPr>
            </a:lvl1pPr>
            <a:lvl2pPr marL="742950" indent="-285750" defTabSz="920750">
              <a:defRPr sz="2400">
                <a:solidFill>
                  <a:schemeClr val="tx1"/>
                </a:solidFill>
                <a:latin typeface="Arial Narrow" pitchFamily="34" charset="0"/>
              </a:defRPr>
            </a:lvl2pPr>
            <a:lvl3pPr marL="1143000" indent="-228600" defTabSz="920750">
              <a:defRPr sz="2400">
                <a:solidFill>
                  <a:schemeClr val="tx1"/>
                </a:solidFill>
                <a:latin typeface="Arial Narrow" pitchFamily="34" charset="0"/>
              </a:defRPr>
            </a:lvl3pPr>
            <a:lvl4pPr marL="1600200" indent="-228600" defTabSz="920750">
              <a:defRPr sz="2400">
                <a:solidFill>
                  <a:schemeClr val="tx1"/>
                </a:solidFill>
                <a:latin typeface="Arial Narrow" pitchFamily="34" charset="0"/>
              </a:defRPr>
            </a:lvl4pPr>
            <a:lvl5pPr marL="2057400" indent="-228600" defTabSz="920750">
              <a:defRPr sz="2400">
                <a:solidFill>
                  <a:schemeClr val="tx1"/>
                </a:solidFill>
                <a:latin typeface="Arial Narrow" pitchFamily="34" charset="0"/>
              </a:defRPr>
            </a:lvl5pPr>
            <a:lvl6pPr marL="2514600" indent="-228600" defTabSz="920750" eaLnBrk="0" fontAlgn="base" hangingPunct="0">
              <a:spcBef>
                <a:spcPct val="0"/>
              </a:spcBef>
              <a:spcAft>
                <a:spcPct val="0"/>
              </a:spcAft>
              <a:defRPr sz="2400">
                <a:solidFill>
                  <a:schemeClr val="tx1"/>
                </a:solidFill>
                <a:latin typeface="Arial Narrow" pitchFamily="34" charset="0"/>
              </a:defRPr>
            </a:lvl6pPr>
            <a:lvl7pPr marL="2971800" indent="-228600" defTabSz="920750" eaLnBrk="0" fontAlgn="base" hangingPunct="0">
              <a:spcBef>
                <a:spcPct val="0"/>
              </a:spcBef>
              <a:spcAft>
                <a:spcPct val="0"/>
              </a:spcAft>
              <a:defRPr sz="2400">
                <a:solidFill>
                  <a:schemeClr val="tx1"/>
                </a:solidFill>
                <a:latin typeface="Arial Narrow" pitchFamily="34" charset="0"/>
              </a:defRPr>
            </a:lvl7pPr>
            <a:lvl8pPr marL="3429000" indent="-228600" defTabSz="920750" eaLnBrk="0" fontAlgn="base" hangingPunct="0">
              <a:spcBef>
                <a:spcPct val="0"/>
              </a:spcBef>
              <a:spcAft>
                <a:spcPct val="0"/>
              </a:spcAft>
              <a:defRPr sz="2400">
                <a:solidFill>
                  <a:schemeClr val="tx1"/>
                </a:solidFill>
                <a:latin typeface="Arial Narrow" pitchFamily="34" charset="0"/>
              </a:defRPr>
            </a:lvl8pPr>
            <a:lvl9pPr marL="3886200" indent="-228600" defTabSz="920750" eaLnBrk="0" fontAlgn="base" hangingPunct="0">
              <a:spcBef>
                <a:spcPct val="0"/>
              </a:spcBef>
              <a:spcAft>
                <a:spcPct val="0"/>
              </a:spcAft>
              <a:defRPr sz="2400">
                <a:solidFill>
                  <a:schemeClr val="tx1"/>
                </a:solidFill>
                <a:latin typeface="Arial Narrow" pitchFamily="34" charset="0"/>
              </a:defRPr>
            </a:lvl9pPr>
          </a:lstStyle>
          <a:p>
            <a:fld id="{404EF957-27FB-43EE-BAAE-42080665E38A}" type="slidenum">
              <a:rPr lang="en-US" sz="800" smtClean="0">
                <a:latin typeface="Times New Roman" pitchFamily="18" charset="0"/>
              </a:rPr>
              <a:pPr/>
              <a:t>13</a:t>
            </a:fld>
            <a:endParaRPr lang="en-US" sz="800">
              <a:latin typeface="Times New Roman" pitchFamily="18" charset="0"/>
            </a:endParaRPr>
          </a:p>
        </p:txBody>
      </p:sp>
      <p:sp>
        <p:nvSpPr>
          <p:cNvPr id="36870" name="Date Placeholder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itchFamily="34" charset="0"/>
              </a:defRPr>
            </a:lvl1pPr>
            <a:lvl2pPr marL="742950" indent="-285750" defTabSz="917575">
              <a:defRPr sz="2400">
                <a:solidFill>
                  <a:schemeClr val="tx1"/>
                </a:solidFill>
                <a:latin typeface="Arial Narrow" pitchFamily="34" charset="0"/>
              </a:defRPr>
            </a:lvl2pPr>
            <a:lvl3pPr marL="1143000" indent="-228600" defTabSz="917575">
              <a:defRPr sz="2400">
                <a:solidFill>
                  <a:schemeClr val="tx1"/>
                </a:solidFill>
                <a:latin typeface="Arial Narrow" pitchFamily="34" charset="0"/>
              </a:defRPr>
            </a:lvl3pPr>
            <a:lvl4pPr marL="1600200" indent="-228600" defTabSz="917575">
              <a:defRPr sz="2400">
                <a:solidFill>
                  <a:schemeClr val="tx1"/>
                </a:solidFill>
                <a:latin typeface="Arial Narrow" pitchFamily="34" charset="0"/>
              </a:defRPr>
            </a:lvl4pPr>
            <a:lvl5pPr marL="2057400" indent="-228600" defTabSz="917575">
              <a:defRPr sz="2400">
                <a:solidFill>
                  <a:schemeClr val="tx1"/>
                </a:solidFill>
                <a:latin typeface="Arial Narrow" pitchFamily="34" charset="0"/>
              </a:defRPr>
            </a:lvl5pPr>
            <a:lvl6pPr marL="2514600" indent="-228600" defTabSz="917575" eaLnBrk="0" fontAlgn="base" hangingPunct="0">
              <a:spcBef>
                <a:spcPct val="0"/>
              </a:spcBef>
              <a:spcAft>
                <a:spcPct val="0"/>
              </a:spcAft>
              <a:defRPr sz="2400">
                <a:solidFill>
                  <a:schemeClr val="tx1"/>
                </a:solidFill>
                <a:latin typeface="Arial Narrow" pitchFamily="34" charset="0"/>
              </a:defRPr>
            </a:lvl6pPr>
            <a:lvl7pPr marL="2971800" indent="-228600" defTabSz="917575" eaLnBrk="0" fontAlgn="base" hangingPunct="0">
              <a:spcBef>
                <a:spcPct val="0"/>
              </a:spcBef>
              <a:spcAft>
                <a:spcPct val="0"/>
              </a:spcAft>
              <a:defRPr sz="2400">
                <a:solidFill>
                  <a:schemeClr val="tx1"/>
                </a:solidFill>
                <a:latin typeface="Arial Narrow" pitchFamily="34" charset="0"/>
              </a:defRPr>
            </a:lvl7pPr>
            <a:lvl8pPr marL="3429000" indent="-228600" defTabSz="917575" eaLnBrk="0" fontAlgn="base" hangingPunct="0">
              <a:spcBef>
                <a:spcPct val="0"/>
              </a:spcBef>
              <a:spcAft>
                <a:spcPct val="0"/>
              </a:spcAft>
              <a:defRPr sz="2400">
                <a:solidFill>
                  <a:schemeClr val="tx1"/>
                </a:solidFill>
                <a:latin typeface="Arial Narrow" pitchFamily="34" charset="0"/>
              </a:defRPr>
            </a:lvl8pPr>
            <a:lvl9pPr marL="3886200" indent="-228600" defTabSz="917575" eaLnBrk="0" fontAlgn="base" hangingPunct="0">
              <a:spcBef>
                <a:spcPct val="0"/>
              </a:spcBef>
              <a:spcAft>
                <a:spcPct val="0"/>
              </a:spcAft>
              <a:defRPr sz="2400">
                <a:solidFill>
                  <a:schemeClr val="tx1"/>
                </a:solidFill>
                <a:latin typeface="Arial Narrow" pitchFamily="34" charset="0"/>
              </a:defRPr>
            </a:lvl9pPr>
          </a:lstStyle>
          <a:p>
            <a:fld id="{918C4706-194A-45C2-9796-A20140D8ECB5}" type="datetime1">
              <a:rPr lang="en-US" sz="800" smtClean="0">
                <a:latin typeface="Times New Roman" pitchFamily="18" charset="0"/>
              </a:rPr>
              <a:pPr/>
              <a:t>3/5/2018</a:t>
            </a:fld>
            <a:endParaRPr lang="en-US" sz="800">
              <a:latin typeface="Times New Roman" pitchFamily="18" charset="0"/>
            </a:endParaRPr>
          </a:p>
        </p:txBody>
      </p:sp>
    </p:spTree>
    <p:extLst>
      <p:ext uri="{BB962C8B-B14F-4D97-AF65-F5344CB8AC3E}">
        <p14:creationId xmlns:p14="http://schemas.microsoft.com/office/powerpoint/2010/main" val="1578617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8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itchFamily="34" charset="0"/>
              </a:defRPr>
            </a:lvl1pPr>
            <a:lvl2pPr marL="742950" indent="-285750" defTabSz="920750">
              <a:defRPr sz="2400">
                <a:solidFill>
                  <a:schemeClr val="tx1"/>
                </a:solidFill>
                <a:latin typeface="Arial Narrow" pitchFamily="34" charset="0"/>
              </a:defRPr>
            </a:lvl2pPr>
            <a:lvl3pPr marL="1143000" indent="-228600" defTabSz="920750">
              <a:defRPr sz="2400">
                <a:solidFill>
                  <a:schemeClr val="tx1"/>
                </a:solidFill>
                <a:latin typeface="Arial Narrow" pitchFamily="34" charset="0"/>
              </a:defRPr>
            </a:lvl3pPr>
            <a:lvl4pPr marL="1600200" indent="-228600" defTabSz="920750">
              <a:defRPr sz="2400">
                <a:solidFill>
                  <a:schemeClr val="tx1"/>
                </a:solidFill>
                <a:latin typeface="Arial Narrow" pitchFamily="34" charset="0"/>
              </a:defRPr>
            </a:lvl4pPr>
            <a:lvl5pPr marL="2057400" indent="-228600" defTabSz="920750">
              <a:defRPr sz="2400">
                <a:solidFill>
                  <a:schemeClr val="tx1"/>
                </a:solidFill>
                <a:latin typeface="Arial Narrow" pitchFamily="34" charset="0"/>
              </a:defRPr>
            </a:lvl5pPr>
            <a:lvl6pPr marL="2514600" indent="-228600" defTabSz="920750" eaLnBrk="0" fontAlgn="base" hangingPunct="0">
              <a:spcBef>
                <a:spcPct val="0"/>
              </a:spcBef>
              <a:spcAft>
                <a:spcPct val="0"/>
              </a:spcAft>
              <a:defRPr sz="2400">
                <a:solidFill>
                  <a:schemeClr val="tx1"/>
                </a:solidFill>
                <a:latin typeface="Arial Narrow" pitchFamily="34" charset="0"/>
              </a:defRPr>
            </a:lvl6pPr>
            <a:lvl7pPr marL="2971800" indent="-228600" defTabSz="920750" eaLnBrk="0" fontAlgn="base" hangingPunct="0">
              <a:spcBef>
                <a:spcPct val="0"/>
              </a:spcBef>
              <a:spcAft>
                <a:spcPct val="0"/>
              </a:spcAft>
              <a:defRPr sz="2400">
                <a:solidFill>
                  <a:schemeClr val="tx1"/>
                </a:solidFill>
                <a:latin typeface="Arial Narrow" pitchFamily="34" charset="0"/>
              </a:defRPr>
            </a:lvl7pPr>
            <a:lvl8pPr marL="3429000" indent="-228600" defTabSz="920750" eaLnBrk="0" fontAlgn="base" hangingPunct="0">
              <a:spcBef>
                <a:spcPct val="0"/>
              </a:spcBef>
              <a:spcAft>
                <a:spcPct val="0"/>
              </a:spcAft>
              <a:defRPr sz="2400">
                <a:solidFill>
                  <a:schemeClr val="tx1"/>
                </a:solidFill>
                <a:latin typeface="Arial Narrow" pitchFamily="34" charset="0"/>
              </a:defRPr>
            </a:lvl8pPr>
            <a:lvl9pPr marL="3886200" indent="-228600" defTabSz="920750" eaLnBrk="0" fontAlgn="base" hangingPunct="0">
              <a:spcBef>
                <a:spcPct val="0"/>
              </a:spcBef>
              <a:spcAft>
                <a:spcPct val="0"/>
              </a:spcAft>
              <a:defRPr sz="2400">
                <a:solidFill>
                  <a:schemeClr val="tx1"/>
                </a:solidFill>
                <a:latin typeface="Arial Narrow" pitchFamily="34" charset="0"/>
              </a:defRPr>
            </a:lvl9pPr>
          </a:lstStyle>
          <a:p>
            <a:r>
              <a:rPr lang="en-US" sz="800">
                <a:latin typeface="Times New Roman" pitchFamily="18" charset="0"/>
              </a:rPr>
              <a:t>GreenPrints 2002 – Atalanta, GA</a:t>
            </a:r>
          </a:p>
        </p:txBody>
      </p:sp>
      <p:sp>
        <p:nvSpPr>
          <p:cNvPr id="378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itchFamily="34" charset="0"/>
              </a:defRPr>
            </a:lvl1pPr>
            <a:lvl2pPr marL="742950" indent="-285750" defTabSz="920750">
              <a:defRPr sz="2400">
                <a:solidFill>
                  <a:schemeClr val="tx1"/>
                </a:solidFill>
                <a:latin typeface="Arial Narrow" pitchFamily="34" charset="0"/>
              </a:defRPr>
            </a:lvl2pPr>
            <a:lvl3pPr marL="1143000" indent="-228600" defTabSz="920750">
              <a:defRPr sz="2400">
                <a:solidFill>
                  <a:schemeClr val="tx1"/>
                </a:solidFill>
                <a:latin typeface="Arial Narrow" pitchFamily="34" charset="0"/>
              </a:defRPr>
            </a:lvl3pPr>
            <a:lvl4pPr marL="1600200" indent="-228600" defTabSz="920750">
              <a:defRPr sz="2400">
                <a:solidFill>
                  <a:schemeClr val="tx1"/>
                </a:solidFill>
                <a:latin typeface="Arial Narrow" pitchFamily="34" charset="0"/>
              </a:defRPr>
            </a:lvl4pPr>
            <a:lvl5pPr marL="2057400" indent="-228600" defTabSz="920750">
              <a:defRPr sz="2400">
                <a:solidFill>
                  <a:schemeClr val="tx1"/>
                </a:solidFill>
                <a:latin typeface="Arial Narrow" pitchFamily="34" charset="0"/>
              </a:defRPr>
            </a:lvl5pPr>
            <a:lvl6pPr marL="2514600" indent="-228600" defTabSz="920750" eaLnBrk="0" fontAlgn="base" hangingPunct="0">
              <a:spcBef>
                <a:spcPct val="0"/>
              </a:spcBef>
              <a:spcAft>
                <a:spcPct val="0"/>
              </a:spcAft>
              <a:defRPr sz="2400">
                <a:solidFill>
                  <a:schemeClr val="tx1"/>
                </a:solidFill>
                <a:latin typeface="Arial Narrow" pitchFamily="34" charset="0"/>
              </a:defRPr>
            </a:lvl6pPr>
            <a:lvl7pPr marL="2971800" indent="-228600" defTabSz="920750" eaLnBrk="0" fontAlgn="base" hangingPunct="0">
              <a:spcBef>
                <a:spcPct val="0"/>
              </a:spcBef>
              <a:spcAft>
                <a:spcPct val="0"/>
              </a:spcAft>
              <a:defRPr sz="2400">
                <a:solidFill>
                  <a:schemeClr val="tx1"/>
                </a:solidFill>
                <a:latin typeface="Arial Narrow" pitchFamily="34" charset="0"/>
              </a:defRPr>
            </a:lvl7pPr>
            <a:lvl8pPr marL="3429000" indent="-228600" defTabSz="920750" eaLnBrk="0" fontAlgn="base" hangingPunct="0">
              <a:spcBef>
                <a:spcPct val="0"/>
              </a:spcBef>
              <a:spcAft>
                <a:spcPct val="0"/>
              </a:spcAft>
              <a:defRPr sz="2400">
                <a:solidFill>
                  <a:schemeClr val="tx1"/>
                </a:solidFill>
                <a:latin typeface="Arial Narrow" pitchFamily="34" charset="0"/>
              </a:defRPr>
            </a:lvl8pPr>
            <a:lvl9pPr marL="3886200" indent="-228600" defTabSz="920750" eaLnBrk="0" fontAlgn="base" hangingPunct="0">
              <a:spcBef>
                <a:spcPct val="0"/>
              </a:spcBef>
              <a:spcAft>
                <a:spcPct val="0"/>
              </a:spcAft>
              <a:defRPr sz="2400">
                <a:solidFill>
                  <a:schemeClr val="tx1"/>
                </a:solidFill>
                <a:latin typeface="Arial Narrow" pitchFamily="34" charset="0"/>
              </a:defRPr>
            </a:lvl9pPr>
          </a:lstStyle>
          <a:p>
            <a:fld id="{0042CC6C-2F6A-4BA8-8871-07654B03D57F}" type="slidenum">
              <a:rPr lang="en-US" sz="800" smtClean="0">
                <a:latin typeface="Times New Roman" pitchFamily="18" charset="0"/>
              </a:rPr>
              <a:pPr/>
              <a:t>14</a:t>
            </a:fld>
            <a:endParaRPr lang="en-US" sz="800">
              <a:latin typeface="Times New Roman" pitchFamily="18" charset="0"/>
            </a:endParaRPr>
          </a:p>
        </p:txBody>
      </p:sp>
      <p:sp>
        <p:nvSpPr>
          <p:cNvPr id="37894" name="Date Placeholder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itchFamily="34" charset="0"/>
              </a:defRPr>
            </a:lvl1pPr>
            <a:lvl2pPr marL="742950" indent="-285750" defTabSz="917575">
              <a:defRPr sz="2400">
                <a:solidFill>
                  <a:schemeClr val="tx1"/>
                </a:solidFill>
                <a:latin typeface="Arial Narrow" pitchFamily="34" charset="0"/>
              </a:defRPr>
            </a:lvl2pPr>
            <a:lvl3pPr marL="1143000" indent="-228600" defTabSz="917575">
              <a:defRPr sz="2400">
                <a:solidFill>
                  <a:schemeClr val="tx1"/>
                </a:solidFill>
                <a:latin typeface="Arial Narrow" pitchFamily="34" charset="0"/>
              </a:defRPr>
            </a:lvl3pPr>
            <a:lvl4pPr marL="1600200" indent="-228600" defTabSz="917575">
              <a:defRPr sz="2400">
                <a:solidFill>
                  <a:schemeClr val="tx1"/>
                </a:solidFill>
                <a:latin typeface="Arial Narrow" pitchFamily="34" charset="0"/>
              </a:defRPr>
            </a:lvl4pPr>
            <a:lvl5pPr marL="2057400" indent="-228600" defTabSz="917575">
              <a:defRPr sz="2400">
                <a:solidFill>
                  <a:schemeClr val="tx1"/>
                </a:solidFill>
                <a:latin typeface="Arial Narrow" pitchFamily="34" charset="0"/>
              </a:defRPr>
            </a:lvl5pPr>
            <a:lvl6pPr marL="2514600" indent="-228600" defTabSz="917575" eaLnBrk="0" fontAlgn="base" hangingPunct="0">
              <a:spcBef>
                <a:spcPct val="0"/>
              </a:spcBef>
              <a:spcAft>
                <a:spcPct val="0"/>
              </a:spcAft>
              <a:defRPr sz="2400">
                <a:solidFill>
                  <a:schemeClr val="tx1"/>
                </a:solidFill>
                <a:latin typeface="Arial Narrow" pitchFamily="34" charset="0"/>
              </a:defRPr>
            </a:lvl6pPr>
            <a:lvl7pPr marL="2971800" indent="-228600" defTabSz="917575" eaLnBrk="0" fontAlgn="base" hangingPunct="0">
              <a:spcBef>
                <a:spcPct val="0"/>
              </a:spcBef>
              <a:spcAft>
                <a:spcPct val="0"/>
              </a:spcAft>
              <a:defRPr sz="2400">
                <a:solidFill>
                  <a:schemeClr val="tx1"/>
                </a:solidFill>
                <a:latin typeface="Arial Narrow" pitchFamily="34" charset="0"/>
              </a:defRPr>
            </a:lvl7pPr>
            <a:lvl8pPr marL="3429000" indent="-228600" defTabSz="917575" eaLnBrk="0" fontAlgn="base" hangingPunct="0">
              <a:spcBef>
                <a:spcPct val="0"/>
              </a:spcBef>
              <a:spcAft>
                <a:spcPct val="0"/>
              </a:spcAft>
              <a:defRPr sz="2400">
                <a:solidFill>
                  <a:schemeClr val="tx1"/>
                </a:solidFill>
                <a:latin typeface="Arial Narrow" pitchFamily="34" charset="0"/>
              </a:defRPr>
            </a:lvl8pPr>
            <a:lvl9pPr marL="3886200" indent="-228600" defTabSz="917575" eaLnBrk="0" fontAlgn="base" hangingPunct="0">
              <a:spcBef>
                <a:spcPct val="0"/>
              </a:spcBef>
              <a:spcAft>
                <a:spcPct val="0"/>
              </a:spcAft>
              <a:defRPr sz="2400">
                <a:solidFill>
                  <a:schemeClr val="tx1"/>
                </a:solidFill>
                <a:latin typeface="Arial Narrow" pitchFamily="34" charset="0"/>
              </a:defRPr>
            </a:lvl9pPr>
          </a:lstStyle>
          <a:p>
            <a:fld id="{61E32FF2-FD18-482B-B17C-B9818CBD0FF2}" type="datetime1">
              <a:rPr lang="en-US" sz="800" smtClean="0">
                <a:latin typeface="Times New Roman" pitchFamily="18" charset="0"/>
              </a:rPr>
              <a:pPr/>
              <a:t>3/5/2018</a:t>
            </a:fld>
            <a:endParaRPr lang="en-US" sz="800">
              <a:latin typeface="Times New Roman" pitchFamily="18" charset="0"/>
            </a:endParaRPr>
          </a:p>
        </p:txBody>
      </p:sp>
    </p:spTree>
    <p:extLst>
      <p:ext uri="{BB962C8B-B14F-4D97-AF65-F5344CB8AC3E}">
        <p14:creationId xmlns:p14="http://schemas.microsoft.com/office/powerpoint/2010/main" val="2276859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8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itchFamily="34" charset="0"/>
              </a:defRPr>
            </a:lvl1pPr>
            <a:lvl2pPr marL="742950" indent="-285750" defTabSz="920750">
              <a:defRPr sz="2400">
                <a:solidFill>
                  <a:schemeClr val="tx1"/>
                </a:solidFill>
                <a:latin typeface="Arial Narrow" pitchFamily="34" charset="0"/>
              </a:defRPr>
            </a:lvl2pPr>
            <a:lvl3pPr marL="1143000" indent="-228600" defTabSz="920750">
              <a:defRPr sz="2400">
                <a:solidFill>
                  <a:schemeClr val="tx1"/>
                </a:solidFill>
                <a:latin typeface="Arial Narrow" pitchFamily="34" charset="0"/>
              </a:defRPr>
            </a:lvl3pPr>
            <a:lvl4pPr marL="1600200" indent="-228600" defTabSz="920750">
              <a:defRPr sz="2400">
                <a:solidFill>
                  <a:schemeClr val="tx1"/>
                </a:solidFill>
                <a:latin typeface="Arial Narrow" pitchFamily="34" charset="0"/>
              </a:defRPr>
            </a:lvl4pPr>
            <a:lvl5pPr marL="2057400" indent="-228600" defTabSz="920750">
              <a:defRPr sz="2400">
                <a:solidFill>
                  <a:schemeClr val="tx1"/>
                </a:solidFill>
                <a:latin typeface="Arial Narrow" pitchFamily="34" charset="0"/>
              </a:defRPr>
            </a:lvl5pPr>
            <a:lvl6pPr marL="2514600" indent="-228600" defTabSz="920750" eaLnBrk="0" fontAlgn="base" hangingPunct="0">
              <a:spcBef>
                <a:spcPct val="0"/>
              </a:spcBef>
              <a:spcAft>
                <a:spcPct val="0"/>
              </a:spcAft>
              <a:defRPr sz="2400">
                <a:solidFill>
                  <a:schemeClr val="tx1"/>
                </a:solidFill>
                <a:latin typeface="Arial Narrow" pitchFamily="34" charset="0"/>
              </a:defRPr>
            </a:lvl6pPr>
            <a:lvl7pPr marL="2971800" indent="-228600" defTabSz="920750" eaLnBrk="0" fontAlgn="base" hangingPunct="0">
              <a:spcBef>
                <a:spcPct val="0"/>
              </a:spcBef>
              <a:spcAft>
                <a:spcPct val="0"/>
              </a:spcAft>
              <a:defRPr sz="2400">
                <a:solidFill>
                  <a:schemeClr val="tx1"/>
                </a:solidFill>
                <a:latin typeface="Arial Narrow" pitchFamily="34" charset="0"/>
              </a:defRPr>
            </a:lvl7pPr>
            <a:lvl8pPr marL="3429000" indent="-228600" defTabSz="920750" eaLnBrk="0" fontAlgn="base" hangingPunct="0">
              <a:spcBef>
                <a:spcPct val="0"/>
              </a:spcBef>
              <a:spcAft>
                <a:spcPct val="0"/>
              </a:spcAft>
              <a:defRPr sz="2400">
                <a:solidFill>
                  <a:schemeClr val="tx1"/>
                </a:solidFill>
                <a:latin typeface="Arial Narrow" pitchFamily="34" charset="0"/>
              </a:defRPr>
            </a:lvl8pPr>
            <a:lvl9pPr marL="3886200" indent="-228600" defTabSz="920750" eaLnBrk="0" fontAlgn="base" hangingPunct="0">
              <a:spcBef>
                <a:spcPct val="0"/>
              </a:spcBef>
              <a:spcAft>
                <a:spcPct val="0"/>
              </a:spcAft>
              <a:defRPr sz="2400">
                <a:solidFill>
                  <a:schemeClr val="tx1"/>
                </a:solidFill>
                <a:latin typeface="Arial Narrow" pitchFamily="34" charset="0"/>
              </a:defRPr>
            </a:lvl9pPr>
          </a:lstStyle>
          <a:p>
            <a:r>
              <a:rPr lang="en-US" sz="800">
                <a:latin typeface="Times New Roman" pitchFamily="18" charset="0"/>
              </a:rPr>
              <a:t>GreenPrints 2002 – Atalanta, GA</a:t>
            </a:r>
          </a:p>
        </p:txBody>
      </p:sp>
      <p:sp>
        <p:nvSpPr>
          <p:cNvPr id="378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itchFamily="34" charset="0"/>
              </a:defRPr>
            </a:lvl1pPr>
            <a:lvl2pPr marL="742950" indent="-285750" defTabSz="920750">
              <a:defRPr sz="2400">
                <a:solidFill>
                  <a:schemeClr val="tx1"/>
                </a:solidFill>
                <a:latin typeface="Arial Narrow" pitchFamily="34" charset="0"/>
              </a:defRPr>
            </a:lvl2pPr>
            <a:lvl3pPr marL="1143000" indent="-228600" defTabSz="920750">
              <a:defRPr sz="2400">
                <a:solidFill>
                  <a:schemeClr val="tx1"/>
                </a:solidFill>
                <a:latin typeface="Arial Narrow" pitchFamily="34" charset="0"/>
              </a:defRPr>
            </a:lvl3pPr>
            <a:lvl4pPr marL="1600200" indent="-228600" defTabSz="920750">
              <a:defRPr sz="2400">
                <a:solidFill>
                  <a:schemeClr val="tx1"/>
                </a:solidFill>
                <a:latin typeface="Arial Narrow" pitchFamily="34" charset="0"/>
              </a:defRPr>
            </a:lvl4pPr>
            <a:lvl5pPr marL="2057400" indent="-228600" defTabSz="920750">
              <a:defRPr sz="2400">
                <a:solidFill>
                  <a:schemeClr val="tx1"/>
                </a:solidFill>
                <a:latin typeface="Arial Narrow" pitchFamily="34" charset="0"/>
              </a:defRPr>
            </a:lvl5pPr>
            <a:lvl6pPr marL="2514600" indent="-228600" defTabSz="920750" eaLnBrk="0" fontAlgn="base" hangingPunct="0">
              <a:spcBef>
                <a:spcPct val="0"/>
              </a:spcBef>
              <a:spcAft>
                <a:spcPct val="0"/>
              </a:spcAft>
              <a:defRPr sz="2400">
                <a:solidFill>
                  <a:schemeClr val="tx1"/>
                </a:solidFill>
                <a:latin typeface="Arial Narrow" pitchFamily="34" charset="0"/>
              </a:defRPr>
            </a:lvl6pPr>
            <a:lvl7pPr marL="2971800" indent="-228600" defTabSz="920750" eaLnBrk="0" fontAlgn="base" hangingPunct="0">
              <a:spcBef>
                <a:spcPct val="0"/>
              </a:spcBef>
              <a:spcAft>
                <a:spcPct val="0"/>
              </a:spcAft>
              <a:defRPr sz="2400">
                <a:solidFill>
                  <a:schemeClr val="tx1"/>
                </a:solidFill>
                <a:latin typeface="Arial Narrow" pitchFamily="34" charset="0"/>
              </a:defRPr>
            </a:lvl7pPr>
            <a:lvl8pPr marL="3429000" indent="-228600" defTabSz="920750" eaLnBrk="0" fontAlgn="base" hangingPunct="0">
              <a:spcBef>
                <a:spcPct val="0"/>
              </a:spcBef>
              <a:spcAft>
                <a:spcPct val="0"/>
              </a:spcAft>
              <a:defRPr sz="2400">
                <a:solidFill>
                  <a:schemeClr val="tx1"/>
                </a:solidFill>
                <a:latin typeface="Arial Narrow" pitchFamily="34" charset="0"/>
              </a:defRPr>
            </a:lvl8pPr>
            <a:lvl9pPr marL="3886200" indent="-228600" defTabSz="920750" eaLnBrk="0" fontAlgn="base" hangingPunct="0">
              <a:spcBef>
                <a:spcPct val="0"/>
              </a:spcBef>
              <a:spcAft>
                <a:spcPct val="0"/>
              </a:spcAft>
              <a:defRPr sz="2400">
                <a:solidFill>
                  <a:schemeClr val="tx1"/>
                </a:solidFill>
                <a:latin typeface="Arial Narrow" pitchFamily="34" charset="0"/>
              </a:defRPr>
            </a:lvl9pPr>
          </a:lstStyle>
          <a:p>
            <a:fld id="{0042CC6C-2F6A-4BA8-8871-07654B03D57F}" type="slidenum">
              <a:rPr lang="en-US" sz="800" smtClean="0">
                <a:latin typeface="Times New Roman" pitchFamily="18" charset="0"/>
              </a:rPr>
              <a:pPr/>
              <a:t>16</a:t>
            </a:fld>
            <a:endParaRPr lang="en-US" sz="800">
              <a:latin typeface="Times New Roman" pitchFamily="18" charset="0"/>
            </a:endParaRPr>
          </a:p>
        </p:txBody>
      </p:sp>
      <p:sp>
        <p:nvSpPr>
          <p:cNvPr id="37894" name="Date Placeholder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itchFamily="34" charset="0"/>
              </a:defRPr>
            </a:lvl1pPr>
            <a:lvl2pPr marL="742950" indent="-285750" defTabSz="917575">
              <a:defRPr sz="2400">
                <a:solidFill>
                  <a:schemeClr val="tx1"/>
                </a:solidFill>
                <a:latin typeface="Arial Narrow" pitchFamily="34" charset="0"/>
              </a:defRPr>
            </a:lvl2pPr>
            <a:lvl3pPr marL="1143000" indent="-228600" defTabSz="917575">
              <a:defRPr sz="2400">
                <a:solidFill>
                  <a:schemeClr val="tx1"/>
                </a:solidFill>
                <a:latin typeface="Arial Narrow" pitchFamily="34" charset="0"/>
              </a:defRPr>
            </a:lvl3pPr>
            <a:lvl4pPr marL="1600200" indent="-228600" defTabSz="917575">
              <a:defRPr sz="2400">
                <a:solidFill>
                  <a:schemeClr val="tx1"/>
                </a:solidFill>
                <a:latin typeface="Arial Narrow" pitchFamily="34" charset="0"/>
              </a:defRPr>
            </a:lvl4pPr>
            <a:lvl5pPr marL="2057400" indent="-228600" defTabSz="917575">
              <a:defRPr sz="2400">
                <a:solidFill>
                  <a:schemeClr val="tx1"/>
                </a:solidFill>
                <a:latin typeface="Arial Narrow" pitchFamily="34" charset="0"/>
              </a:defRPr>
            </a:lvl5pPr>
            <a:lvl6pPr marL="2514600" indent="-228600" defTabSz="917575" eaLnBrk="0" fontAlgn="base" hangingPunct="0">
              <a:spcBef>
                <a:spcPct val="0"/>
              </a:spcBef>
              <a:spcAft>
                <a:spcPct val="0"/>
              </a:spcAft>
              <a:defRPr sz="2400">
                <a:solidFill>
                  <a:schemeClr val="tx1"/>
                </a:solidFill>
                <a:latin typeface="Arial Narrow" pitchFamily="34" charset="0"/>
              </a:defRPr>
            </a:lvl6pPr>
            <a:lvl7pPr marL="2971800" indent="-228600" defTabSz="917575" eaLnBrk="0" fontAlgn="base" hangingPunct="0">
              <a:spcBef>
                <a:spcPct val="0"/>
              </a:spcBef>
              <a:spcAft>
                <a:spcPct val="0"/>
              </a:spcAft>
              <a:defRPr sz="2400">
                <a:solidFill>
                  <a:schemeClr val="tx1"/>
                </a:solidFill>
                <a:latin typeface="Arial Narrow" pitchFamily="34" charset="0"/>
              </a:defRPr>
            </a:lvl7pPr>
            <a:lvl8pPr marL="3429000" indent="-228600" defTabSz="917575" eaLnBrk="0" fontAlgn="base" hangingPunct="0">
              <a:spcBef>
                <a:spcPct val="0"/>
              </a:spcBef>
              <a:spcAft>
                <a:spcPct val="0"/>
              </a:spcAft>
              <a:defRPr sz="2400">
                <a:solidFill>
                  <a:schemeClr val="tx1"/>
                </a:solidFill>
                <a:latin typeface="Arial Narrow" pitchFamily="34" charset="0"/>
              </a:defRPr>
            </a:lvl8pPr>
            <a:lvl9pPr marL="3886200" indent="-228600" defTabSz="917575" eaLnBrk="0" fontAlgn="base" hangingPunct="0">
              <a:spcBef>
                <a:spcPct val="0"/>
              </a:spcBef>
              <a:spcAft>
                <a:spcPct val="0"/>
              </a:spcAft>
              <a:defRPr sz="2400">
                <a:solidFill>
                  <a:schemeClr val="tx1"/>
                </a:solidFill>
                <a:latin typeface="Arial Narrow" pitchFamily="34" charset="0"/>
              </a:defRPr>
            </a:lvl9pPr>
          </a:lstStyle>
          <a:p>
            <a:fld id="{61E32FF2-FD18-482B-B17C-B9818CBD0FF2}" type="datetime1">
              <a:rPr lang="en-US" sz="800" smtClean="0">
                <a:latin typeface="Times New Roman" pitchFamily="18" charset="0"/>
              </a:rPr>
              <a:pPr/>
              <a:t>3/5/2018</a:t>
            </a:fld>
            <a:endParaRPr lang="en-US" sz="800">
              <a:latin typeface="Times New Roman" pitchFamily="18" charset="0"/>
            </a:endParaRPr>
          </a:p>
        </p:txBody>
      </p:sp>
    </p:spTree>
    <p:extLst>
      <p:ext uri="{BB962C8B-B14F-4D97-AF65-F5344CB8AC3E}">
        <p14:creationId xmlns:p14="http://schemas.microsoft.com/office/powerpoint/2010/main" val="3984820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1200" b="0" i="0" u="none" strike="noStrike" kern="1200" dirty="0">
                <a:solidFill>
                  <a:schemeClr val="tx1"/>
                </a:solidFill>
                <a:effectLst/>
                <a:latin typeface="+mn-lt"/>
                <a:ea typeface="+mn-ea"/>
                <a:cs typeface="+mn-cs"/>
              </a:rPr>
              <a:t>0.0465</a:t>
            </a:r>
            <a:r>
              <a:rPr lang="pl-PL" dirty="0"/>
              <a:t> </a:t>
            </a:r>
            <a:r>
              <a:rPr lang="pl-PL" sz="1200" b="0" i="0" u="none" strike="noStrike" kern="1200" dirty="0">
                <a:solidFill>
                  <a:schemeClr val="tx1"/>
                </a:solidFill>
                <a:effectLst/>
                <a:latin typeface="+mn-lt"/>
                <a:ea typeface="+mn-ea"/>
                <a:cs typeface="+mn-cs"/>
              </a:rPr>
              <a:t>lb</a:t>
            </a:r>
            <a:r>
              <a:rPr lang="pl-PL" dirty="0"/>
              <a:t> </a:t>
            </a:r>
            <a:r>
              <a:rPr lang="pl-PL" sz="1200" b="0" i="0" u="none" strike="noStrike" kern="1200" dirty="0">
                <a:solidFill>
                  <a:schemeClr val="tx1"/>
                </a:solidFill>
                <a:effectLst/>
                <a:latin typeface="+mn-lt"/>
                <a:ea typeface="+mn-ea"/>
                <a:cs typeface="+mn-cs"/>
              </a:rPr>
              <a:t>0.74</a:t>
            </a:r>
            <a:r>
              <a:rPr lang="pl-PL" dirty="0"/>
              <a:t> </a:t>
            </a:r>
            <a:r>
              <a:rPr lang="pl-PL" sz="1200" b="0" i="0" u="none" strike="noStrike" kern="1200" dirty="0">
                <a:solidFill>
                  <a:schemeClr val="tx1"/>
                </a:solidFill>
                <a:effectLst/>
                <a:latin typeface="+mn-lt"/>
                <a:ea typeface="+mn-ea"/>
                <a:cs typeface="+mn-cs"/>
              </a:rPr>
              <a:t>oz</a:t>
            </a:r>
            <a:r>
              <a:rPr lang="pl-PL" dirty="0"/>
              <a:t> </a:t>
            </a:r>
            <a:r>
              <a:rPr lang="pl-PL" sz="1200" b="0" i="0" u="none" strike="noStrike" kern="1200" dirty="0">
                <a:solidFill>
                  <a:schemeClr val="tx1"/>
                </a:solidFill>
                <a:effectLst/>
                <a:latin typeface="+mn-lt"/>
                <a:ea typeface="+mn-ea"/>
                <a:cs typeface="+mn-cs"/>
              </a:rPr>
              <a:t>0.0017</a:t>
            </a:r>
            <a:r>
              <a:rPr lang="pl-PL" dirty="0"/>
              <a:t> </a:t>
            </a:r>
            <a:r>
              <a:rPr lang="pl-PL" sz="1200" b="0" i="0" u="none" strike="noStrike" kern="1200" dirty="0">
                <a:solidFill>
                  <a:schemeClr val="tx1"/>
                </a:solidFill>
                <a:effectLst/>
                <a:latin typeface="+mn-lt"/>
                <a:ea typeface="+mn-ea"/>
                <a:cs typeface="+mn-cs"/>
              </a:rPr>
              <a:t>lb</a:t>
            </a:r>
            <a:r>
              <a:rPr lang="pl-PL" dirty="0"/>
              <a:t> </a:t>
            </a:r>
            <a:r>
              <a:rPr lang="pl-PL" sz="1200" b="0" i="0" u="none" strike="noStrike" kern="1200" dirty="0">
                <a:solidFill>
                  <a:schemeClr val="tx1"/>
                </a:solidFill>
                <a:effectLst/>
                <a:latin typeface="+mn-lt"/>
                <a:ea typeface="+mn-ea"/>
                <a:cs typeface="+mn-cs"/>
              </a:rPr>
              <a:t>0.03</a:t>
            </a:r>
            <a:r>
              <a:rPr lang="pl-PL" dirty="0"/>
              <a:t> </a:t>
            </a:r>
            <a:r>
              <a:rPr lang="pl-PL" sz="1200" b="0" i="0" u="none" strike="noStrike" kern="1200" dirty="0">
                <a:solidFill>
                  <a:schemeClr val="tx1"/>
                </a:solidFill>
                <a:effectLst/>
                <a:latin typeface="+mn-lt"/>
                <a:ea typeface="+mn-ea"/>
                <a:cs typeface="+mn-cs"/>
              </a:rPr>
              <a:t>oz</a:t>
            </a:r>
            <a:r>
              <a:rPr lang="pl-PL" dirty="0"/>
              <a:t> </a:t>
            </a:r>
            <a:endParaRPr lang="en-US" dirty="0"/>
          </a:p>
        </p:txBody>
      </p:sp>
      <p:sp>
        <p:nvSpPr>
          <p:cNvPr id="378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itchFamily="34" charset="0"/>
              </a:defRPr>
            </a:lvl1pPr>
            <a:lvl2pPr marL="742950" indent="-285750" defTabSz="920750">
              <a:defRPr sz="2400">
                <a:solidFill>
                  <a:schemeClr val="tx1"/>
                </a:solidFill>
                <a:latin typeface="Arial Narrow" pitchFamily="34" charset="0"/>
              </a:defRPr>
            </a:lvl2pPr>
            <a:lvl3pPr marL="1143000" indent="-228600" defTabSz="920750">
              <a:defRPr sz="2400">
                <a:solidFill>
                  <a:schemeClr val="tx1"/>
                </a:solidFill>
                <a:latin typeface="Arial Narrow" pitchFamily="34" charset="0"/>
              </a:defRPr>
            </a:lvl3pPr>
            <a:lvl4pPr marL="1600200" indent="-228600" defTabSz="920750">
              <a:defRPr sz="2400">
                <a:solidFill>
                  <a:schemeClr val="tx1"/>
                </a:solidFill>
                <a:latin typeface="Arial Narrow" pitchFamily="34" charset="0"/>
              </a:defRPr>
            </a:lvl4pPr>
            <a:lvl5pPr marL="2057400" indent="-228600" defTabSz="920750">
              <a:defRPr sz="2400">
                <a:solidFill>
                  <a:schemeClr val="tx1"/>
                </a:solidFill>
                <a:latin typeface="Arial Narrow" pitchFamily="34" charset="0"/>
              </a:defRPr>
            </a:lvl5pPr>
            <a:lvl6pPr marL="2514600" indent="-228600" defTabSz="920750" eaLnBrk="0" fontAlgn="base" hangingPunct="0">
              <a:spcBef>
                <a:spcPct val="0"/>
              </a:spcBef>
              <a:spcAft>
                <a:spcPct val="0"/>
              </a:spcAft>
              <a:defRPr sz="2400">
                <a:solidFill>
                  <a:schemeClr val="tx1"/>
                </a:solidFill>
                <a:latin typeface="Arial Narrow" pitchFamily="34" charset="0"/>
              </a:defRPr>
            </a:lvl6pPr>
            <a:lvl7pPr marL="2971800" indent="-228600" defTabSz="920750" eaLnBrk="0" fontAlgn="base" hangingPunct="0">
              <a:spcBef>
                <a:spcPct val="0"/>
              </a:spcBef>
              <a:spcAft>
                <a:spcPct val="0"/>
              </a:spcAft>
              <a:defRPr sz="2400">
                <a:solidFill>
                  <a:schemeClr val="tx1"/>
                </a:solidFill>
                <a:latin typeface="Arial Narrow" pitchFamily="34" charset="0"/>
              </a:defRPr>
            </a:lvl7pPr>
            <a:lvl8pPr marL="3429000" indent="-228600" defTabSz="920750" eaLnBrk="0" fontAlgn="base" hangingPunct="0">
              <a:spcBef>
                <a:spcPct val="0"/>
              </a:spcBef>
              <a:spcAft>
                <a:spcPct val="0"/>
              </a:spcAft>
              <a:defRPr sz="2400">
                <a:solidFill>
                  <a:schemeClr val="tx1"/>
                </a:solidFill>
                <a:latin typeface="Arial Narrow" pitchFamily="34" charset="0"/>
              </a:defRPr>
            </a:lvl8pPr>
            <a:lvl9pPr marL="3886200" indent="-228600" defTabSz="920750" eaLnBrk="0" fontAlgn="base" hangingPunct="0">
              <a:spcBef>
                <a:spcPct val="0"/>
              </a:spcBef>
              <a:spcAft>
                <a:spcPct val="0"/>
              </a:spcAft>
              <a:defRPr sz="2400">
                <a:solidFill>
                  <a:schemeClr val="tx1"/>
                </a:solidFill>
                <a:latin typeface="Arial Narrow" pitchFamily="34" charset="0"/>
              </a:defRPr>
            </a:lvl9pPr>
          </a:lstStyle>
          <a:p>
            <a:r>
              <a:rPr lang="en-US" sz="800">
                <a:latin typeface="Times New Roman" pitchFamily="18" charset="0"/>
              </a:rPr>
              <a:t>GreenPrints 2002 – Atalanta, GA</a:t>
            </a:r>
          </a:p>
        </p:txBody>
      </p:sp>
      <p:sp>
        <p:nvSpPr>
          <p:cNvPr id="378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itchFamily="34" charset="0"/>
              </a:defRPr>
            </a:lvl1pPr>
            <a:lvl2pPr marL="742950" indent="-285750" defTabSz="920750">
              <a:defRPr sz="2400">
                <a:solidFill>
                  <a:schemeClr val="tx1"/>
                </a:solidFill>
                <a:latin typeface="Arial Narrow" pitchFamily="34" charset="0"/>
              </a:defRPr>
            </a:lvl2pPr>
            <a:lvl3pPr marL="1143000" indent="-228600" defTabSz="920750">
              <a:defRPr sz="2400">
                <a:solidFill>
                  <a:schemeClr val="tx1"/>
                </a:solidFill>
                <a:latin typeface="Arial Narrow" pitchFamily="34" charset="0"/>
              </a:defRPr>
            </a:lvl3pPr>
            <a:lvl4pPr marL="1600200" indent="-228600" defTabSz="920750">
              <a:defRPr sz="2400">
                <a:solidFill>
                  <a:schemeClr val="tx1"/>
                </a:solidFill>
                <a:latin typeface="Arial Narrow" pitchFamily="34" charset="0"/>
              </a:defRPr>
            </a:lvl4pPr>
            <a:lvl5pPr marL="2057400" indent="-228600" defTabSz="920750">
              <a:defRPr sz="2400">
                <a:solidFill>
                  <a:schemeClr val="tx1"/>
                </a:solidFill>
                <a:latin typeface="Arial Narrow" pitchFamily="34" charset="0"/>
              </a:defRPr>
            </a:lvl5pPr>
            <a:lvl6pPr marL="2514600" indent="-228600" defTabSz="920750" eaLnBrk="0" fontAlgn="base" hangingPunct="0">
              <a:spcBef>
                <a:spcPct val="0"/>
              </a:spcBef>
              <a:spcAft>
                <a:spcPct val="0"/>
              </a:spcAft>
              <a:defRPr sz="2400">
                <a:solidFill>
                  <a:schemeClr val="tx1"/>
                </a:solidFill>
                <a:latin typeface="Arial Narrow" pitchFamily="34" charset="0"/>
              </a:defRPr>
            </a:lvl6pPr>
            <a:lvl7pPr marL="2971800" indent="-228600" defTabSz="920750" eaLnBrk="0" fontAlgn="base" hangingPunct="0">
              <a:spcBef>
                <a:spcPct val="0"/>
              </a:spcBef>
              <a:spcAft>
                <a:spcPct val="0"/>
              </a:spcAft>
              <a:defRPr sz="2400">
                <a:solidFill>
                  <a:schemeClr val="tx1"/>
                </a:solidFill>
                <a:latin typeface="Arial Narrow" pitchFamily="34" charset="0"/>
              </a:defRPr>
            </a:lvl7pPr>
            <a:lvl8pPr marL="3429000" indent="-228600" defTabSz="920750" eaLnBrk="0" fontAlgn="base" hangingPunct="0">
              <a:spcBef>
                <a:spcPct val="0"/>
              </a:spcBef>
              <a:spcAft>
                <a:spcPct val="0"/>
              </a:spcAft>
              <a:defRPr sz="2400">
                <a:solidFill>
                  <a:schemeClr val="tx1"/>
                </a:solidFill>
                <a:latin typeface="Arial Narrow" pitchFamily="34" charset="0"/>
              </a:defRPr>
            </a:lvl8pPr>
            <a:lvl9pPr marL="3886200" indent="-228600" defTabSz="920750" eaLnBrk="0" fontAlgn="base" hangingPunct="0">
              <a:spcBef>
                <a:spcPct val="0"/>
              </a:spcBef>
              <a:spcAft>
                <a:spcPct val="0"/>
              </a:spcAft>
              <a:defRPr sz="2400">
                <a:solidFill>
                  <a:schemeClr val="tx1"/>
                </a:solidFill>
                <a:latin typeface="Arial Narrow" pitchFamily="34" charset="0"/>
              </a:defRPr>
            </a:lvl9pPr>
          </a:lstStyle>
          <a:p>
            <a:fld id="{0042CC6C-2F6A-4BA8-8871-07654B03D57F}" type="slidenum">
              <a:rPr lang="en-US" sz="800" smtClean="0">
                <a:latin typeface="Times New Roman" pitchFamily="18" charset="0"/>
              </a:rPr>
              <a:pPr/>
              <a:t>17</a:t>
            </a:fld>
            <a:endParaRPr lang="en-US" sz="800">
              <a:latin typeface="Times New Roman" pitchFamily="18" charset="0"/>
            </a:endParaRPr>
          </a:p>
        </p:txBody>
      </p:sp>
      <p:sp>
        <p:nvSpPr>
          <p:cNvPr id="37894" name="Date Placeholder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itchFamily="34" charset="0"/>
              </a:defRPr>
            </a:lvl1pPr>
            <a:lvl2pPr marL="742950" indent="-285750" defTabSz="917575">
              <a:defRPr sz="2400">
                <a:solidFill>
                  <a:schemeClr val="tx1"/>
                </a:solidFill>
                <a:latin typeface="Arial Narrow" pitchFamily="34" charset="0"/>
              </a:defRPr>
            </a:lvl2pPr>
            <a:lvl3pPr marL="1143000" indent="-228600" defTabSz="917575">
              <a:defRPr sz="2400">
                <a:solidFill>
                  <a:schemeClr val="tx1"/>
                </a:solidFill>
                <a:latin typeface="Arial Narrow" pitchFamily="34" charset="0"/>
              </a:defRPr>
            </a:lvl3pPr>
            <a:lvl4pPr marL="1600200" indent="-228600" defTabSz="917575">
              <a:defRPr sz="2400">
                <a:solidFill>
                  <a:schemeClr val="tx1"/>
                </a:solidFill>
                <a:latin typeface="Arial Narrow" pitchFamily="34" charset="0"/>
              </a:defRPr>
            </a:lvl4pPr>
            <a:lvl5pPr marL="2057400" indent="-228600" defTabSz="917575">
              <a:defRPr sz="2400">
                <a:solidFill>
                  <a:schemeClr val="tx1"/>
                </a:solidFill>
                <a:latin typeface="Arial Narrow" pitchFamily="34" charset="0"/>
              </a:defRPr>
            </a:lvl5pPr>
            <a:lvl6pPr marL="2514600" indent="-228600" defTabSz="917575" eaLnBrk="0" fontAlgn="base" hangingPunct="0">
              <a:spcBef>
                <a:spcPct val="0"/>
              </a:spcBef>
              <a:spcAft>
                <a:spcPct val="0"/>
              </a:spcAft>
              <a:defRPr sz="2400">
                <a:solidFill>
                  <a:schemeClr val="tx1"/>
                </a:solidFill>
                <a:latin typeface="Arial Narrow" pitchFamily="34" charset="0"/>
              </a:defRPr>
            </a:lvl6pPr>
            <a:lvl7pPr marL="2971800" indent="-228600" defTabSz="917575" eaLnBrk="0" fontAlgn="base" hangingPunct="0">
              <a:spcBef>
                <a:spcPct val="0"/>
              </a:spcBef>
              <a:spcAft>
                <a:spcPct val="0"/>
              </a:spcAft>
              <a:defRPr sz="2400">
                <a:solidFill>
                  <a:schemeClr val="tx1"/>
                </a:solidFill>
                <a:latin typeface="Arial Narrow" pitchFamily="34" charset="0"/>
              </a:defRPr>
            </a:lvl7pPr>
            <a:lvl8pPr marL="3429000" indent="-228600" defTabSz="917575" eaLnBrk="0" fontAlgn="base" hangingPunct="0">
              <a:spcBef>
                <a:spcPct val="0"/>
              </a:spcBef>
              <a:spcAft>
                <a:spcPct val="0"/>
              </a:spcAft>
              <a:defRPr sz="2400">
                <a:solidFill>
                  <a:schemeClr val="tx1"/>
                </a:solidFill>
                <a:latin typeface="Arial Narrow" pitchFamily="34" charset="0"/>
              </a:defRPr>
            </a:lvl8pPr>
            <a:lvl9pPr marL="3886200" indent="-228600" defTabSz="917575" eaLnBrk="0" fontAlgn="base" hangingPunct="0">
              <a:spcBef>
                <a:spcPct val="0"/>
              </a:spcBef>
              <a:spcAft>
                <a:spcPct val="0"/>
              </a:spcAft>
              <a:defRPr sz="2400">
                <a:solidFill>
                  <a:schemeClr val="tx1"/>
                </a:solidFill>
                <a:latin typeface="Arial Narrow" pitchFamily="34" charset="0"/>
              </a:defRPr>
            </a:lvl9pPr>
          </a:lstStyle>
          <a:p>
            <a:fld id="{61E32FF2-FD18-482B-B17C-B9818CBD0FF2}" type="datetime1">
              <a:rPr lang="en-US" sz="800" smtClean="0">
                <a:latin typeface="Times New Roman" pitchFamily="18" charset="0"/>
              </a:rPr>
              <a:pPr/>
              <a:t>3/5/2018</a:t>
            </a:fld>
            <a:endParaRPr lang="en-US" sz="800">
              <a:latin typeface="Times New Roman" pitchFamily="18" charset="0"/>
            </a:endParaRPr>
          </a:p>
        </p:txBody>
      </p:sp>
    </p:spTree>
    <p:extLst>
      <p:ext uri="{BB962C8B-B14F-4D97-AF65-F5344CB8AC3E}">
        <p14:creationId xmlns:p14="http://schemas.microsoft.com/office/powerpoint/2010/main" val="1578159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kern="1200" dirty="0">
                <a:solidFill>
                  <a:schemeClr val="tx1"/>
                </a:solidFill>
                <a:latin typeface="Times New Roman" pitchFamily="18" charset="0"/>
                <a:ea typeface="+mn-ea"/>
                <a:cs typeface="+mn-cs"/>
              </a:rPr>
              <a:t>http://tinyurl.com/3kebw3s</a:t>
            </a:r>
            <a:br>
              <a:rPr lang="en-US" sz="1100" kern="1200" dirty="0">
                <a:solidFill>
                  <a:schemeClr val="tx1"/>
                </a:solidFill>
                <a:latin typeface="Times New Roman" pitchFamily="18" charset="0"/>
                <a:ea typeface="+mn-ea"/>
                <a:cs typeface="+mn-cs"/>
              </a:rPr>
            </a:br>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32AE85-C1A9-4A35-9943-907864B5992C}" type="slidenum">
              <a:rPr lang="en-US" smtClean="0"/>
              <a:pPr/>
              <a:t>20</a:t>
            </a:fld>
            <a:endParaRPr lang="en-US"/>
          </a:p>
        </p:txBody>
      </p:sp>
      <p:sp>
        <p:nvSpPr>
          <p:cNvPr id="6" name="Date Placeholder 5"/>
          <p:cNvSpPr>
            <a:spLocks noGrp="1"/>
          </p:cNvSpPr>
          <p:nvPr>
            <p:ph type="dt" idx="12"/>
          </p:nvPr>
        </p:nvSpPr>
        <p:spPr/>
        <p:txBody>
          <a:bodyPr/>
          <a:lstStyle/>
          <a:p>
            <a:fld id="{6F245E6C-BDA3-4CD6-A6BD-D122BD2E4978}" type="datetime1">
              <a:rPr lang="en-US" smtClean="0"/>
              <a:pPr/>
              <a:t>3/5/2018</a:t>
            </a:fld>
            <a:endParaRPr lang="en-US"/>
          </a:p>
        </p:txBody>
      </p:sp>
    </p:spTree>
    <p:extLst>
      <p:ext uri="{BB962C8B-B14F-4D97-AF65-F5344CB8AC3E}">
        <p14:creationId xmlns:p14="http://schemas.microsoft.com/office/powerpoint/2010/main" val="2792406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6E69B50B-AEAD-4099-8934-16433FCD06F2}" type="slidenum">
              <a:rPr lang="en-US"/>
              <a:pPr/>
              <a:t>21</a:t>
            </a:fld>
            <a:endParaRPr lang="en-US"/>
          </a:p>
        </p:txBody>
      </p:sp>
      <p:sp>
        <p:nvSpPr>
          <p:cNvPr id="6" name="Rectangle 9"/>
          <p:cNvSpPr>
            <a:spLocks noGrp="1" noChangeArrowheads="1"/>
          </p:cNvSpPr>
          <p:nvPr>
            <p:ph type="dt" idx="1"/>
          </p:nvPr>
        </p:nvSpPr>
        <p:spPr>
          <a:ln/>
        </p:spPr>
        <p:txBody>
          <a:bodyPr/>
          <a:lstStyle/>
          <a:p>
            <a:fld id="{BFB7C268-5996-4AB2-B062-411E4FB0C848}" type="datetime1">
              <a:rPr lang="en-US"/>
              <a:pPr/>
              <a:t>3/5/2018</a:t>
            </a:fld>
            <a:endParaRPr lang="en-US"/>
          </a:p>
        </p:txBody>
      </p:sp>
      <p:sp>
        <p:nvSpPr>
          <p:cNvPr id="1598466" name="Rectangle 2"/>
          <p:cNvSpPr>
            <a:spLocks noGrp="1" noRot="1" noChangeAspect="1" noChangeArrowheads="1" noTextEdit="1"/>
          </p:cNvSpPr>
          <p:nvPr>
            <p:ph type="sldImg"/>
          </p:nvPr>
        </p:nvSpPr>
        <p:spPr>
          <a:ln/>
        </p:spPr>
      </p:sp>
      <p:sp>
        <p:nvSpPr>
          <p:cNvPr id="1598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5133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27</a:t>
            </a:fld>
            <a:endParaRPr lang="en-US" dirty="0"/>
          </a:p>
        </p:txBody>
      </p:sp>
    </p:spTree>
    <p:extLst>
      <p:ext uri="{BB962C8B-B14F-4D97-AF65-F5344CB8AC3E}">
        <p14:creationId xmlns:p14="http://schemas.microsoft.com/office/powerpoint/2010/main" val="289200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28</a:t>
            </a:fld>
            <a:endParaRPr lang="en-US" dirty="0"/>
          </a:p>
        </p:txBody>
      </p:sp>
    </p:spTree>
    <p:extLst>
      <p:ext uri="{BB962C8B-B14F-4D97-AF65-F5344CB8AC3E}">
        <p14:creationId xmlns:p14="http://schemas.microsoft.com/office/powerpoint/2010/main" val="1341481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429743F1-61E4-42B4-AD05-47D77432D65C}" type="slidenum">
              <a:rPr lang="en-US"/>
              <a:pPr/>
              <a:t>29</a:t>
            </a:fld>
            <a:endParaRPr lang="en-US"/>
          </a:p>
        </p:txBody>
      </p:sp>
      <p:sp>
        <p:nvSpPr>
          <p:cNvPr id="6" name="Rectangle 9"/>
          <p:cNvSpPr>
            <a:spLocks noGrp="1" noChangeArrowheads="1"/>
          </p:cNvSpPr>
          <p:nvPr>
            <p:ph type="dt" idx="1"/>
          </p:nvPr>
        </p:nvSpPr>
        <p:spPr>
          <a:ln/>
        </p:spPr>
        <p:txBody>
          <a:bodyPr/>
          <a:lstStyle/>
          <a:p>
            <a:fld id="{6E4F8CFB-45DF-4720-A4C3-0CA7FDE473AB}" type="datetime1">
              <a:rPr lang="en-US"/>
              <a:pPr/>
              <a:t>3/5/2018</a:t>
            </a:fld>
            <a:endParaRPr lang="en-US"/>
          </a:p>
        </p:txBody>
      </p:sp>
      <p:sp>
        <p:nvSpPr>
          <p:cNvPr id="2569218" name="Rectangle 2"/>
          <p:cNvSpPr>
            <a:spLocks noGrp="1" noRot="1" noChangeAspect="1" noChangeArrowheads="1" noTextEdit="1"/>
          </p:cNvSpPr>
          <p:nvPr>
            <p:ph type="sldImg"/>
          </p:nvPr>
        </p:nvSpPr>
        <p:spPr>
          <a:ln/>
        </p:spPr>
      </p:sp>
      <p:sp>
        <p:nvSpPr>
          <p:cNvPr id="2569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7303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C8A12119-526B-4FCF-B27E-62AD10C5A9F8}" type="slidenum">
              <a:rPr lang="en-US"/>
              <a:pPr/>
              <a:t>4</a:t>
            </a:fld>
            <a:endParaRPr lang="en-US"/>
          </a:p>
        </p:txBody>
      </p:sp>
      <p:sp>
        <p:nvSpPr>
          <p:cNvPr id="6" name="Rectangle 9"/>
          <p:cNvSpPr>
            <a:spLocks noGrp="1" noChangeArrowheads="1"/>
          </p:cNvSpPr>
          <p:nvPr>
            <p:ph type="dt" idx="1"/>
          </p:nvPr>
        </p:nvSpPr>
        <p:spPr>
          <a:ln/>
        </p:spPr>
        <p:txBody>
          <a:bodyPr/>
          <a:lstStyle/>
          <a:p>
            <a:fld id="{2321E77F-928B-4B2D-8884-3A47CD4CCCAD}" type="datetime1">
              <a:rPr lang="en-US"/>
              <a:pPr/>
              <a:t>3/5/2018</a:t>
            </a:fld>
            <a:endParaRPr lang="en-US"/>
          </a:p>
        </p:txBody>
      </p:sp>
      <p:sp>
        <p:nvSpPr>
          <p:cNvPr id="1559554" name="Rectangle 2"/>
          <p:cNvSpPr>
            <a:spLocks noGrp="1" noRot="1" noChangeAspect="1" noChangeArrowheads="1" noTextEdit="1"/>
          </p:cNvSpPr>
          <p:nvPr>
            <p:ph type="sldImg"/>
          </p:nvPr>
        </p:nvSpPr>
        <p:spPr>
          <a:ln/>
        </p:spPr>
      </p:sp>
      <p:sp>
        <p:nvSpPr>
          <p:cNvPr id="1559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4011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A749219B-552A-441B-8D10-199D186855F4}" type="slidenum">
              <a:rPr lang="en-US"/>
              <a:pPr/>
              <a:t>30</a:t>
            </a:fld>
            <a:endParaRPr lang="en-US"/>
          </a:p>
        </p:txBody>
      </p:sp>
      <p:sp>
        <p:nvSpPr>
          <p:cNvPr id="6" name="Rectangle 9"/>
          <p:cNvSpPr>
            <a:spLocks noGrp="1" noChangeArrowheads="1"/>
          </p:cNvSpPr>
          <p:nvPr>
            <p:ph type="dt" idx="1"/>
          </p:nvPr>
        </p:nvSpPr>
        <p:spPr>
          <a:ln/>
        </p:spPr>
        <p:txBody>
          <a:bodyPr/>
          <a:lstStyle/>
          <a:p>
            <a:fld id="{D2476F19-63C0-412D-9BBE-066833BD4247}" type="datetime1">
              <a:rPr lang="en-US"/>
              <a:pPr/>
              <a:t>3/5/2018</a:t>
            </a:fld>
            <a:endParaRPr lang="en-US"/>
          </a:p>
        </p:txBody>
      </p:sp>
      <p:sp>
        <p:nvSpPr>
          <p:cNvPr id="2577410" name="Rectangle 2"/>
          <p:cNvSpPr>
            <a:spLocks noGrp="1" noRot="1" noChangeAspect="1" noChangeArrowheads="1" noTextEdit="1"/>
          </p:cNvSpPr>
          <p:nvPr>
            <p:ph type="sldImg"/>
          </p:nvPr>
        </p:nvSpPr>
        <p:spPr>
          <a:ln/>
        </p:spPr>
      </p:sp>
      <p:sp>
        <p:nvSpPr>
          <p:cNvPr id="2577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0531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C57EB739-902F-4501-9142-7112AC4DBC87}" type="slidenum">
              <a:rPr lang="en-US"/>
              <a:pPr/>
              <a:t>31</a:t>
            </a:fld>
            <a:endParaRPr lang="en-US"/>
          </a:p>
        </p:txBody>
      </p:sp>
      <p:sp>
        <p:nvSpPr>
          <p:cNvPr id="6" name="Rectangle 9"/>
          <p:cNvSpPr>
            <a:spLocks noGrp="1" noChangeArrowheads="1"/>
          </p:cNvSpPr>
          <p:nvPr>
            <p:ph type="dt" idx="1"/>
          </p:nvPr>
        </p:nvSpPr>
        <p:spPr>
          <a:ln/>
        </p:spPr>
        <p:txBody>
          <a:bodyPr/>
          <a:lstStyle/>
          <a:p>
            <a:fld id="{E40E0793-16DD-48AC-9BAE-3975056BB188}" type="datetime1">
              <a:rPr lang="en-US"/>
              <a:pPr/>
              <a:t>3/5/2018</a:t>
            </a:fld>
            <a:endParaRPr lang="en-US"/>
          </a:p>
        </p:txBody>
      </p:sp>
      <p:sp>
        <p:nvSpPr>
          <p:cNvPr id="2582530" name="Rectangle 2"/>
          <p:cNvSpPr>
            <a:spLocks noGrp="1" noRot="1" noChangeAspect="1" noChangeArrowheads="1" noTextEdit="1"/>
          </p:cNvSpPr>
          <p:nvPr>
            <p:ph type="sldImg"/>
          </p:nvPr>
        </p:nvSpPr>
        <p:spPr>
          <a:ln/>
        </p:spPr>
      </p:sp>
      <p:sp>
        <p:nvSpPr>
          <p:cNvPr id="2582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91445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86268BFD-9E77-4F21-A8CF-845348BE8239}" type="slidenum">
              <a:rPr lang="en-US"/>
              <a:pPr/>
              <a:t>32</a:t>
            </a:fld>
            <a:endParaRPr lang="en-US"/>
          </a:p>
        </p:txBody>
      </p:sp>
      <p:sp>
        <p:nvSpPr>
          <p:cNvPr id="6" name="Rectangle 9"/>
          <p:cNvSpPr>
            <a:spLocks noGrp="1" noChangeArrowheads="1"/>
          </p:cNvSpPr>
          <p:nvPr>
            <p:ph type="dt" idx="1"/>
          </p:nvPr>
        </p:nvSpPr>
        <p:spPr>
          <a:ln/>
        </p:spPr>
        <p:txBody>
          <a:bodyPr/>
          <a:lstStyle/>
          <a:p>
            <a:fld id="{115F0A57-00DC-4E38-8896-F95D68043A7D}" type="datetime1">
              <a:rPr lang="en-US"/>
              <a:pPr/>
              <a:t>3/5/2018</a:t>
            </a:fld>
            <a:endParaRPr lang="en-US"/>
          </a:p>
        </p:txBody>
      </p:sp>
      <p:sp>
        <p:nvSpPr>
          <p:cNvPr id="2580482" name="Rectangle 2"/>
          <p:cNvSpPr>
            <a:spLocks noGrp="1" noRot="1" noChangeAspect="1" noChangeArrowheads="1" noTextEdit="1"/>
          </p:cNvSpPr>
          <p:nvPr>
            <p:ph type="sldImg"/>
          </p:nvPr>
        </p:nvSpPr>
        <p:spPr>
          <a:ln/>
        </p:spPr>
      </p:sp>
      <p:sp>
        <p:nvSpPr>
          <p:cNvPr id="25804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97846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35</a:t>
            </a:fld>
            <a:endParaRPr lang="en-US" dirty="0"/>
          </a:p>
        </p:txBody>
      </p:sp>
    </p:spTree>
    <p:extLst>
      <p:ext uri="{BB962C8B-B14F-4D97-AF65-F5344CB8AC3E}">
        <p14:creationId xmlns:p14="http://schemas.microsoft.com/office/powerpoint/2010/main" val="3609308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36</a:t>
            </a:fld>
            <a:endParaRPr lang="en-US" dirty="0"/>
          </a:p>
        </p:txBody>
      </p:sp>
    </p:spTree>
    <p:extLst>
      <p:ext uri="{BB962C8B-B14F-4D97-AF65-F5344CB8AC3E}">
        <p14:creationId xmlns:p14="http://schemas.microsoft.com/office/powerpoint/2010/main" val="4123476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37</a:t>
            </a:fld>
            <a:endParaRPr lang="en-US" dirty="0"/>
          </a:p>
        </p:txBody>
      </p:sp>
    </p:spTree>
    <p:extLst>
      <p:ext uri="{BB962C8B-B14F-4D97-AF65-F5344CB8AC3E}">
        <p14:creationId xmlns:p14="http://schemas.microsoft.com/office/powerpoint/2010/main" val="231374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4A1FB558-41CB-4FCD-A1C5-761EB585F49C}" type="slidenum">
              <a:rPr lang="en-US" smtClean="0"/>
              <a:pPr/>
              <a:t>38</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3/5/2018</a:t>
            </a:fld>
            <a:endParaRPr lang="en-US"/>
          </a:p>
        </p:txBody>
      </p:sp>
    </p:spTree>
    <p:extLst>
      <p:ext uri="{BB962C8B-B14F-4D97-AF65-F5344CB8AC3E}">
        <p14:creationId xmlns:p14="http://schemas.microsoft.com/office/powerpoint/2010/main" val="2617448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47</a:t>
            </a:fld>
            <a:endParaRPr lang="en-US" dirty="0"/>
          </a:p>
        </p:txBody>
      </p:sp>
    </p:spTree>
    <p:extLst>
      <p:ext uri="{BB962C8B-B14F-4D97-AF65-F5344CB8AC3E}">
        <p14:creationId xmlns:p14="http://schemas.microsoft.com/office/powerpoint/2010/main" val="642865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8866F9F-6A89-4843-9A7B-322536AD2AA2}" type="slidenum">
              <a:rPr lang="en-US"/>
              <a:pPr/>
              <a:t>5</a:t>
            </a:fld>
            <a:endParaRPr lang="en-US"/>
          </a:p>
        </p:txBody>
      </p:sp>
      <p:sp>
        <p:nvSpPr>
          <p:cNvPr id="6" name="Rectangle 9"/>
          <p:cNvSpPr>
            <a:spLocks noGrp="1" noChangeArrowheads="1"/>
          </p:cNvSpPr>
          <p:nvPr>
            <p:ph type="dt" idx="1"/>
          </p:nvPr>
        </p:nvSpPr>
        <p:spPr>
          <a:ln/>
        </p:spPr>
        <p:txBody>
          <a:bodyPr/>
          <a:lstStyle/>
          <a:p>
            <a:fld id="{9B8B205D-4F07-4EA3-8A30-2CD7FD05249B}" type="datetime1">
              <a:rPr lang="en-US"/>
              <a:pPr/>
              <a:t>3/5/2018</a:t>
            </a:fld>
            <a:endParaRPr lang="en-US"/>
          </a:p>
        </p:txBody>
      </p:sp>
      <p:sp>
        <p:nvSpPr>
          <p:cNvPr id="1561602" name="Rectangle 2"/>
          <p:cNvSpPr>
            <a:spLocks noGrp="1" noRot="1" noChangeAspect="1" noChangeArrowheads="1" noTextEdit="1"/>
          </p:cNvSpPr>
          <p:nvPr>
            <p:ph type="sldImg"/>
          </p:nvPr>
        </p:nvSpPr>
        <p:spPr>
          <a:ln/>
        </p:spPr>
      </p:sp>
      <p:sp>
        <p:nvSpPr>
          <p:cNvPr id="15616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23040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05F70657-2683-4BF9-A304-96B0AC276561}" type="slidenum">
              <a:rPr lang="en-US"/>
              <a:pPr/>
              <a:t>6</a:t>
            </a:fld>
            <a:endParaRPr lang="en-US"/>
          </a:p>
        </p:txBody>
      </p:sp>
      <p:sp>
        <p:nvSpPr>
          <p:cNvPr id="6" name="Rectangle 9"/>
          <p:cNvSpPr>
            <a:spLocks noGrp="1" noChangeArrowheads="1"/>
          </p:cNvSpPr>
          <p:nvPr>
            <p:ph type="dt" idx="1"/>
          </p:nvPr>
        </p:nvSpPr>
        <p:spPr>
          <a:ln/>
        </p:spPr>
        <p:txBody>
          <a:bodyPr/>
          <a:lstStyle/>
          <a:p>
            <a:fld id="{BE912A5E-6B21-4A14-8878-C5F0ED20AF29}" type="datetime1">
              <a:rPr lang="en-US"/>
              <a:pPr/>
              <a:t>3/5/2018</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8506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59E992E6-FD6C-44E9-9836-994F4B913C67}" type="slidenum">
              <a:rPr lang="en-US"/>
              <a:pPr/>
              <a:t>7</a:t>
            </a:fld>
            <a:endParaRPr lang="en-US"/>
          </a:p>
        </p:txBody>
      </p:sp>
      <p:sp>
        <p:nvSpPr>
          <p:cNvPr id="6" name="Rectangle 9"/>
          <p:cNvSpPr>
            <a:spLocks noGrp="1" noChangeArrowheads="1"/>
          </p:cNvSpPr>
          <p:nvPr>
            <p:ph type="dt" idx="1"/>
          </p:nvPr>
        </p:nvSpPr>
        <p:spPr>
          <a:ln/>
        </p:spPr>
        <p:txBody>
          <a:bodyPr/>
          <a:lstStyle/>
          <a:p>
            <a:fld id="{9B52CE6F-78D3-4BA9-97BF-7380049DE5B5}" type="datetime1">
              <a:rPr lang="en-US"/>
              <a:pPr/>
              <a:t>3/5/2018</a:t>
            </a:fld>
            <a:endParaRPr lang="en-US"/>
          </a:p>
        </p:txBody>
      </p:sp>
      <p:sp>
        <p:nvSpPr>
          <p:cNvPr id="1565698" name="Rectangle 2"/>
          <p:cNvSpPr>
            <a:spLocks noGrp="1" noRot="1" noChangeAspect="1" noChangeArrowheads="1" noTextEdit="1"/>
          </p:cNvSpPr>
          <p:nvPr>
            <p:ph type="sldImg"/>
          </p:nvPr>
        </p:nvSpPr>
        <p:spPr>
          <a:ln/>
        </p:spPr>
      </p:sp>
      <p:sp>
        <p:nvSpPr>
          <p:cNvPr id="1565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0748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3F8F423E-63A0-4AFC-B791-7957AECADB57}" type="slidenum">
              <a:rPr lang="en-US"/>
              <a:pPr/>
              <a:t>8</a:t>
            </a:fld>
            <a:endParaRPr lang="en-US"/>
          </a:p>
        </p:txBody>
      </p:sp>
      <p:sp>
        <p:nvSpPr>
          <p:cNvPr id="6" name="Rectangle 9"/>
          <p:cNvSpPr>
            <a:spLocks noGrp="1" noChangeArrowheads="1"/>
          </p:cNvSpPr>
          <p:nvPr>
            <p:ph type="dt" idx="1"/>
          </p:nvPr>
        </p:nvSpPr>
        <p:spPr>
          <a:ln/>
        </p:spPr>
        <p:txBody>
          <a:bodyPr/>
          <a:lstStyle/>
          <a:p>
            <a:fld id="{DE891D24-2987-457F-A4A0-1F9DC31A3C62}" type="datetime1">
              <a:rPr lang="en-US"/>
              <a:pPr/>
              <a:t>3/5/2018</a:t>
            </a:fld>
            <a:endParaRPr lang="en-US"/>
          </a:p>
        </p:txBody>
      </p:sp>
      <p:sp>
        <p:nvSpPr>
          <p:cNvPr id="1567746" name="Rectangle 2"/>
          <p:cNvSpPr>
            <a:spLocks noGrp="1" noRot="1" noChangeAspect="1" noChangeArrowheads="1" noTextEdit="1"/>
          </p:cNvSpPr>
          <p:nvPr>
            <p:ph type="sldImg"/>
          </p:nvPr>
        </p:nvSpPr>
        <p:spPr>
          <a:ln/>
        </p:spPr>
      </p:sp>
      <p:sp>
        <p:nvSpPr>
          <p:cNvPr id="1567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7881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8817CDE1-EF28-43BA-8FF9-17FD92190A21}" type="slidenum">
              <a:rPr lang="en-US"/>
              <a:pPr/>
              <a:t>9</a:t>
            </a:fld>
            <a:endParaRPr lang="en-US"/>
          </a:p>
        </p:txBody>
      </p:sp>
      <p:sp>
        <p:nvSpPr>
          <p:cNvPr id="6" name="Rectangle 9"/>
          <p:cNvSpPr>
            <a:spLocks noGrp="1" noChangeArrowheads="1"/>
          </p:cNvSpPr>
          <p:nvPr>
            <p:ph type="dt" idx="1"/>
          </p:nvPr>
        </p:nvSpPr>
        <p:spPr>
          <a:ln/>
        </p:spPr>
        <p:txBody>
          <a:bodyPr/>
          <a:lstStyle/>
          <a:p>
            <a:fld id="{EF351E4B-73C9-4ED8-86D1-E300A37F88E5}" type="datetime1">
              <a:rPr lang="en-US"/>
              <a:pPr/>
              <a:t>3/5/2018</a:t>
            </a:fld>
            <a:endParaRPr lang="en-US"/>
          </a:p>
        </p:txBody>
      </p:sp>
      <p:sp>
        <p:nvSpPr>
          <p:cNvPr id="1569794" name="Rectangle 2"/>
          <p:cNvSpPr>
            <a:spLocks noGrp="1" noRot="1" noChangeAspect="1" noChangeArrowheads="1" noTextEdit="1"/>
          </p:cNvSpPr>
          <p:nvPr>
            <p:ph type="sldImg"/>
          </p:nvPr>
        </p:nvSpPr>
        <p:spPr>
          <a:ln/>
        </p:spPr>
      </p:sp>
      <p:sp>
        <p:nvSpPr>
          <p:cNvPr id="1569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214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638942DD-144F-4982-A622-432ACC75F40A}" type="slidenum">
              <a:rPr lang="en-US"/>
              <a:pPr/>
              <a:t>10</a:t>
            </a:fld>
            <a:endParaRPr lang="en-US"/>
          </a:p>
        </p:txBody>
      </p:sp>
      <p:sp>
        <p:nvSpPr>
          <p:cNvPr id="6" name="Rectangle 9"/>
          <p:cNvSpPr>
            <a:spLocks noGrp="1" noChangeArrowheads="1"/>
          </p:cNvSpPr>
          <p:nvPr>
            <p:ph type="dt" idx="1"/>
          </p:nvPr>
        </p:nvSpPr>
        <p:spPr>
          <a:ln/>
        </p:spPr>
        <p:txBody>
          <a:bodyPr/>
          <a:lstStyle/>
          <a:p>
            <a:fld id="{E25104E2-2806-4D5B-8FC3-B88723EC2DC2}" type="datetime1">
              <a:rPr lang="en-US"/>
              <a:pPr/>
              <a:t>3/5/2018</a:t>
            </a:fld>
            <a:endParaRPr lang="en-US"/>
          </a:p>
        </p:txBody>
      </p:sp>
      <p:sp>
        <p:nvSpPr>
          <p:cNvPr id="1571842" name="Rectangle 2"/>
          <p:cNvSpPr>
            <a:spLocks noGrp="1" noRot="1" noChangeAspect="1" noChangeArrowheads="1" noTextEdit="1"/>
          </p:cNvSpPr>
          <p:nvPr>
            <p:ph type="sldImg"/>
          </p:nvPr>
        </p:nvSpPr>
        <p:spPr>
          <a:ln/>
        </p:spPr>
      </p:sp>
      <p:sp>
        <p:nvSpPr>
          <p:cNvPr id="1571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96086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B567D2B7-062E-45DD-BF24-21BB86594952}" type="slidenum">
              <a:rPr lang="en-US"/>
              <a:pPr/>
              <a:t>11</a:t>
            </a:fld>
            <a:endParaRPr lang="en-US"/>
          </a:p>
        </p:txBody>
      </p:sp>
      <p:sp>
        <p:nvSpPr>
          <p:cNvPr id="6" name="Rectangle 9"/>
          <p:cNvSpPr>
            <a:spLocks noGrp="1" noChangeArrowheads="1"/>
          </p:cNvSpPr>
          <p:nvPr>
            <p:ph type="dt" idx="1"/>
          </p:nvPr>
        </p:nvSpPr>
        <p:spPr>
          <a:ln/>
        </p:spPr>
        <p:txBody>
          <a:bodyPr/>
          <a:lstStyle/>
          <a:p>
            <a:fld id="{EF12CD2B-EEE5-4FE0-A1AC-BC167B741A04}" type="datetime1">
              <a:rPr lang="en-US"/>
              <a:pPr/>
              <a:t>3/5/2018</a:t>
            </a:fld>
            <a:endParaRPr lang="en-US"/>
          </a:p>
        </p:txBody>
      </p:sp>
      <p:sp>
        <p:nvSpPr>
          <p:cNvPr id="1573890" name="Rectangle 2"/>
          <p:cNvSpPr>
            <a:spLocks noGrp="1" noRot="1" noChangeAspect="1" noChangeArrowheads="1" noTextEdit="1"/>
          </p:cNvSpPr>
          <p:nvPr>
            <p:ph type="sldImg"/>
          </p:nvPr>
        </p:nvSpPr>
        <p:spPr>
          <a:ln/>
        </p:spPr>
      </p:sp>
      <p:sp>
        <p:nvSpPr>
          <p:cNvPr id="1573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9752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1865376"/>
            <a:ext cx="7772400" cy="801624"/>
          </a:xfrm>
        </p:spPr>
        <p:txBody>
          <a:bodyPr>
            <a:noAutofit/>
          </a:bodyPr>
          <a:lstStyle>
            <a:lvl1pPr>
              <a:defRPr sz="5300" b="1" baseline="0">
                <a:solidFill>
                  <a:schemeClr val="bg1"/>
                </a:solidFill>
              </a:defRPr>
            </a:lvl1pPr>
          </a:lstStyle>
          <a:p>
            <a:r>
              <a:rPr lang="en-US" dirty="0"/>
              <a:t>Click to edit Class Title</a:t>
            </a:r>
          </a:p>
        </p:txBody>
      </p:sp>
      <p:sp>
        <p:nvSpPr>
          <p:cNvPr id="8" name="Text Placeholder 7"/>
          <p:cNvSpPr>
            <a:spLocks noGrp="1"/>
          </p:cNvSpPr>
          <p:nvPr>
            <p:ph type="body" sz="quarter" idx="10" hasCustomPrompt="1"/>
          </p:nvPr>
        </p:nvSpPr>
        <p:spPr>
          <a:xfrm>
            <a:off x="838200" y="2667000"/>
            <a:ext cx="7772400" cy="685800"/>
          </a:xfrm>
        </p:spPr>
        <p:txBody>
          <a:bodyPr>
            <a:normAutofit/>
          </a:bodyPr>
          <a:lstStyle>
            <a:lvl1pPr>
              <a:defRPr sz="3300" b="0" baseline="0">
                <a:solidFill>
                  <a:schemeClr val="bg1"/>
                </a:solidFill>
              </a:defRPr>
            </a:lvl1pPr>
          </a:lstStyle>
          <a:p>
            <a:pPr lvl="0"/>
            <a:r>
              <a:rPr lang="en-US" dirty="0"/>
              <a:t>Click to edit Part X of Y</a:t>
            </a:r>
          </a:p>
        </p:txBody>
      </p:sp>
      <p:sp>
        <p:nvSpPr>
          <p:cNvPr id="10" name="Text Placeholder 9"/>
          <p:cNvSpPr>
            <a:spLocks noGrp="1"/>
          </p:cNvSpPr>
          <p:nvPr>
            <p:ph type="body" sz="quarter" idx="11" hasCustomPrompt="1"/>
          </p:nvPr>
        </p:nvSpPr>
        <p:spPr>
          <a:xfrm>
            <a:off x="838200" y="3429000"/>
            <a:ext cx="7772400" cy="381000"/>
          </a:xfrm>
        </p:spPr>
        <p:txBody>
          <a:bodyPr>
            <a:noAutofit/>
          </a:bodyPr>
          <a:lstStyle>
            <a:lvl1pPr>
              <a:defRPr sz="2200" baseline="0">
                <a:solidFill>
                  <a:schemeClr val="tx2"/>
                </a:solidFill>
              </a:defRPr>
            </a:lvl1pPr>
          </a:lstStyle>
          <a:p>
            <a:pPr lvl="0"/>
            <a:r>
              <a:rPr lang="en-US" dirty="0"/>
              <a:t>Click to edit Brief Part Description</a:t>
            </a:r>
          </a:p>
        </p:txBody>
      </p:sp>
      <p:pic>
        <p:nvPicPr>
          <p:cNvPr id="11"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
        <p:nvSpPr>
          <p:cNvPr id="14" name="Text Placeholder 13"/>
          <p:cNvSpPr>
            <a:spLocks noGrp="1"/>
          </p:cNvSpPr>
          <p:nvPr>
            <p:ph type="body" sz="quarter" idx="12" hasCustomPrompt="1"/>
          </p:nvPr>
        </p:nvSpPr>
        <p:spPr>
          <a:xfrm>
            <a:off x="4270374" y="5029327"/>
            <a:ext cx="4797425" cy="454025"/>
          </a:xfrm>
        </p:spPr>
        <p:txBody>
          <a:bodyPr>
            <a:noAutofit/>
          </a:bodyPr>
          <a:lstStyle>
            <a:lvl1pPr>
              <a:defRPr sz="2200" baseline="0">
                <a:solidFill>
                  <a:schemeClr val="bg1"/>
                </a:solidFill>
              </a:defRPr>
            </a:lvl1pPr>
          </a:lstStyle>
          <a:p>
            <a:pPr lvl="0"/>
            <a:r>
              <a:rPr lang="en-US" dirty="0"/>
              <a:t>Click to edit Instructor Name</a:t>
            </a:r>
          </a:p>
        </p:txBody>
      </p:sp>
      <p:sp>
        <p:nvSpPr>
          <p:cNvPr id="15" name="Text Placeholder 13"/>
          <p:cNvSpPr>
            <a:spLocks noGrp="1"/>
          </p:cNvSpPr>
          <p:nvPr>
            <p:ph type="body" sz="quarter" idx="13" hasCustomPrompt="1"/>
          </p:nvPr>
        </p:nvSpPr>
        <p:spPr>
          <a:xfrm>
            <a:off x="4290356" y="5489575"/>
            <a:ext cx="4797425" cy="454025"/>
          </a:xfrm>
        </p:spPr>
        <p:txBody>
          <a:bodyPr>
            <a:noAutofit/>
          </a:bodyPr>
          <a:lstStyle>
            <a:lvl1pPr>
              <a:defRPr sz="2200" baseline="0">
                <a:solidFill>
                  <a:schemeClr val="bg1"/>
                </a:solidFill>
              </a:defRPr>
            </a:lvl1pPr>
          </a:lstStyle>
          <a:p>
            <a:pPr lvl="0"/>
            <a:r>
              <a:rPr lang="en-US" dirty="0"/>
              <a:t>Click to edit Instructor Title</a:t>
            </a:r>
          </a:p>
        </p:txBody>
      </p:sp>
      <p:sp>
        <p:nvSpPr>
          <p:cNvPr id="16" name="Text Placeholder 13"/>
          <p:cNvSpPr>
            <a:spLocks noGrp="1"/>
          </p:cNvSpPr>
          <p:nvPr>
            <p:ph type="body" sz="quarter" idx="14" hasCustomPrompt="1"/>
          </p:nvPr>
        </p:nvSpPr>
        <p:spPr>
          <a:xfrm>
            <a:off x="4295648" y="5946775"/>
            <a:ext cx="4797425" cy="454025"/>
          </a:xfrm>
        </p:spPr>
        <p:txBody>
          <a:bodyPr>
            <a:noAutofit/>
          </a:bodyPr>
          <a:lstStyle>
            <a:lvl1pPr>
              <a:defRPr sz="2200" baseline="0">
                <a:solidFill>
                  <a:schemeClr val="bg1"/>
                </a:solidFill>
              </a:defRPr>
            </a:lvl1pPr>
          </a:lstStyle>
          <a:p>
            <a:pPr lvl="0"/>
            <a:r>
              <a:rPr lang="en-US" dirty="0"/>
              <a:t>Click to edit Instructor Affiliation</a:t>
            </a:r>
          </a:p>
        </p:txBody>
      </p:sp>
      <p:sp>
        <p:nvSpPr>
          <p:cNvPr id="17" name="Text Placeholder 13"/>
          <p:cNvSpPr>
            <a:spLocks noGrp="1"/>
          </p:cNvSpPr>
          <p:nvPr>
            <p:ph type="body" sz="quarter" idx="15" hasCustomPrompt="1"/>
          </p:nvPr>
        </p:nvSpPr>
        <p:spPr>
          <a:xfrm>
            <a:off x="4295648" y="6403975"/>
            <a:ext cx="4797425" cy="454025"/>
          </a:xfrm>
        </p:spPr>
        <p:txBody>
          <a:bodyPr>
            <a:noAutofit/>
          </a:bodyPr>
          <a:lstStyle>
            <a:lvl1pPr>
              <a:defRPr sz="1800" baseline="0">
                <a:solidFill>
                  <a:schemeClr val="bg1"/>
                </a:solidFill>
              </a:defRPr>
            </a:lvl1pPr>
          </a:lstStyle>
          <a:p>
            <a:pPr lvl="0"/>
            <a:r>
              <a:rPr lang="en-US" dirty="0"/>
              <a:t>Click to edit Class Date</a:t>
            </a:r>
          </a:p>
        </p:txBody>
      </p:sp>
      <p:pic>
        <p:nvPicPr>
          <p:cNvPr id="13"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pic>
        <p:nvPicPr>
          <p:cNvPr id="19"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userDrawn="1"/>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Terminal Unit Basics</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dirty="0"/>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Terminal Unit Basics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dirty="0"/>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Terminal Unit Basics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dirty="0"/>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7"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
        <p:nvSpPr>
          <p:cNvPr id="9" name="TextBox 8"/>
          <p:cNvSpPr txBox="1"/>
          <p:nvPr/>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10"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
        <p:nvSpPr>
          <p:cNvPr id="12" name="TextBox 11"/>
          <p:cNvSpPr txBox="1"/>
          <p:nvPr userDrawn="1"/>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13"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userDrawn="1"/>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6" name="TextBox 5"/>
          <p:cNvSpPr txBox="1"/>
          <p:nvPr/>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7" name="TextBox 6"/>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8" name="TextBox 7"/>
          <p:cNvSpPr txBox="1"/>
          <p:nvPr/>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9" name="Footer Placeholder 8"/>
          <p:cNvSpPr>
            <a:spLocks noGrp="1"/>
          </p:cNvSpPr>
          <p:nvPr>
            <p:ph type="ftr" sz="quarter" idx="10"/>
          </p:nvPr>
        </p:nvSpPr>
        <p:spPr/>
        <p:txBody>
          <a:bodyPr/>
          <a:lstStyle/>
          <a:p>
            <a:r>
              <a:rPr lang="en-US"/>
              <a:t>Terminal Unit Basics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dirty="0"/>
          </a:p>
        </p:txBody>
      </p:sp>
      <p:sp>
        <p:nvSpPr>
          <p:cNvPr id="11" name="TextBox 10"/>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12" name="TextBox 11"/>
          <p:cNvSpPr txBox="1"/>
          <p:nvPr userDrawn="1"/>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Tree>
    <p:extLst>
      <p:ext uri="{BB962C8B-B14F-4D97-AF65-F5344CB8AC3E}">
        <p14:creationId xmlns:p14="http://schemas.microsoft.com/office/powerpoint/2010/main" val="330752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pyright Notice">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6" name="TextBox 5"/>
          <p:cNvSpPr txBox="1"/>
          <p:nvPr/>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
        <p:nvSpPr>
          <p:cNvPr id="7" name="TextBox 6"/>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8" name="TextBox 7"/>
          <p:cNvSpPr txBox="1"/>
          <p:nvPr/>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
        <p:nvSpPr>
          <p:cNvPr id="9" name="Footer Placeholder 8"/>
          <p:cNvSpPr>
            <a:spLocks noGrp="1"/>
          </p:cNvSpPr>
          <p:nvPr>
            <p:ph type="ftr" sz="quarter" idx="10"/>
          </p:nvPr>
        </p:nvSpPr>
        <p:spPr/>
        <p:txBody>
          <a:bodyPr/>
          <a:lstStyle/>
          <a:p>
            <a:r>
              <a:rPr lang="en-US"/>
              <a:t>Terminal Unit Basics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dirty="0"/>
          </a:p>
        </p:txBody>
      </p:sp>
      <p:sp>
        <p:nvSpPr>
          <p:cNvPr id="11" name="TextBox 10"/>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12" name="TextBox 11"/>
          <p:cNvSpPr txBox="1"/>
          <p:nvPr userDrawn="1"/>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Tree>
    <p:extLst>
      <p:ext uri="{BB962C8B-B14F-4D97-AF65-F5344CB8AC3E}">
        <p14:creationId xmlns:p14="http://schemas.microsoft.com/office/powerpoint/2010/main" val="75900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avigation Directions">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6" name="TextBox 5"/>
          <p:cNvSpPr txBox="1"/>
          <p:nvPr/>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7" name="AutoShape 27"/>
          <p:cNvSpPr>
            <a:spLocks noChangeAspect="1" noChangeArrowheads="1"/>
          </p:cNvSpPr>
          <p:nvPr/>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dirty="0"/>
          </a:p>
        </p:txBody>
      </p:sp>
      <p:sp>
        <p:nvSpPr>
          <p:cNvPr id="8" name="Rectangle 11"/>
          <p:cNvSpPr>
            <a:spLocks noChangeArrowheads="1"/>
          </p:cNvSpPr>
          <p:nvPr/>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9" name="Group 8"/>
          <p:cNvGrpSpPr>
            <a:grpSpLocks/>
          </p:cNvGrpSpPr>
          <p:nvPr>
            <p:custDataLst>
              <p:tags r:id="rId1"/>
            </p:custDataLst>
          </p:nvPr>
        </p:nvGrpSpPr>
        <p:grpSpPr bwMode="auto">
          <a:xfrm>
            <a:off x="2382838" y="5649913"/>
            <a:ext cx="4351337" cy="1138237"/>
            <a:chOff x="2382642" y="5650368"/>
            <a:chExt cx="4351982" cy="1137327"/>
          </a:xfrm>
        </p:grpSpPr>
        <p:sp>
          <p:nvSpPr>
            <p:cNvPr id="10"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11"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dirty="0">
                <a:latin typeface="Arial" pitchFamily="34" charset="0"/>
                <a:cs typeface="Arial" pitchFamily="34" charset="0"/>
              </a:endParaRPr>
            </a:p>
          </p:txBody>
        </p:sp>
      </p:grpSp>
      <p:sp>
        <p:nvSpPr>
          <p:cNvPr id="12" name="Rectangle 42"/>
          <p:cNvSpPr>
            <a:spLocks noChangeArrowheads="1"/>
          </p:cNvSpPr>
          <p:nvPr/>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13" name="Text Placeholder 12"/>
          <p:cNvSpPr>
            <a:spLocks noGrp="1"/>
          </p:cNvSpPr>
          <p:nvPr>
            <p:ph type="body" sz="quarter" idx="11" hasCustomPrompt="1"/>
          </p:nvPr>
        </p:nvSpPr>
        <p:spPr>
          <a:xfrm>
            <a:off x="3114865" y="3994150"/>
            <a:ext cx="5431536" cy="1339850"/>
          </a:xfrm>
        </p:spPr>
        <p:txBody>
          <a:bodyPr>
            <a:normAutofit/>
          </a:bodyPr>
          <a:lstStyle>
            <a:lvl1pPr marL="228600" indent="-228600">
              <a:buFont typeface="Arial" pitchFamily="34" charset="0"/>
              <a:buChar char="•"/>
              <a:defRPr lang="en-US" sz="2000" b="0" kern="1200" dirty="0">
                <a:solidFill>
                  <a:srgbClr val="0082AA"/>
                </a:solidFill>
                <a:latin typeface="Arial" pitchFamily="34" charset="0"/>
                <a:ea typeface="+mn-ea"/>
                <a:cs typeface="Arial" pitchFamily="34" charset="0"/>
              </a:defRPr>
            </a:lvl1pPr>
          </a:lstStyle>
          <a:p>
            <a:pPr lvl="0"/>
            <a:r>
              <a:rPr lang="en-US" dirty="0"/>
              <a:t>Click here to add additional bullets</a:t>
            </a:r>
          </a:p>
        </p:txBody>
      </p:sp>
      <p:sp>
        <p:nvSpPr>
          <p:cNvPr id="14" name="TextBox 13"/>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15" name="TextBox 14"/>
          <p:cNvSpPr txBox="1"/>
          <p:nvPr/>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16" name="AutoShape 27"/>
          <p:cNvSpPr>
            <a:spLocks noChangeAspect="1" noChangeArrowheads="1"/>
          </p:cNvSpPr>
          <p:nvPr/>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dirty="0"/>
          </a:p>
        </p:txBody>
      </p:sp>
      <p:sp>
        <p:nvSpPr>
          <p:cNvPr id="17" name="Rectangle 11"/>
          <p:cNvSpPr>
            <a:spLocks noChangeArrowheads="1"/>
          </p:cNvSpPr>
          <p:nvPr/>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18" name="Group 17"/>
          <p:cNvGrpSpPr>
            <a:grpSpLocks/>
          </p:cNvGrpSpPr>
          <p:nvPr>
            <p:custDataLst>
              <p:tags r:id="rId2"/>
            </p:custDataLst>
          </p:nvPr>
        </p:nvGrpSpPr>
        <p:grpSpPr bwMode="auto">
          <a:xfrm>
            <a:off x="2382838" y="5649913"/>
            <a:ext cx="4351337" cy="1138237"/>
            <a:chOff x="2382642" y="5650368"/>
            <a:chExt cx="4351982" cy="1137327"/>
          </a:xfrm>
        </p:grpSpPr>
        <p:sp>
          <p:nvSpPr>
            <p:cNvPr id="19"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20"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dirty="0">
                <a:latin typeface="Arial" pitchFamily="34" charset="0"/>
                <a:cs typeface="Arial" pitchFamily="34" charset="0"/>
              </a:endParaRPr>
            </a:p>
          </p:txBody>
        </p:sp>
      </p:grpSp>
      <p:sp>
        <p:nvSpPr>
          <p:cNvPr id="21" name="Rectangle 42"/>
          <p:cNvSpPr>
            <a:spLocks noChangeArrowheads="1"/>
          </p:cNvSpPr>
          <p:nvPr/>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22" name="Footer Placeholder 21"/>
          <p:cNvSpPr>
            <a:spLocks noGrp="1"/>
          </p:cNvSpPr>
          <p:nvPr>
            <p:ph type="ftr" sz="quarter" idx="12"/>
          </p:nvPr>
        </p:nvSpPr>
        <p:spPr/>
        <p:txBody>
          <a:bodyPr/>
          <a:lstStyle/>
          <a:p>
            <a:r>
              <a:rPr lang="en-US"/>
              <a:t>Terminal Unit Basics</a:t>
            </a:r>
            <a:endParaRPr lang="en-US" dirty="0"/>
          </a:p>
        </p:txBody>
      </p:sp>
      <p:sp>
        <p:nvSpPr>
          <p:cNvPr id="23" name="Slide Number Placeholder 22"/>
          <p:cNvSpPr>
            <a:spLocks noGrp="1"/>
          </p:cNvSpPr>
          <p:nvPr>
            <p:ph type="sldNum" sz="quarter" idx="13"/>
          </p:nvPr>
        </p:nvSpPr>
        <p:spPr/>
        <p:txBody>
          <a:bodyPr/>
          <a:lstStyle/>
          <a:p>
            <a:fld id="{A9320731-3B2C-4107-8664-CAD7BE973DC8}" type="slidenum">
              <a:rPr lang="en-US" smtClean="0"/>
              <a:pPr/>
              <a:t>‹#›</a:t>
            </a:fld>
            <a:endParaRPr lang="en-US" dirty="0"/>
          </a:p>
        </p:txBody>
      </p:sp>
      <p:sp>
        <p:nvSpPr>
          <p:cNvPr id="24" name="TextBox 23"/>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25" name="TextBox 24"/>
          <p:cNvSpPr txBox="1"/>
          <p:nvPr userDrawn="1"/>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26" name="AutoShape 27"/>
          <p:cNvSpPr>
            <a:spLocks noChangeAspect="1" noChangeArrowheads="1"/>
          </p:cNvSpPr>
          <p:nvPr userDrawn="1"/>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dirty="0"/>
          </a:p>
        </p:txBody>
      </p:sp>
      <p:sp>
        <p:nvSpPr>
          <p:cNvPr id="27" name="Rectangle 11"/>
          <p:cNvSpPr>
            <a:spLocks noChangeArrowheads="1"/>
          </p:cNvSpPr>
          <p:nvPr userDrawn="1"/>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28" name="Group 27"/>
          <p:cNvGrpSpPr>
            <a:grpSpLocks/>
          </p:cNvGrpSpPr>
          <p:nvPr userDrawn="1">
            <p:custDataLst>
              <p:tags r:id="rId3"/>
            </p:custDataLst>
          </p:nvPr>
        </p:nvGrpSpPr>
        <p:grpSpPr bwMode="auto">
          <a:xfrm>
            <a:off x="2382838" y="5649913"/>
            <a:ext cx="4351337" cy="1138237"/>
            <a:chOff x="2382642" y="5650368"/>
            <a:chExt cx="4351982" cy="1137327"/>
          </a:xfrm>
        </p:grpSpPr>
        <p:sp>
          <p:nvSpPr>
            <p:cNvPr id="29"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30"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dirty="0">
                <a:latin typeface="Arial" pitchFamily="34" charset="0"/>
                <a:cs typeface="Arial" pitchFamily="34" charset="0"/>
              </a:endParaRPr>
            </a:p>
          </p:txBody>
        </p:sp>
      </p:grpSp>
      <p:sp>
        <p:nvSpPr>
          <p:cNvPr id="31" name="Rectangle 42"/>
          <p:cNvSpPr>
            <a:spLocks noChangeArrowheads="1"/>
          </p:cNvSpPr>
          <p:nvPr userDrawn="1"/>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Tree>
    <p:extLst>
      <p:ext uri="{BB962C8B-B14F-4D97-AF65-F5344CB8AC3E}">
        <p14:creationId xmlns:p14="http://schemas.microsoft.com/office/powerpoint/2010/main" val="32063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earning Objectives">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6" name="TextBox 5"/>
          <p:cNvSpPr txBox="1"/>
          <p:nvPr/>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7" name="Text Placeholder 6"/>
          <p:cNvSpPr>
            <a:spLocks noGrp="1"/>
          </p:cNvSpPr>
          <p:nvPr>
            <p:ph type="body" sz="quarter" idx="12" hasCustomPrompt="1"/>
          </p:nvPr>
        </p:nvSpPr>
        <p:spPr>
          <a:xfrm>
            <a:off x="530352" y="2362200"/>
            <a:ext cx="8001000" cy="4114800"/>
          </a:xfrm>
        </p:spPr>
        <p:txBody>
          <a:bodyPr/>
          <a:lstStyle>
            <a:lvl1pPr marL="342900" indent="-342900">
              <a:buFont typeface="Arial" pitchFamily="34" charset="0"/>
              <a:buChar char="•"/>
              <a:defRPr b="0" baseline="0">
                <a:solidFill>
                  <a:schemeClr val="bg2"/>
                </a:solidFill>
              </a:defRPr>
            </a:lvl1pPr>
          </a:lstStyle>
          <a:p>
            <a:pPr lvl="0"/>
            <a:r>
              <a:rPr lang="en-US" dirty="0"/>
              <a:t>Click here to enter at least 5 learning objectives</a:t>
            </a:r>
          </a:p>
        </p:txBody>
      </p:sp>
      <p:sp>
        <p:nvSpPr>
          <p:cNvPr id="8" name="TextBox 7"/>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9" name="TextBox 8"/>
          <p:cNvSpPr txBox="1"/>
          <p:nvPr/>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10" name="Footer Placeholder 9"/>
          <p:cNvSpPr>
            <a:spLocks noGrp="1"/>
          </p:cNvSpPr>
          <p:nvPr>
            <p:ph type="ftr" sz="quarter" idx="13"/>
          </p:nvPr>
        </p:nvSpPr>
        <p:spPr/>
        <p:txBody>
          <a:bodyPr/>
          <a:lstStyle/>
          <a:p>
            <a:r>
              <a:rPr lang="en-US"/>
              <a:t>Terminal Unit Basics</a:t>
            </a:r>
            <a:endParaRPr lang="en-US" dirty="0"/>
          </a:p>
        </p:txBody>
      </p:sp>
      <p:sp>
        <p:nvSpPr>
          <p:cNvPr id="11" name="Slide Number Placeholder 10"/>
          <p:cNvSpPr>
            <a:spLocks noGrp="1"/>
          </p:cNvSpPr>
          <p:nvPr>
            <p:ph type="sldNum" sz="quarter" idx="14"/>
          </p:nvPr>
        </p:nvSpPr>
        <p:spPr/>
        <p:txBody>
          <a:bodyPr/>
          <a:lstStyle/>
          <a:p>
            <a:fld id="{A9320731-3B2C-4107-8664-CAD7BE973DC8}" type="slidenum">
              <a:rPr lang="en-US" smtClean="0"/>
              <a:pPr/>
              <a:t>‹#›</a:t>
            </a:fld>
            <a:endParaRPr lang="en-US" dirty="0"/>
          </a:p>
        </p:txBody>
      </p:sp>
      <p:sp>
        <p:nvSpPr>
          <p:cNvPr id="12" name="TextBox 11"/>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13" name="TextBox 12"/>
          <p:cNvSpPr txBox="1"/>
          <p:nvPr userDrawn="1"/>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80158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
        <p:nvSpPr>
          <p:cNvPr id="7" name="Text Placeholder 6"/>
          <p:cNvSpPr>
            <a:spLocks noGrp="1"/>
          </p:cNvSpPr>
          <p:nvPr>
            <p:ph type="body" sz="quarter" idx="12" hasCustomPrompt="1"/>
          </p:nvPr>
        </p:nvSpPr>
        <p:spPr>
          <a:xfrm>
            <a:off x="530352" y="1295400"/>
            <a:ext cx="8001000" cy="5181600"/>
          </a:xfrm>
        </p:spPr>
        <p:txBody>
          <a:bodyPr/>
          <a:lstStyle>
            <a:lvl1pPr marL="342900" indent="-342900">
              <a:buFont typeface="Arial" pitchFamily="34" charset="0"/>
              <a:buChar char="•"/>
              <a:defRPr b="0" baseline="0">
                <a:solidFill>
                  <a:schemeClr val="bg2"/>
                </a:solidFill>
              </a:defRPr>
            </a:lvl1pPr>
          </a:lstStyle>
          <a:p>
            <a:pPr lvl="0"/>
            <a:r>
              <a:rPr lang="en-US" dirty="0"/>
              <a:t>Click here to enter agenda items</a:t>
            </a:r>
          </a:p>
        </p:txBody>
      </p:sp>
      <p:sp>
        <p:nvSpPr>
          <p:cNvPr id="6" name="TextBox 5"/>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
        <p:nvSpPr>
          <p:cNvPr id="8" name="Footer Placeholder 7"/>
          <p:cNvSpPr>
            <a:spLocks noGrp="1"/>
          </p:cNvSpPr>
          <p:nvPr>
            <p:ph type="ftr" sz="quarter" idx="13"/>
          </p:nvPr>
        </p:nvSpPr>
        <p:spPr/>
        <p:txBody>
          <a:bodyPr/>
          <a:lstStyle/>
          <a:p>
            <a:r>
              <a:rPr lang="en-US"/>
              <a:t>Terminal Unit Basics</a:t>
            </a:r>
            <a:endParaRPr lang="en-US" dirty="0"/>
          </a:p>
        </p:txBody>
      </p:sp>
      <p:sp>
        <p:nvSpPr>
          <p:cNvPr id="9" name="Slide Number Placeholder 8"/>
          <p:cNvSpPr>
            <a:spLocks noGrp="1"/>
          </p:cNvSpPr>
          <p:nvPr>
            <p:ph type="sldNum" sz="quarter" idx="14"/>
          </p:nvPr>
        </p:nvSpPr>
        <p:spPr/>
        <p:txBody>
          <a:bodyPr/>
          <a:lstStyle/>
          <a:p>
            <a:fld id="{A9320731-3B2C-4107-8664-CAD7BE973DC8}" type="slidenum">
              <a:rPr lang="en-US" smtClean="0"/>
              <a:pPr/>
              <a:t>‹#›</a:t>
            </a:fld>
            <a:endParaRPr lang="en-US" dirty="0"/>
          </a:p>
        </p:txBody>
      </p:sp>
      <p:sp>
        <p:nvSpPr>
          <p:cNvPr id="10" name="TextBox 9"/>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Tree>
    <p:extLst>
      <p:ext uri="{BB962C8B-B14F-4D97-AF65-F5344CB8AC3E}">
        <p14:creationId xmlns:p14="http://schemas.microsoft.com/office/powerpoint/2010/main" val="384179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Terminal Unit Basics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dirty="0"/>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Terminal Unit Basics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dirty="0"/>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Terminal Unit Basics</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dirty="0"/>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Terminal Unit Basics</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dirty="0"/>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200" kern="1200">
          <a:solidFill>
            <a:schemeClr val="tx2"/>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00B0F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VAV Systems</a:t>
            </a:r>
          </a:p>
        </p:txBody>
      </p:sp>
      <p:sp>
        <p:nvSpPr>
          <p:cNvPr id="3" name="Text Placeholder 2"/>
          <p:cNvSpPr>
            <a:spLocks noGrp="1"/>
          </p:cNvSpPr>
          <p:nvPr>
            <p:ph type="body" sz="quarter" idx="10"/>
          </p:nvPr>
        </p:nvSpPr>
        <p:spPr>
          <a:xfrm>
            <a:off x="838199" y="2667000"/>
            <a:ext cx="8229599" cy="685800"/>
          </a:xfrm>
        </p:spPr>
        <p:txBody>
          <a:bodyPr>
            <a:normAutofit fontScale="85000" lnSpcReduction="10000"/>
          </a:bodyPr>
          <a:lstStyle/>
          <a:p>
            <a:r>
              <a:rPr lang="en-US" dirty="0"/>
              <a:t>Design, Performance and Commissioning Issues</a:t>
            </a:r>
          </a:p>
        </p:txBody>
      </p:sp>
      <p:sp>
        <p:nvSpPr>
          <p:cNvPr id="4" name="Text Placeholder 3"/>
          <p:cNvSpPr>
            <a:spLocks noGrp="1"/>
          </p:cNvSpPr>
          <p:nvPr>
            <p:ph type="body" sz="quarter" idx="11"/>
          </p:nvPr>
        </p:nvSpPr>
        <p:spPr/>
        <p:txBody>
          <a:bodyPr/>
          <a:lstStyle/>
          <a:p>
            <a:r>
              <a:rPr lang="en-US" dirty="0"/>
              <a:t>Terminal Unit Basics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8" name="Text Placeholder 7"/>
          <p:cNvSpPr>
            <a:spLocks noGrp="1"/>
          </p:cNvSpPr>
          <p:nvPr>
            <p:ph type="body" sz="quarter" idx="15"/>
          </p:nvPr>
        </p:nvSpPr>
        <p:spPr/>
        <p:txBody>
          <a:bodyPr/>
          <a:lstStyle/>
          <a:p>
            <a:r>
              <a:rPr lang="en-US" dirty="0"/>
              <a:t>March 7, 2018</a:t>
            </a:r>
          </a:p>
        </p:txBody>
      </p:sp>
    </p:spTree>
    <p:extLst>
      <p:ext uri="{BB962C8B-B14F-4D97-AF65-F5344CB8AC3E}">
        <p14:creationId xmlns:p14="http://schemas.microsoft.com/office/powerpoint/2010/main" val="332365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0818" name="Rectangle 2"/>
          <p:cNvSpPr>
            <a:spLocks noGrp="1" noChangeArrowheads="1"/>
          </p:cNvSpPr>
          <p:nvPr>
            <p:ph type="title"/>
          </p:nvPr>
        </p:nvSpPr>
        <p:spPr/>
        <p:txBody>
          <a:bodyPr vert="horz" lIns="91440" tIns="45720" rIns="91440" bIns="45720" rtlCol="0" anchor="ctr">
            <a:normAutofit/>
          </a:bodyPr>
          <a:lstStyle/>
          <a:p>
            <a:r>
              <a:rPr lang="en-US">
                <a:solidFill>
                  <a:schemeClr val="tx1"/>
                </a:solidFill>
              </a:rPr>
              <a:t>Your Basic Box</a:t>
            </a:r>
          </a:p>
        </p:txBody>
      </p:sp>
      <p:grpSp>
        <p:nvGrpSpPr>
          <p:cNvPr id="2" name="Group 3"/>
          <p:cNvGrpSpPr>
            <a:grpSpLocks noChangeAspect="1"/>
          </p:cNvGrpSpPr>
          <p:nvPr/>
        </p:nvGrpSpPr>
        <p:grpSpPr bwMode="auto">
          <a:xfrm rot="19800000">
            <a:off x="3451225" y="2247900"/>
            <a:ext cx="1279525" cy="92075"/>
            <a:chOff x="922" y="2390"/>
            <a:chExt cx="1612" cy="115"/>
          </a:xfrm>
        </p:grpSpPr>
        <p:sp>
          <p:nvSpPr>
            <p:cNvPr id="1570820" name="Line 4"/>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70821" name="Oval 5"/>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3" name="Group 6"/>
          <p:cNvGrpSpPr>
            <a:grpSpLocks noChangeAspect="1"/>
          </p:cNvGrpSpPr>
          <p:nvPr/>
        </p:nvGrpSpPr>
        <p:grpSpPr bwMode="auto">
          <a:xfrm>
            <a:off x="5229225" y="1608138"/>
            <a:ext cx="1398588" cy="1360487"/>
            <a:chOff x="3162" y="1584"/>
            <a:chExt cx="1763" cy="1714"/>
          </a:xfrm>
        </p:grpSpPr>
        <p:sp>
          <p:nvSpPr>
            <p:cNvPr id="1570823" name="Line 7"/>
            <p:cNvSpPr>
              <a:spLocks noChangeAspect="1"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70824" name="Line 8"/>
            <p:cNvSpPr>
              <a:spLocks noChangeAspect="1"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70825" name="Line 9"/>
            <p:cNvSpPr>
              <a:spLocks noChangeAspect="1"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4" name="Group 10"/>
          <p:cNvGrpSpPr>
            <a:grpSpLocks noChangeAspect="1"/>
          </p:cNvGrpSpPr>
          <p:nvPr/>
        </p:nvGrpSpPr>
        <p:grpSpPr bwMode="auto">
          <a:xfrm>
            <a:off x="2947988" y="1600200"/>
            <a:ext cx="2286000" cy="1374775"/>
            <a:chOff x="288" y="1573"/>
            <a:chExt cx="2880" cy="1733"/>
          </a:xfrm>
        </p:grpSpPr>
        <p:grpSp>
          <p:nvGrpSpPr>
            <p:cNvPr id="5" name="Group 11"/>
            <p:cNvGrpSpPr>
              <a:grpSpLocks noChangeAspect="1"/>
            </p:cNvGrpSpPr>
            <p:nvPr/>
          </p:nvGrpSpPr>
          <p:grpSpPr bwMode="auto">
            <a:xfrm>
              <a:off x="288" y="1573"/>
              <a:ext cx="2880" cy="340"/>
              <a:chOff x="576" y="1573"/>
              <a:chExt cx="2880" cy="340"/>
            </a:xfrm>
          </p:grpSpPr>
          <p:sp>
            <p:nvSpPr>
              <p:cNvPr id="1570828" name="Line 12"/>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70829" name="Line 13"/>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70830" name="Line 14"/>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6" name="Group 15"/>
            <p:cNvGrpSpPr>
              <a:grpSpLocks noChangeAspect="1"/>
            </p:cNvGrpSpPr>
            <p:nvPr/>
          </p:nvGrpSpPr>
          <p:grpSpPr bwMode="auto">
            <a:xfrm flipV="1">
              <a:off x="288" y="2966"/>
              <a:ext cx="2880" cy="340"/>
              <a:chOff x="576" y="1573"/>
              <a:chExt cx="2880" cy="340"/>
            </a:xfrm>
          </p:grpSpPr>
          <p:sp>
            <p:nvSpPr>
              <p:cNvPr id="1570832" name="Line 16"/>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70833" name="Line 17"/>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70834" name="Line 18"/>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7" name="Group 19"/>
          <p:cNvGrpSpPr>
            <a:grpSpLocks noChangeAspect="1"/>
          </p:cNvGrpSpPr>
          <p:nvPr/>
        </p:nvGrpSpPr>
        <p:grpSpPr bwMode="auto">
          <a:xfrm>
            <a:off x="3946525" y="2111375"/>
            <a:ext cx="754063" cy="365125"/>
            <a:chOff x="1546" y="2217"/>
            <a:chExt cx="950" cy="461"/>
          </a:xfrm>
        </p:grpSpPr>
        <p:sp>
          <p:nvSpPr>
            <p:cNvPr id="1570836" name="Rectangle 20"/>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70837" name="Oval 21"/>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8" name="Group 22"/>
          <p:cNvGrpSpPr>
            <a:grpSpLocks noChangeAspect="1"/>
          </p:cNvGrpSpPr>
          <p:nvPr/>
        </p:nvGrpSpPr>
        <p:grpSpPr bwMode="auto">
          <a:xfrm rot="900000">
            <a:off x="4064000" y="2252663"/>
            <a:ext cx="122238" cy="25400"/>
            <a:chOff x="1656" y="2380"/>
            <a:chExt cx="155" cy="31"/>
          </a:xfrm>
        </p:grpSpPr>
        <p:sp>
          <p:nvSpPr>
            <p:cNvPr id="1570839" name="Line 23"/>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70840" name="Line 24"/>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9" name="Group 25"/>
          <p:cNvGrpSpPr>
            <a:grpSpLocks noChangeAspect="1"/>
          </p:cNvGrpSpPr>
          <p:nvPr/>
        </p:nvGrpSpPr>
        <p:grpSpPr bwMode="auto">
          <a:xfrm>
            <a:off x="2514600" y="1858963"/>
            <a:ext cx="433388" cy="855662"/>
            <a:chOff x="288" y="1911"/>
            <a:chExt cx="547" cy="1078"/>
          </a:xfrm>
        </p:grpSpPr>
        <p:sp>
          <p:nvSpPr>
            <p:cNvPr id="1570842" name="Line 26"/>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70843" name="Line 27"/>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sp>
        <p:nvSpPr>
          <p:cNvPr id="1570844" name="Rectangle 28"/>
          <p:cNvSpPr>
            <a:spLocks noChangeAspect="1" noChangeArrowheads="1"/>
          </p:cNvSpPr>
          <p:nvPr/>
        </p:nvSpPr>
        <p:spPr bwMode="auto">
          <a:xfrm>
            <a:off x="6148388" y="3108325"/>
            <a:ext cx="250825" cy="319088"/>
          </a:xfrm>
          <a:prstGeom prst="rect">
            <a:avLst/>
          </a:prstGeom>
          <a:solidFill>
            <a:srgbClr val="FFFF99"/>
          </a:solidFill>
          <a:ln w="25400">
            <a:solidFill>
              <a:schemeClr val="tx1"/>
            </a:solidFill>
            <a:miter lim="800000"/>
            <a:headEnd/>
            <a:tailEnd/>
          </a:ln>
          <a:effectLst/>
        </p:spPr>
        <p:txBody>
          <a:bodyPr wrap="none" anchor="ctr"/>
          <a:lstStyle/>
          <a:p>
            <a:pPr algn="ctr"/>
            <a:r>
              <a:rPr lang="en-US" sz="1200" b="0">
                <a:latin typeface="Arial" charset="0"/>
              </a:rPr>
              <a:t>T</a:t>
            </a:r>
          </a:p>
        </p:txBody>
      </p:sp>
      <p:sp>
        <p:nvSpPr>
          <p:cNvPr id="1570845" name="Freeform 29"/>
          <p:cNvSpPr>
            <a:spLocks noChangeAspect="1"/>
          </p:cNvSpPr>
          <p:nvPr/>
        </p:nvSpPr>
        <p:spPr bwMode="auto">
          <a:xfrm>
            <a:off x="4708525" y="2270125"/>
            <a:ext cx="1439863" cy="1212850"/>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grpSp>
        <p:nvGrpSpPr>
          <p:cNvPr id="10" name="Group 30"/>
          <p:cNvGrpSpPr>
            <a:grpSpLocks noChangeAspect="1"/>
          </p:cNvGrpSpPr>
          <p:nvPr/>
        </p:nvGrpSpPr>
        <p:grpSpPr bwMode="auto">
          <a:xfrm>
            <a:off x="2514600" y="4297363"/>
            <a:ext cx="4113213" cy="1882775"/>
            <a:chOff x="288" y="1584"/>
            <a:chExt cx="5184" cy="2374"/>
          </a:xfrm>
        </p:grpSpPr>
        <p:grpSp>
          <p:nvGrpSpPr>
            <p:cNvPr id="11" name="Group 31"/>
            <p:cNvGrpSpPr>
              <a:grpSpLocks noChangeAspect="1"/>
            </p:cNvGrpSpPr>
            <p:nvPr/>
          </p:nvGrpSpPr>
          <p:grpSpPr bwMode="auto">
            <a:xfrm>
              <a:off x="288" y="1584"/>
              <a:ext cx="5184" cy="1733"/>
              <a:chOff x="288" y="1584"/>
              <a:chExt cx="5184" cy="1733"/>
            </a:xfrm>
          </p:grpSpPr>
          <p:grpSp>
            <p:nvGrpSpPr>
              <p:cNvPr id="12" name="Group 32"/>
              <p:cNvGrpSpPr>
                <a:grpSpLocks noChangeAspect="1"/>
              </p:cNvGrpSpPr>
              <p:nvPr/>
            </p:nvGrpSpPr>
            <p:grpSpPr bwMode="auto">
              <a:xfrm>
                <a:off x="1469" y="2401"/>
                <a:ext cx="1612" cy="115"/>
                <a:chOff x="922" y="2390"/>
                <a:chExt cx="1612" cy="115"/>
              </a:xfrm>
            </p:grpSpPr>
            <p:sp>
              <p:nvSpPr>
                <p:cNvPr id="1570849" name="Line 33"/>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70850" name="Oval 34"/>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13" name="Group 35"/>
              <p:cNvGrpSpPr>
                <a:grpSpLocks noChangeAspect="1"/>
              </p:cNvGrpSpPr>
              <p:nvPr/>
            </p:nvGrpSpPr>
            <p:grpSpPr bwMode="auto">
              <a:xfrm>
                <a:off x="3709" y="1595"/>
                <a:ext cx="1763" cy="1714"/>
                <a:chOff x="3162" y="1584"/>
                <a:chExt cx="1763" cy="1714"/>
              </a:xfrm>
            </p:grpSpPr>
            <p:sp>
              <p:nvSpPr>
                <p:cNvPr id="1570852" name="Line 36"/>
                <p:cNvSpPr>
                  <a:spLocks noChangeAspect="1"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70853" name="Line 37"/>
                <p:cNvSpPr>
                  <a:spLocks noChangeAspect="1"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70854" name="Line 38"/>
                <p:cNvSpPr>
                  <a:spLocks noChangeAspect="1"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14" name="Group 39"/>
              <p:cNvGrpSpPr>
                <a:grpSpLocks noChangeAspect="1"/>
              </p:cNvGrpSpPr>
              <p:nvPr/>
            </p:nvGrpSpPr>
            <p:grpSpPr bwMode="auto">
              <a:xfrm>
                <a:off x="835" y="1584"/>
                <a:ext cx="2880" cy="1733"/>
                <a:chOff x="288" y="1573"/>
                <a:chExt cx="2880" cy="1733"/>
              </a:xfrm>
            </p:grpSpPr>
            <p:grpSp>
              <p:nvGrpSpPr>
                <p:cNvPr id="15" name="Group 40"/>
                <p:cNvGrpSpPr>
                  <a:grpSpLocks noChangeAspect="1"/>
                </p:cNvGrpSpPr>
                <p:nvPr/>
              </p:nvGrpSpPr>
              <p:grpSpPr bwMode="auto">
                <a:xfrm>
                  <a:off x="288" y="1573"/>
                  <a:ext cx="2880" cy="340"/>
                  <a:chOff x="576" y="1573"/>
                  <a:chExt cx="2880" cy="340"/>
                </a:xfrm>
              </p:grpSpPr>
              <p:sp>
                <p:nvSpPr>
                  <p:cNvPr id="1570857" name="Line 41"/>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70858" name="Line 42"/>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70859" name="Line 43"/>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16" name="Group 44"/>
                <p:cNvGrpSpPr>
                  <a:grpSpLocks noChangeAspect="1"/>
                </p:cNvGrpSpPr>
                <p:nvPr/>
              </p:nvGrpSpPr>
              <p:grpSpPr bwMode="auto">
                <a:xfrm flipV="1">
                  <a:off x="288" y="2966"/>
                  <a:ext cx="2880" cy="340"/>
                  <a:chOff x="576" y="1573"/>
                  <a:chExt cx="2880" cy="340"/>
                </a:xfrm>
              </p:grpSpPr>
              <p:sp>
                <p:nvSpPr>
                  <p:cNvPr id="1570861" name="Line 45"/>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70862" name="Line 46"/>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70863" name="Line 47"/>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17" name="Group 48"/>
              <p:cNvGrpSpPr>
                <a:grpSpLocks noChangeAspect="1"/>
              </p:cNvGrpSpPr>
              <p:nvPr/>
            </p:nvGrpSpPr>
            <p:grpSpPr bwMode="auto">
              <a:xfrm>
                <a:off x="2093" y="2228"/>
                <a:ext cx="950" cy="461"/>
                <a:chOff x="1546" y="2217"/>
                <a:chExt cx="950" cy="461"/>
              </a:xfrm>
            </p:grpSpPr>
            <p:sp>
              <p:nvSpPr>
                <p:cNvPr id="1570865" name="Rectangle 49"/>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70866" name="Oval 50"/>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18" name="Group 51"/>
              <p:cNvGrpSpPr>
                <a:grpSpLocks noChangeAspect="1"/>
              </p:cNvGrpSpPr>
              <p:nvPr/>
            </p:nvGrpSpPr>
            <p:grpSpPr bwMode="auto">
              <a:xfrm rot="2700000">
                <a:off x="2241" y="2406"/>
                <a:ext cx="155" cy="31"/>
                <a:chOff x="1656" y="2380"/>
                <a:chExt cx="155" cy="31"/>
              </a:xfrm>
            </p:grpSpPr>
            <p:sp>
              <p:nvSpPr>
                <p:cNvPr id="1570868" name="Line 52"/>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70869" name="Line 53"/>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19" name="Group 54"/>
              <p:cNvGrpSpPr>
                <a:grpSpLocks noChangeAspect="1"/>
              </p:cNvGrpSpPr>
              <p:nvPr/>
            </p:nvGrpSpPr>
            <p:grpSpPr bwMode="auto">
              <a:xfrm>
                <a:off x="288" y="1911"/>
                <a:ext cx="547" cy="1078"/>
                <a:chOff x="288" y="1911"/>
                <a:chExt cx="547" cy="1078"/>
              </a:xfrm>
            </p:grpSpPr>
            <p:sp>
              <p:nvSpPr>
                <p:cNvPr id="1570871" name="Line 55"/>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70872" name="Line 56"/>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grpSp>
        <p:sp>
          <p:nvSpPr>
            <p:cNvPr id="1570873" name="Rectangle 57"/>
            <p:cNvSpPr>
              <a:spLocks noChangeAspect="1" noChangeArrowheads="1"/>
            </p:cNvSpPr>
            <p:nvPr/>
          </p:nvSpPr>
          <p:spPr bwMode="auto">
            <a:xfrm>
              <a:off x="4867" y="3485"/>
              <a:ext cx="317" cy="403"/>
            </a:xfrm>
            <a:prstGeom prst="rect">
              <a:avLst/>
            </a:prstGeom>
            <a:solidFill>
              <a:srgbClr val="FFFF99"/>
            </a:solidFill>
            <a:ln w="25400">
              <a:solidFill>
                <a:schemeClr val="tx1"/>
              </a:solidFill>
              <a:miter lim="800000"/>
              <a:headEnd/>
              <a:tailEnd/>
            </a:ln>
            <a:effectLst/>
          </p:spPr>
          <p:txBody>
            <a:bodyPr wrap="none" anchor="ctr"/>
            <a:lstStyle/>
            <a:p>
              <a:pPr algn="ctr"/>
              <a:r>
                <a:rPr lang="en-US" sz="1200" b="0">
                  <a:latin typeface="Arial" charset="0"/>
                </a:rPr>
                <a:t>T</a:t>
              </a:r>
            </a:p>
          </p:txBody>
        </p:sp>
        <p:sp>
          <p:nvSpPr>
            <p:cNvPr id="1570874" name="Freeform 58"/>
            <p:cNvSpPr>
              <a:spLocks noChangeAspect="1"/>
            </p:cNvSpPr>
            <p:nvPr/>
          </p:nvSpPr>
          <p:spPr bwMode="auto">
            <a:xfrm>
              <a:off x="3053" y="2429"/>
              <a:ext cx="1814" cy="1529"/>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grpSp>
      <p:sp>
        <p:nvSpPr>
          <p:cNvPr id="1570875" name="Line 59"/>
          <p:cNvSpPr>
            <a:spLocks noChangeShapeType="1"/>
          </p:cNvSpPr>
          <p:nvPr/>
        </p:nvSpPr>
        <p:spPr bwMode="auto">
          <a:xfrm>
            <a:off x="2514600" y="2697163"/>
            <a:ext cx="0" cy="1874837"/>
          </a:xfrm>
          <a:prstGeom prst="line">
            <a:avLst/>
          </a:prstGeom>
          <a:noFill/>
          <a:ln w="38100">
            <a:solidFill>
              <a:srgbClr val="B2B2B2"/>
            </a:solidFill>
            <a:round/>
            <a:headEnd/>
            <a:tailEnd/>
          </a:ln>
          <a:effectLst/>
        </p:spPr>
        <p:txBody>
          <a:bodyPr anchor="ctr"/>
          <a:lstStyle/>
          <a:p>
            <a:endParaRPr lang="en-US"/>
          </a:p>
        </p:txBody>
      </p:sp>
      <p:sp>
        <p:nvSpPr>
          <p:cNvPr id="1570876" name="Line 60"/>
          <p:cNvSpPr>
            <a:spLocks noChangeShapeType="1"/>
          </p:cNvSpPr>
          <p:nvPr/>
        </p:nvSpPr>
        <p:spPr bwMode="auto">
          <a:xfrm>
            <a:off x="1692275" y="1874838"/>
            <a:ext cx="0" cy="2057400"/>
          </a:xfrm>
          <a:prstGeom prst="line">
            <a:avLst/>
          </a:prstGeom>
          <a:noFill/>
          <a:ln w="38100">
            <a:solidFill>
              <a:srgbClr val="B2B2B2"/>
            </a:solidFill>
            <a:round/>
            <a:headEnd/>
            <a:tailEnd/>
          </a:ln>
          <a:effectLst/>
        </p:spPr>
        <p:txBody>
          <a:bodyPr anchor="ctr"/>
          <a:lstStyle/>
          <a:p>
            <a:endParaRPr lang="en-US"/>
          </a:p>
        </p:txBody>
      </p:sp>
      <p:sp>
        <p:nvSpPr>
          <p:cNvPr id="1570877" name="Line 61"/>
          <p:cNvSpPr>
            <a:spLocks noChangeShapeType="1"/>
          </p:cNvSpPr>
          <p:nvPr/>
        </p:nvSpPr>
        <p:spPr bwMode="auto">
          <a:xfrm flipH="1">
            <a:off x="1674813" y="1858963"/>
            <a:ext cx="839787" cy="0"/>
          </a:xfrm>
          <a:prstGeom prst="line">
            <a:avLst/>
          </a:prstGeom>
          <a:noFill/>
          <a:ln w="38100">
            <a:solidFill>
              <a:srgbClr val="B2B2B2"/>
            </a:solidFill>
            <a:round/>
            <a:headEnd/>
            <a:tailEnd/>
          </a:ln>
          <a:effectLst/>
        </p:spPr>
        <p:txBody>
          <a:bodyPr anchor="ctr"/>
          <a:lstStyle/>
          <a:p>
            <a:endParaRPr lang="en-US"/>
          </a:p>
        </p:txBody>
      </p:sp>
      <p:sp>
        <p:nvSpPr>
          <p:cNvPr id="1570878" name="Line 62"/>
          <p:cNvSpPr>
            <a:spLocks noChangeShapeType="1"/>
          </p:cNvSpPr>
          <p:nvPr/>
        </p:nvSpPr>
        <p:spPr bwMode="auto">
          <a:xfrm flipH="1">
            <a:off x="292100" y="5413375"/>
            <a:ext cx="2239963" cy="0"/>
          </a:xfrm>
          <a:prstGeom prst="line">
            <a:avLst/>
          </a:prstGeom>
          <a:noFill/>
          <a:ln w="38100">
            <a:solidFill>
              <a:srgbClr val="B2B2B2"/>
            </a:solidFill>
            <a:round/>
            <a:headEnd/>
            <a:tailEnd/>
          </a:ln>
          <a:effectLst/>
        </p:spPr>
        <p:txBody>
          <a:bodyPr anchor="ctr"/>
          <a:lstStyle/>
          <a:p>
            <a:endParaRPr lang="en-US"/>
          </a:p>
        </p:txBody>
      </p:sp>
      <p:sp>
        <p:nvSpPr>
          <p:cNvPr id="1570879" name="Line 63"/>
          <p:cNvSpPr>
            <a:spLocks noChangeShapeType="1"/>
          </p:cNvSpPr>
          <p:nvPr/>
        </p:nvSpPr>
        <p:spPr bwMode="auto">
          <a:xfrm flipH="1">
            <a:off x="292100" y="3932238"/>
            <a:ext cx="1400175" cy="0"/>
          </a:xfrm>
          <a:prstGeom prst="line">
            <a:avLst/>
          </a:prstGeom>
          <a:noFill/>
          <a:ln w="38100">
            <a:solidFill>
              <a:srgbClr val="B2B2B2"/>
            </a:solidFill>
            <a:round/>
            <a:headEnd/>
            <a:tailEnd/>
          </a:ln>
          <a:effectLst/>
        </p:spPr>
        <p:txBody>
          <a:bodyPr anchor="ctr"/>
          <a:lstStyle/>
          <a:p>
            <a:endParaRPr lang="en-US"/>
          </a:p>
        </p:txBody>
      </p:sp>
      <p:sp>
        <p:nvSpPr>
          <p:cNvPr id="1570880" name="Freeform 64"/>
          <p:cNvSpPr>
            <a:spLocks/>
          </p:cNvSpPr>
          <p:nvPr/>
        </p:nvSpPr>
        <p:spPr bwMode="auto">
          <a:xfrm>
            <a:off x="320675" y="4441825"/>
            <a:ext cx="6491288" cy="571500"/>
          </a:xfrm>
          <a:custGeom>
            <a:avLst/>
            <a:gdLst/>
            <a:ahLst/>
            <a:cxnLst>
              <a:cxn ang="0">
                <a:pos x="0" y="197"/>
              </a:cxn>
              <a:cxn ang="0">
                <a:pos x="547" y="197"/>
              </a:cxn>
              <a:cxn ang="0">
                <a:pos x="1584" y="341"/>
              </a:cxn>
              <a:cxn ang="0">
                <a:pos x="2332" y="82"/>
              </a:cxn>
              <a:cxn ang="0">
                <a:pos x="2793" y="24"/>
              </a:cxn>
              <a:cxn ang="0">
                <a:pos x="3600" y="226"/>
              </a:cxn>
              <a:cxn ang="0">
                <a:pos x="4089" y="255"/>
              </a:cxn>
            </a:cxnLst>
            <a:rect l="0" t="0" r="r" b="b"/>
            <a:pathLst>
              <a:path w="4089" h="360">
                <a:moveTo>
                  <a:pt x="0" y="197"/>
                </a:moveTo>
                <a:cubicBezTo>
                  <a:pt x="141" y="185"/>
                  <a:pt x="283" y="173"/>
                  <a:pt x="547" y="197"/>
                </a:cubicBezTo>
                <a:cubicBezTo>
                  <a:pt x="811" y="221"/>
                  <a:pt x="1287" y="360"/>
                  <a:pt x="1584" y="341"/>
                </a:cubicBezTo>
                <a:cubicBezTo>
                  <a:pt x="1881" y="322"/>
                  <a:pt x="2131" y="135"/>
                  <a:pt x="2332" y="82"/>
                </a:cubicBezTo>
                <a:cubicBezTo>
                  <a:pt x="2533" y="29"/>
                  <a:pt x="2582" y="0"/>
                  <a:pt x="2793" y="24"/>
                </a:cubicBezTo>
                <a:cubicBezTo>
                  <a:pt x="3004" y="48"/>
                  <a:pt x="3384" y="188"/>
                  <a:pt x="3600" y="226"/>
                </a:cubicBezTo>
                <a:cubicBezTo>
                  <a:pt x="3816" y="264"/>
                  <a:pt x="4003" y="250"/>
                  <a:pt x="4089" y="255"/>
                </a:cubicBezTo>
              </a:path>
            </a:pathLst>
          </a:custGeom>
          <a:noFill/>
          <a:ln w="152400" cap="flat" cmpd="sng">
            <a:solidFill>
              <a:srgbClr val="000099"/>
            </a:solidFill>
            <a:prstDash val="solid"/>
            <a:round/>
            <a:headEnd/>
            <a:tailEnd type="arrow" w="lg" len="lg"/>
          </a:ln>
          <a:effectLst/>
        </p:spPr>
        <p:txBody>
          <a:bodyPr anchor="ctr"/>
          <a:lstStyle/>
          <a:p>
            <a:endParaRPr lang="en-US"/>
          </a:p>
        </p:txBody>
      </p:sp>
      <p:sp>
        <p:nvSpPr>
          <p:cNvPr id="1570881" name="Freeform 65"/>
          <p:cNvSpPr>
            <a:spLocks/>
          </p:cNvSpPr>
          <p:nvPr/>
        </p:nvSpPr>
        <p:spPr bwMode="auto">
          <a:xfrm>
            <a:off x="320675" y="1690688"/>
            <a:ext cx="6583363" cy="3063875"/>
          </a:xfrm>
          <a:custGeom>
            <a:avLst/>
            <a:gdLst/>
            <a:ahLst/>
            <a:cxnLst>
              <a:cxn ang="0">
                <a:pos x="0" y="1930"/>
              </a:cxn>
              <a:cxn ang="0">
                <a:pos x="288" y="1901"/>
              </a:cxn>
              <a:cxn ang="0">
                <a:pos x="777" y="1873"/>
              </a:cxn>
              <a:cxn ang="0">
                <a:pos x="1123" y="1642"/>
              </a:cxn>
              <a:cxn ang="0">
                <a:pos x="1152" y="1037"/>
              </a:cxn>
              <a:cxn ang="0">
                <a:pos x="1280" y="525"/>
              </a:cxn>
              <a:cxn ang="0">
                <a:pos x="1796" y="381"/>
              </a:cxn>
              <a:cxn ang="0">
                <a:pos x="2217" y="87"/>
              </a:cxn>
              <a:cxn ang="0">
                <a:pos x="2707" y="29"/>
              </a:cxn>
              <a:cxn ang="0">
                <a:pos x="3628" y="260"/>
              </a:cxn>
              <a:cxn ang="0">
                <a:pos x="4147" y="289"/>
              </a:cxn>
            </a:cxnLst>
            <a:rect l="0" t="0" r="r" b="b"/>
            <a:pathLst>
              <a:path w="4147" h="1930">
                <a:moveTo>
                  <a:pt x="0" y="1930"/>
                </a:moveTo>
                <a:cubicBezTo>
                  <a:pt x="79" y="1920"/>
                  <a:pt x="159" y="1910"/>
                  <a:pt x="288" y="1901"/>
                </a:cubicBezTo>
                <a:cubicBezTo>
                  <a:pt x="417" y="1892"/>
                  <a:pt x="638" y="1916"/>
                  <a:pt x="777" y="1873"/>
                </a:cubicBezTo>
                <a:cubicBezTo>
                  <a:pt x="916" y="1830"/>
                  <a:pt x="1060" y="1781"/>
                  <a:pt x="1123" y="1642"/>
                </a:cubicBezTo>
                <a:cubicBezTo>
                  <a:pt x="1186" y="1503"/>
                  <a:pt x="1126" y="1223"/>
                  <a:pt x="1152" y="1037"/>
                </a:cubicBezTo>
                <a:cubicBezTo>
                  <a:pt x="1178" y="851"/>
                  <a:pt x="1173" y="634"/>
                  <a:pt x="1280" y="525"/>
                </a:cubicBezTo>
                <a:cubicBezTo>
                  <a:pt x="1387" y="416"/>
                  <a:pt x="1640" y="454"/>
                  <a:pt x="1796" y="381"/>
                </a:cubicBezTo>
                <a:cubicBezTo>
                  <a:pt x="1952" y="308"/>
                  <a:pt x="2065" y="146"/>
                  <a:pt x="2217" y="87"/>
                </a:cubicBezTo>
                <a:cubicBezTo>
                  <a:pt x="2369" y="28"/>
                  <a:pt x="2472" y="0"/>
                  <a:pt x="2707" y="29"/>
                </a:cubicBezTo>
                <a:cubicBezTo>
                  <a:pt x="2942" y="58"/>
                  <a:pt x="3388" y="217"/>
                  <a:pt x="3628" y="260"/>
                </a:cubicBezTo>
                <a:cubicBezTo>
                  <a:pt x="3868" y="303"/>
                  <a:pt x="4061" y="280"/>
                  <a:pt x="4147" y="289"/>
                </a:cubicBezTo>
              </a:path>
            </a:pathLst>
          </a:custGeom>
          <a:noFill/>
          <a:ln w="28575" cap="flat" cmpd="sng">
            <a:solidFill>
              <a:srgbClr val="000099"/>
            </a:solidFill>
            <a:prstDash val="solid"/>
            <a:round/>
            <a:headEnd/>
            <a:tailEnd type="arrow" w="lg" len="lg"/>
          </a:ln>
          <a:effectLst/>
        </p:spPr>
        <p:txBody>
          <a:bodyPr anchor="ctr"/>
          <a:lstStyle/>
          <a:p>
            <a:endParaRPr lang="en-US"/>
          </a:p>
        </p:txBody>
      </p:sp>
      <p:grpSp>
        <p:nvGrpSpPr>
          <p:cNvPr id="20" name="Group 66"/>
          <p:cNvGrpSpPr>
            <a:grpSpLocks/>
          </p:cNvGrpSpPr>
          <p:nvPr/>
        </p:nvGrpSpPr>
        <p:grpSpPr bwMode="auto">
          <a:xfrm>
            <a:off x="7269163" y="4114800"/>
            <a:ext cx="1417637" cy="1997075"/>
            <a:chOff x="4579" y="2592"/>
            <a:chExt cx="893" cy="1258"/>
          </a:xfrm>
        </p:grpSpPr>
        <p:sp>
          <p:nvSpPr>
            <p:cNvPr id="1570883" name="Rectangle 67"/>
            <p:cNvSpPr>
              <a:spLocks noChangeArrowheads="1"/>
            </p:cNvSpPr>
            <p:nvPr/>
          </p:nvSpPr>
          <p:spPr bwMode="auto">
            <a:xfrm>
              <a:off x="4608" y="2592"/>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70884" name="Line 68"/>
            <p:cNvSpPr>
              <a:spLocks noChangeShapeType="1"/>
            </p:cNvSpPr>
            <p:nvPr/>
          </p:nvSpPr>
          <p:spPr bwMode="auto">
            <a:xfrm>
              <a:off x="4723" y="2822"/>
              <a:ext cx="749" cy="1"/>
            </a:xfrm>
            <a:prstGeom prst="line">
              <a:avLst/>
            </a:prstGeom>
            <a:noFill/>
            <a:ln w="19050">
              <a:solidFill>
                <a:schemeClr val="folHlink"/>
              </a:solidFill>
              <a:round/>
              <a:headEnd/>
              <a:tailEnd/>
            </a:ln>
            <a:effectLst/>
          </p:spPr>
          <p:txBody>
            <a:bodyPr anchor="ctr"/>
            <a:lstStyle/>
            <a:p>
              <a:endParaRPr lang="en-US"/>
            </a:p>
          </p:txBody>
        </p:sp>
        <p:sp>
          <p:nvSpPr>
            <p:cNvPr id="1570885" name="Line 69"/>
            <p:cNvSpPr>
              <a:spLocks noChangeShapeType="1"/>
            </p:cNvSpPr>
            <p:nvPr/>
          </p:nvSpPr>
          <p:spPr bwMode="auto">
            <a:xfrm>
              <a:off x="4608" y="2592"/>
              <a:ext cx="0" cy="1066"/>
            </a:xfrm>
            <a:prstGeom prst="line">
              <a:avLst/>
            </a:prstGeom>
            <a:noFill/>
            <a:ln w="38100">
              <a:solidFill>
                <a:schemeClr val="tx1"/>
              </a:solidFill>
              <a:round/>
              <a:headEnd/>
              <a:tailEnd/>
            </a:ln>
            <a:effectLst/>
          </p:spPr>
          <p:txBody>
            <a:bodyPr anchor="ctr"/>
            <a:lstStyle/>
            <a:p>
              <a:endParaRPr lang="en-US"/>
            </a:p>
          </p:txBody>
        </p:sp>
        <p:sp>
          <p:nvSpPr>
            <p:cNvPr id="1570886" name="Text Box 70"/>
            <p:cNvSpPr txBox="1">
              <a:spLocks noChangeArrowheads="1"/>
            </p:cNvSpPr>
            <p:nvPr/>
          </p:nvSpPr>
          <p:spPr bwMode="auto">
            <a:xfrm>
              <a:off x="5069" y="2823"/>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chemeClr val="folHlink"/>
                  </a:solidFill>
                  <a:latin typeface="Arial" charset="0"/>
                </a:rPr>
                <a:t>L</a:t>
              </a:r>
            </a:p>
          </p:txBody>
        </p:sp>
        <p:sp>
          <p:nvSpPr>
            <p:cNvPr id="1570887" name="Text Box 71"/>
            <p:cNvSpPr txBox="1">
              <a:spLocks noChangeArrowheads="1"/>
            </p:cNvSpPr>
            <p:nvPr/>
          </p:nvSpPr>
          <p:spPr bwMode="auto">
            <a:xfrm>
              <a:off x="4867" y="3312"/>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rgbClr val="000099"/>
                  </a:solidFill>
                  <a:latin typeface="Arial" charset="0"/>
                </a:rPr>
                <a:t>T</a:t>
              </a:r>
            </a:p>
          </p:txBody>
        </p:sp>
        <p:sp>
          <p:nvSpPr>
            <p:cNvPr id="1570888" name="Freeform 72"/>
            <p:cNvSpPr>
              <a:spLocks/>
            </p:cNvSpPr>
            <p:nvPr/>
          </p:nvSpPr>
          <p:spPr bwMode="auto">
            <a:xfrm>
              <a:off x="4666" y="3158"/>
              <a:ext cx="750" cy="300"/>
            </a:xfrm>
            <a:custGeom>
              <a:avLst/>
              <a:gdLst/>
              <a:ahLst/>
              <a:cxnLst>
                <a:cxn ang="0">
                  <a:pos x="0" y="17"/>
                </a:cxn>
                <a:cxn ang="0">
                  <a:pos x="339" y="40"/>
                </a:cxn>
                <a:cxn ang="0">
                  <a:pos x="571" y="258"/>
                </a:cxn>
                <a:cxn ang="0">
                  <a:pos x="750" y="291"/>
                </a:cxn>
              </a:cxnLst>
              <a:rect l="0" t="0" r="r" b="b"/>
              <a:pathLst>
                <a:path w="750" h="300">
                  <a:moveTo>
                    <a:pt x="0" y="17"/>
                  </a:moveTo>
                  <a:cubicBezTo>
                    <a:pt x="56" y="21"/>
                    <a:pt x="244" y="0"/>
                    <a:pt x="339" y="40"/>
                  </a:cubicBezTo>
                  <a:cubicBezTo>
                    <a:pt x="434" y="80"/>
                    <a:pt x="502" y="216"/>
                    <a:pt x="571" y="258"/>
                  </a:cubicBezTo>
                  <a:cubicBezTo>
                    <a:pt x="640" y="300"/>
                    <a:pt x="713" y="284"/>
                    <a:pt x="750" y="291"/>
                  </a:cubicBezTo>
                </a:path>
              </a:pathLst>
            </a:custGeom>
            <a:noFill/>
            <a:ln w="19050" cap="flat" cmpd="sng">
              <a:solidFill>
                <a:srgbClr val="000099"/>
              </a:solidFill>
              <a:prstDash val="solid"/>
              <a:round/>
              <a:headEnd/>
              <a:tailEnd/>
            </a:ln>
            <a:effectLst/>
          </p:spPr>
          <p:txBody>
            <a:bodyPr anchor="ctr"/>
            <a:lstStyle/>
            <a:p>
              <a:endParaRPr lang="en-US"/>
            </a:p>
          </p:txBody>
        </p:sp>
        <p:sp>
          <p:nvSpPr>
            <p:cNvPr id="1570889" name="Text Box 73"/>
            <p:cNvSpPr txBox="1">
              <a:spLocks noChangeArrowheads="1"/>
            </p:cNvSpPr>
            <p:nvPr/>
          </p:nvSpPr>
          <p:spPr bwMode="auto">
            <a:xfrm>
              <a:off x="4579" y="3658"/>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70890" name="Line 74"/>
            <p:cNvSpPr>
              <a:spLocks noChangeShapeType="1"/>
            </p:cNvSpPr>
            <p:nvPr/>
          </p:nvSpPr>
          <p:spPr bwMode="auto">
            <a:xfrm>
              <a:off x="4896" y="3833"/>
              <a:ext cx="317" cy="0"/>
            </a:xfrm>
            <a:prstGeom prst="line">
              <a:avLst/>
            </a:prstGeom>
            <a:noFill/>
            <a:ln w="38100">
              <a:solidFill>
                <a:schemeClr val="tx1"/>
              </a:solidFill>
              <a:round/>
              <a:headEnd/>
              <a:tailEnd type="arrow" w="lg" len="med"/>
            </a:ln>
            <a:effectLst/>
          </p:spPr>
          <p:txBody>
            <a:bodyPr anchor="ctr"/>
            <a:lstStyle/>
            <a:p>
              <a:endParaRPr lang="en-US"/>
            </a:p>
          </p:txBody>
        </p:sp>
        <p:sp>
          <p:nvSpPr>
            <p:cNvPr id="1570891" name="Line 75"/>
            <p:cNvSpPr>
              <a:spLocks noChangeShapeType="1"/>
            </p:cNvSpPr>
            <p:nvPr/>
          </p:nvSpPr>
          <p:spPr bwMode="auto">
            <a:xfrm rot="5400000">
              <a:off x="5040" y="3226"/>
              <a:ext cx="0" cy="864"/>
            </a:xfrm>
            <a:prstGeom prst="line">
              <a:avLst/>
            </a:prstGeom>
            <a:noFill/>
            <a:ln w="38100">
              <a:solidFill>
                <a:schemeClr val="tx1"/>
              </a:solidFill>
              <a:round/>
              <a:headEnd/>
              <a:tailEnd/>
            </a:ln>
            <a:effectLst/>
          </p:spPr>
          <p:txBody>
            <a:bodyPr anchor="ctr"/>
            <a:lstStyle/>
            <a:p>
              <a:endParaRPr lang="en-US"/>
            </a:p>
          </p:txBody>
        </p:sp>
      </p:grpSp>
      <p:grpSp>
        <p:nvGrpSpPr>
          <p:cNvPr id="21" name="Group 76"/>
          <p:cNvGrpSpPr>
            <a:grpSpLocks/>
          </p:cNvGrpSpPr>
          <p:nvPr/>
        </p:nvGrpSpPr>
        <p:grpSpPr bwMode="auto">
          <a:xfrm>
            <a:off x="7315200" y="1416050"/>
            <a:ext cx="1371600" cy="2043113"/>
            <a:chOff x="4608" y="892"/>
            <a:chExt cx="864" cy="1287"/>
          </a:xfrm>
        </p:grpSpPr>
        <p:sp>
          <p:nvSpPr>
            <p:cNvPr id="1570893" name="Rectangle 77"/>
            <p:cNvSpPr>
              <a:spLocks noChangeArrowheads="1"/>
            </p:cNvSpPr>
            <p:nvPr/>
          </p:nvSpPr>
          <p:spPr bwMode="auto">
            <a:xfrm>
              <a:off x="4608" y="892"/>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70894" name="Line 78"/>
            <p:cNvSpPr>
              <a:spLocks noChangeShapeType="1"/>
            </p:cNvSpPr>
            <p:nvPr/>
          </p:nvSpPr>
          <p:spPr bwMode="auto">
            <a:xfrm>
              <a:off x="4608" y="892"/>
              <a:ext cx="0" cy="1066"/>
            </a:xfrm>
            <a:prstGeom prst="line">
              <a:avLst/>
            </a:prstGeom>
            <a:noFill/>
            <a:ln w="38100">
              <a:solidFill>
                <a:schemeClr val="tx1"/>
              </a:solidFill>
              <a:round/>
              <a:headEnd/>
              <a:tailEnd/>
            </a:ln>
            <a:effectLst/>
          </p:spPr>
          <p:txBody>
            <a:bodyPr anchor="ctr"/>
            <a:lstStyle/>
            <a:p>
              <a:endParaRPr lang="en-US"/>
            </a:p>
          </p:txBody>
        </p:sp>
        <p:sp>
          <p:nvSpPr>
            <p:cNvPr id="1570895" name="Line 79"/>
            <p:cNvSpPr>
              <a:spLocks noChangeShapeType="1"/>
            </p:cNvSpPr>
            <p:nvPr/>
          </p:nvSpPr>
          <p:spPr bwMode="auto">
            <a:xfrm rot="5400000">
              <a:off x="5040" y="1526"/>
              <a:ext cx="0" cy="864"/>
            </a:xfrm>
            <a:prstGeom prst="line">
              <a:avLst/>
            </a:prstGeom>
            <a:noFill/>
            <a:ln w="38100">
              <a:solidFill>
                <a:schemeClr val="tx1"/>
              </a:solidFill>
              <a:round/>
              <a:headEnd/>
              <a:tailEnd/>
            </a:ln>
            <a:effectLst/>
          </p:spPr>
          <p:txBody>
            <a:bodyPr anchor="ctr"/>
            <a:lstStyle/>
            <a:p>
              <a:endParaRPr lang="en-US"/>
            </a:p>
          </p:txBody>
        </p:sp>
        <p:sp>
          <p:nvSpPr>
            <p:cNvPr id="1570896" name="Text Box 80"/>
            <p:cNvSpPr txBox="1">
              <a:spLocks noChangeArrowheads="1"/>
            </p:cNvSpPr>
            <p:nvPr/>
          </p:nvSpPr>
          <p:spPr bwMode="auto">
            <a:xfrm>
              <a:off x="4867" y="1612"/>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rgbClr val="000099"/>
                  </a:solidFill>
                  <a:latin typeface="Arial" charset="0"/>
                </a:rPr>
                <a:t>T</a:t>
              </a:r>
            </a:p>
          </p:txBody>
        </p:sp>
        <p:sp>
          <p:nvSpPr>
            <p:cNvPr id="1570897" name="Line 81"/>
            <p:cNvSpPr>
              <a:spLocks noChangeShapeType="1"/>
            </p:cNvSpPr>
            <p:nvPr/>
          </p:nvSpPr>
          <p:spPr bwMode="auto">
            <a:xfrm>
              <a:off x="4723" y="1122"/>
              <a:ext cx="749" cy="1"/>
            </a:xfrm>
            <a:prstGeom prst="line">
              <a:avLst/>
            </a:prstGeom>
            <a:noFill/>
            <a:ln w="19050">
              <a:solidFill>
                <a:schemeClr val="folHlink"/>
              </a:solidFill>
              <a:round/>
              <a:headEnd/>
              <a:tailEnd/>
            </a:ln>
            <a:effectLst/>
          </p:spPr>
          <p:txBody>
            <a:bodyPr anchor="ctr"/>
            <a:lstStyle/>
            <a:p>
              <a:endParaRPr lang="en-US"/>
            </a:p>
          </p:txBody>
        </p:sp>
        <p:sp>
          <p:nvSpPr>
            <p:cNvPr id="1570898" name="Line 82"/>
            <p:cNvSpPr>
              <a:spLocks noChangeShapeType="1"/>
            </p:cNvSpPr>
            <p:nvPr/>
          </p:nvSpPr>
          <p:spPr bwMode="auto">
            <a:xfrm>
              <a:off x="4723" y="1554"/>
              <a:ext cx="720" cy="1"/>
            </a:xfrm>
            <a:prstGeom prst="line">
              <a:avLst/>
            </a:prstGeom>
            <a:noFill/>
            <a:ln w="19050">
              <a:solidFill>
                <a:srgbClr val="000099"/>
              </a:solidFill>
              <a:round/>
              <a:headEnd/>
              <a:tailEnd/>
            </a:ln>
            <a:effectLst/>
          </p:spPr>
          <p:txBody>
            <a:bodyPr anchor="ctr"/>
            <a:lstStyle/>
            <a:p>
              <a:endParaRPr lang="en-US"/>
            </a:p>
          </p:txBody>
        </p:sp>
        <p:sp>
          <p:nvSpPr>
            <p:cNvPr id="1570899" name="Text Box 83"/>
            <p:cNvSpPr txBox="1">
              <a:spLocks noChangeArrowheads="1"/>
            </p:cNvSpPr>
            <p:nvPr/>
          </p:nvSpPr>
          <p:spPr bwMode="auto">
            <a:xfrm>
              <a:off x="4608" y="1987"/>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70900" name="Line 84"/>
            <p:cNvSpPr>
              <a:spLocks noChangeShapeType="1"/>
            </p:cNvSpPr>
            <p:nvPr/>
          </p:nvSpPr>
          <p:spPr bwMode="auto">
            <a:xfrm>
              <a:off x="4925" y="2162"/>
              <a:ext cx="317" cy="0"/>
            </a:xfrm>
            <a:prstGeom prst="line">
              <a:avLst/>
            </a:prstGeom>
            <a:noFill/>
            <a:ln w="38100">
              <a:solidFill>
                <a:schemeClr val="tx1"/>
              </a:solidFill>
              <a:round/>
              <a:headEnd/>
              <a:tailEnd type="arrow" w="lg" len="med"/>
            </a:ln>
            <a:effectLst/>
          </p:spPr>
          <p:txBody>
            <a:bodyPr anchor="ctr"/>
            <a:lstStyle/>
            <a:p>
              <a:endParaRPr lang="en-US"/>
            </a:p>
          </p:txBody>
        </p:sp>
        <p:sp>
          <p:nvSpPr>
            <p:cNvPr id="1570901" name="Text Box 85"/>
            <p:cNvSpPr txBox="1">
              <a:spLocks noChangeArrowheads="1"/>
            </p:cNvSpPr>
            <p:nvPr/>
          </p:nvSpPr>
          <p:spPr bwMode="auto">
            <a:xfrm>
              <a:off x="5069" y="1123"/>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chemeClr val="folHlink"/>
                  </a:solidFill>
                  <a:latin typeface="Arial" charset="0"/>
                </a:rPr>
                <a:t>L</a:t>
              </a:r>
            </a:p>
          </p:txBody>
        </p:sp>
      </p:grpSp>
      <p:grpSp>
        <p:nvGrpSpPr>
          <p:cNvPr id="22" name="Group 86"/>
          <p:cNvGrpSpPr>
            <a:grpSpLocks/>
          </p:cNvGrpSpPr>
          <p:nvPr/>
        </p:nvGrpSpPr>
        <p:grpSpPr bwMode="auto">
          <a:xfrm>
            <a:off x="182563" y="1600200"/>
            <a:ext cx="1373187" cy="2043113"/>
            <a:chOff x="115" y="1008"/>
            <a:chExt cx="865" cy="1287"/>
          </a:xfrm>
        </p:grpSpPr>
        <p:sp>
          <p:nvSpPr>
            <p:cNvPr id="1570903" name="Rectangle 87"/>
            <p:cNvSpPr>
              <a:spLocks noChangeArrowheads="1"/>
            </p:cNvSpPr>
            <p:nvPr/>
          </p:nvSpPr>
          <p:spPr bwMode="auto">
            <a:xfrm>
              <a:off x="115" y="1008"/>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70904" name="Line 88"/>
            <p:cNvSpPr>
              <a:spLocks noChangeShapeType="1"/>
            </p:cNvSpPr>
            <p:nvPr/>
          </p:nvSpPr>
          <p:spPr bwMode="auto">
            <a:xfrm>
              <a:off x="115" y="1008"/>
              <a:ext cx="0" cy="1066"/>
            </a:xfrm>
            <a:prstGeom prst="line">
              <a:avLst/>
            </a:prstGeom>
            <a:noFill/>
            <a:ln w="38100">
              <a:solidFill>
                <a:schemeClr val="tx1"/>
              </a:solidFill>
              <a:round/>
              <a:headEnd/>
              <a:tailEnd/>
            </a:ln>
            <a:effectLst/>
          </p:spPr>
          <p:txBody>
            <a:bodyPr anchor="ctr"/>
            <a:lstStyle/>
            <a:p>
              <a:endParaRPr lang="en-US"/>
            </a:p>
          </p:txBody>
        </p:sp>
        <p:sp>
          <p:nvSpPr>
            <p:cNvPr id="1570905" name="Line 89"/>
            <p:cNvSpPr>
              <a:spLocks noChangeShapeType="1"/>
            </p:cNvSpPr>
            <p:nvPr/>
          </p:nvSpPr>
          <p:spPr bwMode="auto">
            <a:xfrm rot="5400000">
              <a:off x="547" y="1642"/>
              <a:ext cx="0" cy="864"/>
            </a:xfrm>
            <a:prstGeom prst="line">
              <a:avLst/>
            </a:prstGeom>
            <a:noFill/>
            <a:ln w="38100">
              <a:solidFill>
                <a:schemeClr val="tx1"/>
              </a:solidFill>
              <a:round/>
              <a:headEnd/>
              <a:tailEnd/>
            </a:ln>
            <a:effectLst/>
          </p:spPr>
          <p:txBody>
            <a:bodyPr anchor="ctr"/>
            <a:lstStyle/>
            <a:p>
              <a:endParaRPr lang="en-US"/>
            </a:p>
          </p:txBody>
        </p:sp>
        <p:sp>
          <p:nvSpPr>
            <p:cNvPr id="1570906" name="Text Box 90"/>
            <p:cNvSpPr txBox="1">
              <a:spLocks noChangeArrowheads="1"/>
            </p:cNvSpPr>
            <p:nvPr/>
          </p:nvSpPr>
          <p:spPr bwMode="auto">
            <a:xfrm>
              <a:off x="374" y="1728"/>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rgbClr val="008000"/>
                  </a:solidFill>
                  <a:latin typeface="Arial" charset="0"/>
                </a:rPr>
                <a:t>P</a:t>
              </a:r>
            </a:p>
          </p:txBody>
        </p:sp>
        <p:sp>
          <p:nvSpPr>
            <p:cNvPr id="1570907" name="Text Box 91"/>
            <p:cNvSpPr txBox="1">
              <a:spLocks noChangeArrowheads="1"/>
            </p:cNvSpPr>
            <p:nvPr/>
          </p:nvSpPr>
          <p:spPr bwMode="auto">
            <a:xfrm>
              <a:off x="115" y="2103"/>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70908" name="Line 92"/>
            <p:cNvSpPr>
              <a:spLocks noChangeShapeType="1"/>
            </p:cNvSpPr>
            <p:nvPr/>
          </p:nvSpPr>
          <p:spPr bwMode="auto">
            <a:xfrm>
              <a:off x="432" y="2278"/>
              <a:ext cx="317" cy="0"/>
            </a:xfrm>
            <a:prstGeom prst="line">
              <a:avLst/>
            </a:prstGeom>
            <a:noFill/>
            <a:ln w="38100">
              <a:solidFill>
                <a:schemeClr val="tx1"/>
              </a:solidFill>
              <a:round/>
              <a:headEnd/>
              <a:tailEnd type="arrow" w="lg" len="med"/>
            </a:ln>
            <a:effectLst/>
          </p:spPr>
          <p:txBody>
            <a:bodyPr anchor="ctr"/>
            <a:lstStyle/>
            <a:p>
              <a:endParaRPr lang="en-US"/>
            </a:p>
          </p:txBody>
        </p:sp>
        <p:sp>
          <p:nvSpPr>
            <p:cNvPr id="1570909" name="Freeform 93"/>
            <p:cNvSpPr>
              <a:spLocks/>
            </p:cNvSpPr>
            <p:nvPr/>
          </p:nvSpPr>
          <p:spPr bwMode="auto">
            <a:xfrm flipV="1">
              <a:off x="230" y="1382"/>
              <a:ext cx="750" cy="300"/>
            </a:xfrm>
            <a:custGeom>
              <a:avLst/>
              <a:gdLst/>
              <a:ahLst/>
              <a:cxnLst>
                <a:cxn ang="0">
                  <a:pos x="0" y="17"/>
                </a:cxn>
                <a:cxn ang="0">
                  <a:pos x="339" y="40"/>
                </a:cxn>
                <a:cxn ang="0">
                  <a:pos x="571" y="258"/>
                </a:cxn>
                <a:cxn ang="0">
                  <a:pos x="750" y="291"/>
                </a:cxn>
              </a:cxnLst>
              <a:rect l="0" t="0" r="r" b="b"/>
              <a:pathLst>
                <a:path w="750" h="300">
                  <a:moveTo>
                    <a:pt x="0" y="17"/>
                  </a:moveTo>
                  <a:cubicBezTo>
                    <a:pt x="56" y="21"/>
                    <a:pt x="244" y="0"/>
                    <a:pt x="339" y="40"/>
                  </a:cubicBezTo>
                  <a:cubicBezTo>
                    <a:pt x="434" y="80"/>
                    <a:pt x="502" y="216"/>
                    <a:pt x="571" y="258"/>
                  </a:cubicBezTo>
                  <a:cubicBezTo>
                    <a:pt x="640" y="300"/>
                    <a:pt x="713" y="284"/>
                    <a:pt x="750" y="291"/>
                  </a:cubicBezTo>
                </a:path>
              </a:pathLst>
            </a:custGeom>
            <a:noFill/>
            <a:ln w="19050" cap="flat" cmpd="sng">
              <a:solidFill>
                <a:srgbClr val="008000"/>
              </a:solidFill>
              <a:prstDash val="solid"/>
              <a:round/>
              <a:headEnd/>
              <a:tailEnd/>
            </a:ln>
            <a:effectLst/>
          </p:spPr>
          <p:txBody>
            <a:bodyPr anchor="ctr"/>
            <a:lstStyle/>
            <a:p>
              <a:endParaRPr lang="en-US"/>
            </a:p>
          </p:txBody>
        </p:sp>
      </p:grpSp>
      <p:sp>
        <p:nvSpPr>
          <p:cNvPr id="1570910" name="Line 94"/>
          <p:cNvSpPr>
            <a:spLocks noChangeShapeType="1"/>
          </p:cNvSpPr>
          <p:nvPr/>
        </p:nvSpPr>
        <p:spPr bwMode="auto">
          <a:xfrm>
            <a:off x="6400800" y="5807075"/>
            <a:ext cx="914400" cy="0"/>
          </a:xfrm>
          <a:prstGeom prst="line">
            <a:avLst/>
          </a:prstGeom>
          <a:noFill/>
          <a:ln w="9525">
            <a:solidFill>
              <a:schemeClr val="tx1"/>
            </a:solidFill>
            <a:round/>
            <a:headEnd/>
            <a:tailEnd/>
          </a:ln>
          <a:effectLst/>
        </p:spPr>
        <p:txBody>
          <a:bodyPr anchor="ctr"/>
          <a:lstStyle/>
          <a:p>
            <a:endParaRPr lang="en-US"/>
          </a:p>
        </p:txBody>
      </p:sp>
      <p:sp>
        <p:nvSpPr>
          <p:cNvPr id="23" name="Footer Placeholder 22"/>
          <p:cNvSpPr>
            <a:spLocks noGrp="1"/>
          </p:cNvSpPr>
          <p:nvPr>
            <p:ph type="ftr" sz="quarter" idx="10"/>
          </p:nvPr>
        </p:nvSpPr>
        <p:spPr/>
        <p:txBody>
          <a:bodyPr/>
          <a:lstStyle/>
          <a:p>
            <a:r>
              <a:rPr lang="en-US"/>
              <a:t>Terminal Unit Basics</a:t>
            </a:r>
            <a:endParaRPr lang="en-US" dirty="0"/>
          </a:p>
        </p:txBody>
      </p:sp>
      <p:sp>
        <p:nvSpPr>
          <p:cNvPr id="24" name="Slide Number Placeholder 23"/>
          <p:cNvSpPr>
            <a:spLocks noGrp="1"/>
          </p:cNvSpPr>
          <p:nvPr>
            <p:ph type="sldNum" sz="quarter" idx="11"/>
          </p:nvPr>
        </p:nvSpPr>
        <p:spPr/>
        <p:txBody>
          <a:bodyPr/>
          <a:lstStyle/>
          <a:p>
            <a:fld id="{A9320731-3B2C-4107-8664-CAD7BE973DC8}" type="slidenum">
              <a:rPr lang="en-US" smtClean="0"/>
              <a:pPr/>
              <a:t>10</a:t>
            </a:fld>
            <a:endParaRPr lang="en-US" dirty="0"/>
          </a:p>
        </p:txBody>
      </p:sp>
    </p:spTree>
    <p:extLst>
      <p:ext uri="{BB962C8B-B14F-4D97-AF65-F5344CB8AC3E}">
        <p14:creationId xmlns:p14="http://schemas.microsoft.com/office/powerpoint/2010/main" val="306776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p:txBody>
          <a:bodyPr vert="horz" lIns="91440" tIns="45720" rIns="91440" bIns="45720" rtlCol="0" anchor="ctr">
            <a:normAutofit/>
          </a:bodyPr>
          <a:lstStyle/>
          <a:p>
            <a:r>
              <a:rPr lang="en-US">
                <a:solidFill>
                  <a:schemeClr val="tx1"/>
                </a:solidFill>
              </a:rPr>
              <a:t>Your Basic Box</a:t>
            </a:r>
          </a:p>
        </p:txBody>
      </p:sp>
      <p:grpSp>
        <p:nvGrpSpPr>
          <p:cNvPr id="2" name="Group 3"/>
          <p:cNvGrpSpPr>
            <a:grpSpLocks noChangeAspect="1"/>
          </p:cNvGrpSpPr>
          <p:nvPr/>
        </p:nvGrpSpPr>
        <p:grpSpPr bwMode="auto">
          <a:xfrm rot="19800000">
            <a:off x="3451225" y="2247900"/>
            <a:ext cx="1279525" cy="92075"/>
            <a:chOff x="922" y="2390"/>
            <a:chExt cx="1612" cy="115"/>
          </a:xfrm>
        </p:grpSpPr>
        <p:sp>
          <p:nvSpPr>
            <p:cNvPr id="1572868" name="Line 4"/>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72869" name="Oval 5"/>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3" name="Group 6"/>
          <p:cNvGrpSpPr>
            <a:grpSpLocks noChangeAspect="1"/>
          </p:cNvGrpSpPr>
          <p:nvPr/>
        </p:nvGrpSpPr>
        <p:grpSpPr bwMode="auto">
          <a:xfrm>
            <a:off x="5229225" y="1608138"/>
            <a:ext cx="1398588" cy="1360487"/>
            <a:chOff x="3162" y="1584"/>
            <a:chExt cx="1763" cy="1714"/>
          </a:xfrm>
        </p:grpSpPr>
        <p:sp>
          <p:nvSpPr>
            <p:cNvPr id="1572871" name="Line 7"/>
            <p:cNvSpPr>
              <a:spLocks noChangeAspect="1"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72872" name="Line 8"/>
            <p:cNvSpPr>
              <a:spLocks noChangeAspect="1"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72873" name="Line 9"/>
            <p:cNvSpPr>
              <a:spLocks noChangeAspect="1"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4" name="Group 10"/>
          <p:cNvGrpSpPr>
            <a:grpSpLocks noChangeAspect="1"/>
          </p:cNvGrpSpPr>
          <p:nvPr/>
        </p:nvGrpSpPr>
        <p:grpSpPr bwMode="auto">
          <a:xfrm>
            <a:off x="2947988" y="1600200"/>
            <a:ext cx="2286000" cy="1374775"/>
            <a:chOff x="288" y="1573"/>
            <a:chExt cx="2880" cy="1733"/>
          </a:xfrm>
        </p:grpSpPr>
        <p:grpSp>
          <p:nvGrpSpPr>
            <p:cNvPr id="5" name="Group 11"/>
            <p:cNvGrpSpPr>
              <a:grpSpLocks noChangeAspect="1"/>
            </p:cNvGrpSpPr>
            <p:nvPr/>
          </p:nvGrpSpPr>
          <p:grpSpPr bwMode="auto">
            <a:xfrm>
              <a:off x="288" y="1573"/>
              <a:ext cx="2880" cy="340"/>
              <a:chOff x="576" y="1573"/>
              <a:chExt cx="2880" cy="340"/>
            </a:xfrm>
          </p:grpSpPr>
          <p:sp>
            <p:nvSpPr>
              <p:cNvPr id="1572876" name="Line 12"/>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72877" name="Line 13"/>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72878" name="Line 14"/>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6" name="Group 15"/>
            <p:cNvGrpSpPr>
              <a:grpSpLocks noChangeAspect="1"/>
            </p:cNvGrpSpPr>
            <p:nvPr/>
          </p:nvGrpSpPr>
          <p:grpSpPr bwMode="auto">
            <a:xfrm flipV="1">
              <a:off x="288" y="2966"/>
              <a:ext cx="2880" cy="340"/>
              <a:chOff x="576" y="1573"/>
              <a:chExt cx="2880" cy="340"/>
            </a:xfrm>
          </p:grpSpPr>
          <p:sp>
            <p:nvSpPr>
              <p:cNvPr id="1572880" name="Line 16"/>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72881" name="Line 17"/>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72882" name="Line 18"/>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7" name="Group 19"/>
          <p:cNvGrpSpPr>
            <a:grpSpLocks noChangeAspect="1"/>
          </p:cNvGrpSpPr>
          <p:nvPr/>
        </p:nvGrpSpPr>
        <p:grpSpPr bwMode="auto">
          <a:xfrm>
            <a:off x="3946525" y="2111375"/>
            <a:ext cx="754063" cy="365125"/>
            <a:chOff x="1546" y="2217"/>
            <a:chExt cx="950" cy="461"/>
          </a:xfrm>
        </p:grpSpPr>
        <p:sp>
          <p:nvSpPr>
            <p:cNvPr id="1572884" name="Rectangle 20"/>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72885" name="Oval 21"/>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8" name="Group 22"/>
          <p:cNvGrpSpPr>
            <a:grpSpLocks noChangeAspect="1"/>
          </p:cNvGrpSpPr>
          <p:nvPr/>
        </p:nvGrpSpPr>
        <p:grpSpPr bwMode="auto">
          <a:xfrm rot="900000">
            <a:off x="4064000" y="2252663"/>
            <a:ext cx="122238" cy="25400"/>
            <a:chOff x="1656" y="2380"/>
            <a:chExt cx="155" cy="31"/>
          </a:xfrm>
        </p:grpSpPr>
        <p:sp>
          <p:nvSpPr>
            <p:cNvPr id="1572887" name="Line 23"/>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72888" name="Line 24"/>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9" name="Group 25"/>
          <p:cNvGrpSpPr>
            <a:grpSpLocks noChangeAspect="1"/>
          </p:cNvGrpSpPr>
          <p:nvPr/>
        </p:nvGrpSpPr>
        <p:grpSpPr bwMode="auto">
          <a:xfrm>
            <a:off x="2514600" y="1858963"/>
            <a:ext cx="433388" cy="855662"/>
            <a:chOff x="288" y="1911"/>
            <a:chExt cx="547" cy="1078"/>
          </a:xfrm>
        </p:grpSpPr>
        <p:sp>
          <p:nvSpPr>
            <p:cNvPr id="1572890" name="Line 26"/>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72891" name="Line 27"/>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sp>
        <p:nvSpPr>
          <p:cNvPr id="1572892" name="Rectangle 28"/>
          <p:cNvSpPr>
            <a:spLocks noChangeAspect="1" noChangeArrowheads="1"/>
          </p:cNvSpPr>
          <p:nvPr/>
        </p:nvSpPr>
        <p:spPr bwMode="auto">
          <a:xfrm>
            <a:off x="6148388" y="3108325"/>
            <a:ext cx="250825" cy="319088"/>
          </a:xfrm>
          <a:prstGeom prst="rect">
            <a:avLst/>
          </a:prstGeom>
          <a:solidFill>
            <a:srgbClr val="FFFF99"/>
          </a:solidFill>
          <a:ln w="25400">
            <a:solidFill>
              <a:schemeClr val="tx1"/>
            </a:solidFill>
            <a:miter lim="800000"/>
            <a:headEnd/>
            <a:tailEnd/>
          </a:ln>
          <a:effectLst/>
        </p:spPr>
        <p:txBody>
          <a:bodyPr wrap="none" anchor="ctr"/>
          <a:lstStyle/>
          <a:p>
            <a:pPr algn="ctr"/>
            <a:r>
              <a:rPr lang="en-US" sz="1200" b="0">
                <a:latin typeface="Arial" charset="0"/>
              </a:rPr>
              <a:t>T</a:t>
            </a:r>
          </a:p>
        </p:txBody>
      </p:sp>
      <p:sp>
        <p:nvSpPr>
          <p:cNvPr id="1572893" name="Freeform 29"/>
          <p:cNvSpPr>
            <a:spLocks noChangeAspect="1"/>
          </p:cNvSpPr>
          <p:nvPr/>
        </p:nvSpPr>
        <p:spPr bwMode="auto">
          <a:xfrm>
            <a:off x="4708525" y="2270125"/>
            <a:ext cx="1439863" cy="1212850"/>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grpSp>
        <p:nvGrpSpPr>
          <p:cNvPr id="10" name="Group 30"/>
          <p:cNvGrpSpPr>
            <a:grpSpLocks/>
          </p:cNvGrpSpPr>
          <p:nvPr/>
        </p:nvGrpSpPr>
        <p:grpSpPr bwMode="auto">
          <a:xfrm>
            <a:off x="2514600" y="4297363"/>
            <a:ext cx="4113213" cy="1374775"/>
            <a:chOff x="1584" y="2707"/>
            <a:chExt cx="2591" cy="866"/>
          </a:xfrm>
        </p:grpSpPr>
        <p:grpSp>
          <p:nvGrpSpPr>
            <p:cNvPr id="11" name="Group 31"/>
            <p:cNvGrpSpPr>
              <a:grpSpLocks noChangeAspect="1"/>
            </p:cNvGrpSpPr>
            <p:nvPr/>
          </p:nvGrpSpPr>
          <p:grpSpPr bwMode="auto">
            <a:xfrm rot="19800000">
              <a:off x="2174" y="3115"/>
              <a:ext cx="806" cy="58"/>
              <a:chOff x="922" y="2390"/>
              <a:chExt cx="1612" cy="115"/>
            </a:xfrm>
          </p:grpSpPr>
          <p:sp>
            <p:nvSpPr>
              <p:cNvPr id="1572896" name="Line 32"/>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72897" name="Oval 33"/>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12" name="Group 34"/>
            <p:cNvGrpSpPr>
              <a:grpSpLocks noChangeAspect="1"/>
            </p:cNvGrpSpPr>
            <p:nvPr/>
          </p:nvGrpSpPr>
          <p:grpSpPr bwMode="auto">
            <a:xfrm>
              <a:off x="3294" y="2712"/>
              <a:ext cx="881" cy="857"/>
              <a:chOff x="3162" y="1584"/>
              <a:chExt cx="1763" cy="1714"/>
            </a:xfrm>
          </p:grpSpPr>
          <p:sp>
            <p:nvSpPr>
              <p:cNvPr id="1572899" name="Line 35"/>
              <p:cNvSpPr>
                <a:spLocks noChangeAspect="1"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72900" name="Line 36"/>
              <p:cNvSpPr>
                <a:spLocks noChangeAspect="1"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72901" name="Line 37"/>
              <p:cNvSpPr>
                <a:spLocks noChangeAspect="1"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13" name="Group 38"/>
            <p:cNvGrpSpPr>
              <a:grpSpLocks noChangeAspect="1"/>
            </p:cNvGrpSpPr>
            <p:nvPr/>
          </p:nvGrpSpPr>
          <p:grpSpPr bwMode="auto">
            <a:xfrm>
              <a:off x="1857" y="2707"/>
              <a:ext cx="1440" cy="866"/>
              <a:chOff x="288" y="1573"/>
              <a:chExt cx="2880" cy="1733"/>
            </a:xfrm>
          </p:grpSpPr>
          <p:grpSp>
            <p:nvGrpSpPr>
              <p:cNvPr id="14" name="Group 39"/>
              <p:cNvGrpSpPr>
                <a:grpSpLocks noChangeAspect="1"/>
              </p:cNvGrpSpPr>
              <p:nvPr/>
            </p:nvGrpSpPr>
            <p:grpSpPr bwMode="auto">
              <a:xfrm>
                <a:off x="288" y="1573"/>
                <a:ext cx="2880" cy="340"/>
                <a:chOff x="576" y="1573"/>
                <a:chExt cx="2880" cy="340"/>
              </a:xfrm>
            </p:grpSpPr>
            <p:sp>
              <p:nvSpPr>
                <p:cNvPr id="1572904" name="Line 40"/>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72905" name="Line 41"/>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72906" name="Line 42"/>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15" name="Group 43"/>
              <p:cNvGrpSpPr>
                <a:grpSpLocks noChangeAspect="1"/>
              </p:cNvGrpSpPr>
              <p:nvPr/>
            </p:nvGrpSpPr>
            <p:grpSpPr bwMode="auto">
              <a:xfrm flipV="1">
                <a:off x="288" y="2966"/>
                <a:ext cx="2880" cy="340"/>
                <a:chOff x="576" y="1573"/>
                <a:chExt cx="2880" cy="340"/>
              </a:xfrm>
            </p:grpSpPr>
            <p:sp>
              <p:nvSpPr>
                <p:cNvPr id="1572908" name="Line 44"/>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72909" name="Line 45"/>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72910" name="Line 46"/>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16" name="Group 47"/>
            <p:cNvGrpSpPr>
              <a:grpSpLocks noChangeAspect="1"/>
            </p:cNvGrpSpPr>
            <p:nvPr/>
          </p:nvGrpSpPr>
          <p:grpSpPr bwMode="auto">
            <a:xfrm>
              <a:off x="2486" y="3029"/>
              <a:ext cx="475" cy="230"/>
              <a:chOff x="1546" y="2217"/>
              <a:chExt cx="950" cy="461"/>
            </a:xfrm>
          </p:grpSpPr>
          <p:sp>
            <p:nvSpPr>
              <p:cNvPr id="1572912" name="Rectangle 48"/>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72913" name="Oval 49"/>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17" name="Group 50"/>
            <p:cNvGrpSpPr>
              <a:grpSpLocks noChangeAspect="1"/>
            </p:cNvGrpSpPr>
            <p:nvPr/>
          </p:nvGrpSpPr>
          <p:grpSpPr bwMode="auto">
            <a:xfrm rot="900000">
              <a:off x="2560" y="3118"/>
              <a:ext cx="77" cy="16"/>
              <a:chOff x="1656" y="2380"/>
              <a:chExt cx="155" cy="31"/>
            </a:xfrm>
          </p:grpSpPr>
          <p:sp>
            <p:nvSpPr>
              <p:cNvPr id="1572915" name="Line 51"/>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72916" name="Line 52"/>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18" name="Group 53"/>
            <p:cNvGrpSpPr>
              <a:grpSpLocks noChangeAspect="1"/>
            </p:cNvGrpSpPr>
            <p:nvPr/>
          </p:nvGrpSpPr>
          <p:grpSpPr bwMode="auto">
            <a:xfrm>
              <a:off x="1584" y="2870"/>
              <a:ext cx="273" cy="539"/>
              <a:chOff x="288" y="1911"/>
              <a:chExt cx="547" cy="1078"/>
            </a:xfrm>
          </p:grpSpPr>
          <p:sp>
            <p:nvSpPr>
              <p:cNvPr id="1572918" name="Line 54"/>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72919" name="Line 55"/>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grpSp>
      <p:sp>
        <p:nvSpPr>
          <p:cNvPr id="1572920" name="Rectangle 56"/>
          <p:cNvSpPr>
            <a:spLocks noChangeAspect="1" noChangeArrowheads="1"/>
          </p:cNvSpPr>
          <p:nvPr/>
        </p:nvSpPr>
        <p:spPr bwMode="auto">
          <a:xfrm>
            <a:off x="6148388" y="5805488"/>
            <a:ext cx="250825" cy="319087"/>
          </a:xfrm>
          <a:prstGeom prst="rect">
            <a:avLst/>
          </a:prstGeom>
          <a:solidFill>
            <a:srgbClr val="FFFF99"/>
          </a:solidFill>
          <a:ln w="25400">
            <a:solidFill>
              <a:schemeClr val="tx1"/>
            </a:solidFill>
            <a:miter lim="800000"/>
            <a:headEnd/>
            <a:tailEnd/>
          </a:ln>
          <a:effectLst/>
        </p:spPr>
        <p:txBody>
          <a:bodyPr wrap="none" anchor="ctr"/>
          <a:lstStyle/>
          <a:p>
            <a:pPr algn="ctr"/>
            <a:r>
              <a:rPr lang="en-US" sz="1200" b="0">
                <a:latin typeface="Arial" charset="0"/>
              </a:rPr>
              <a:t>T</a:t>
            </a:r>
          </a:p>
        </p:txBody>
      </p:sp>
      <p:sp>
        <p:nvSpPr>
          <p:cNvPr id="1572921" name="Freeform 57"/>
          <p:cNvSpPr>
            <a:spLocks noChangeAspect="1"/>
          </p:cNvSpPr>
          <p:nvPr/>
        </p:nvSpPr>
        <p:spPr bwMode="auto">
          <a:xfrm>
            <a:off x="4708525" y="4967288"/>
            <a:ext cx="1439863" cy="1212850"/>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sp>
        <p:nvSpPr>
          <p:cNvPr id="1572922" name="Line 58"/>
          <p:cNvSpPr>
            <a:spLocks noChangeShapeType="1"/>
          </p:cNvSpPr>
          <p:nvPr/>
        </p:nvSpPr>
        <p:spPr bwMode="auto">
          <a:xfrm>
            <a:off x="2514600" y="2697163"/>
            <a:ext cx="0" cy="1874837"/>
          </a:xfrm>
          <a:prstGeom prst="line">
            <a:avLst/>
          </a:prstGeom>
          <a:noFill/>
          <a:ln w="38100">
            <a:solidFill>
              <a:srgbClr val="B2B2B2"/>
            </a:solidFill>
            <a:round/>
            <a:headEnd/>
            <a:tailEnd/>
          </a:ln>
          <a:effectLst/>
        </p:spPr>
        <p:txBody>
          <a:bodyPr anchor="ctr"/>
          <a:lstStyle/>
          <a:p>
            <a:endParaRPr lang="en-US"/>
          </a:p>
        </p:txBody>
      </p:sp>
      <p:sp>
        <p:nvSpPr>
          <p:cNvPr id="1572923" name="Line 59"/>
          <p:cNvSpPr>
            <a:spLocks noChangeShapeType="1"/>
          </p:cNvSpPr>
          <p:nvPr/>
        </p:nvSpPr>
        <p:spPr bwMode="auto">
          <a:xfrm flipH="1">
            <a:off x="1674813" y="1858963"/>
            <a:ext cx="839787" cy="0"/>
          </a:xfrm>
          <a:prstGeom prst="line">
            <a:avLst/>
          </a:prstGeom>
          <a:noFill/>
          <a:ln w="38100">
            <a:solidFill>
              <a:srgbClr val="B2B2B2"/>
            </a:solidFill>
            <a:round/>
            <a:headEnd/>
            <a:tailEnd/>
          </a:ln>
          <a:effectLst/>
        </p:spPr>
        <p:txBody>
          <a:bodyPr anchor="ctr"/>
          <a:lstStyle/>
          <a:p>
            <a:endParaRPr lang="en-US"/>
          </a:p>
        </p:txBody>
      </p:sp>
      <p:sp>
        <p:nvSpPr>
          <p:cNvPr id="1572924" name="Line 60"/>
          <p:cNvSpPr>
            <a:spLocks noChangeShapeType="1"/>
          </p:cNvSpPr>
          <p:nvPr/>
        </p:nvSpPr>
        <p:spPr bwMode="auto">
          <a:xfrm flipH="1">
            <a:off x="292100" y="5413375"/>
            <a:ext cx="2239963" cy="0"/>
          </a:xfrm>
          <a:prstGeom prst="line">
            <a:avLst/>
          </a:prstGeom>
          <a:noFill/>
          <a:ln w="38100">
            <a:solidFill>
              <a:srgbClr val="B2B2B2"/>
            </a:solidFill>
            <a:round/>
            <a:headEnd/>
            <a:tailEnd/>
          </a:ln>
          <a:effectLst/>
        </p:spPr>
        <p:txBody>
          <a:bodyPr anchor="ctr"/>
          <a:lstStyle/>
          <a:p>
            <a:endParaRPr lang="en-US"/>
          </a:p>
        </p:txBody>
      </p:sp>
      <p:sp>
        <p:nvSpPr>
          <p:cNvPr id="1572925" name="Freeform 61"/>
          <p:cNvSpPr>
            <a:spLocks/>
          </p:cNvSpPr>
          <p:nvPr/>
        </p:nvSpPr>
        <p:spPr bwMode="auto">
          <a:xfrm>
            <a:off x="320675" y="4441825"/>
            <a:ext cx="6491288" cy="571500"/>
          </a:xfrm>
          <a:custGeom>
            <a:avLst/>
            <a:gdLst/>
            <a:ahLst/>
            <a:cxnLst>
              <a:cxn ang="0">
                <a:pos x="0" y="197"/>
              </a:cxn>
              <a:cxn ang="0">
                <a:pos x="547" y="197"/>
              </a:cxn>
              <a:cxn ang="0">
                <a:pos x="1584" y="341"/>
              </a:cxn>
              <a:cxn ang="0">
                <a:pos x="2332" y="82"/>
              </a:cxn>
              <a:cxn ang="0">
                <a:pos x="2793" y="24"/>
              </a:cxn>
              <a:cxn ang="0">
                <a:pos x="3600" y="226"/>
              </a:cxn>
              <a:cxn ang="0">
                <a:pos x="4089" y="255"/>
              </a:cxn>
            </a:cxnLst>
            <a:rect l="0" t="0" r="r" b="b"/>
            <a:pathLst>
              <a:path w="4089" h="360">
                <a:moveTo>
                  <a:pt x="0" y="197"/>
                </a:moveTo>
                <a:cubicBezTo>
                  <a:pt x="141" y="185"/>
                  <a:pt x="283" y="173"/>
                  <a:pt x="547" y="197"/>
                </a:cubicBezTo>
                <a:cubicBezTo>
                  <a:pt x="811" y="221"/>
                  <a:pt x="1287" y="360"/>
                  <a:pt x="1584" y="341"/>
                </a:cubicBezTo>
                <a:cubicBezTo>
                  <a:pt x="1881" y="322"/>
                  <a:pt x="2131" y="135"/>
                  <a:pt x="2332" y="82"/>
                </a:cubicBezTo>
                <a:cubicBezTo>
                  <a:pt x="2533" y="29"/>
                  <a:pt x="2582" y="0"/>
                  <a:pt x="2793" y="24"/>
                </a:cubicBezTo>
                <a:cubicBezTo>
                  <a:pt x="3004" y="48"/>
                  <a:pt x="3384" y="188"/>
                  <a:pt x="3600" y="226"/>
                </a:cubicBezTo>
                <a:cubicBezTo>
                  <a:pt x="3816" y="264"/>
                  <a:pt x="4003" y="250"/>
                  <a:pt x="4089" y="255"/>
                </a:cubicBezTo>
              </a:path>
            </a:pathLst>
          </a:custGeom>
          <a:noFill/>
          <a:ln w="76200" cap="flat" cmpd="sng">
            <a:solidFill>
              <a:srgbClr val="000099"/>
            </a:solidFill>
            <a:prstDash val="solid"/>
            <a:round/>
            <a:headEnd/>
            <a:tailEnd type="arrow" w="lg" len="lg"/>
          </a:ln>
          <a:effectLst/>
        </p:spPr>
        <p:txBody>
          <a:bodyPr anchor="ctr"/>
          <a:lstStyle/>
          <a:p>
            <a:endParaRPr lang="en-US"/>
          </a:p>
        </p:txBody>
      </p:sp>
      <p:sp>
        <p:nvSpPr>
          <p:cNvPr id="1572926" name="Freeform 62"/>
          <p:cNvSpPr>
            <a:spLocks/>
          </p:cNvSpPr>
          <p:nvPr/>
        </p:nvSpPr>
        <p:spPr bwMode="auto">
          <a:xfrm>
            <a:off x="320675" y="1690688"/>
            <a:ext cx="6583363" cy="3063875"/>
          </a:xfrm>
          <a:custGeom>
            <a:avLst/>
            <a:gdLst/>
            <a:ahLst/>
            <a:cxnLst>
              <a:cxn ang="0">
                <a:pos x="0" y="1930"/>
              </a:cxn>
              <a:cxn ang="0">
                <a:pos x="288" y="1901"/>
              </a:cxn>
              <a:cxn ang="0">
                <a:pos x="777" y="1873"/>
              </a:cxn>
              <a:cxn ang="0">
                <a:pos x="1123" y="1642"/>
              </a:cxn>
              <a:cxn ang="0">
                <a:pos x="1152" y="1037"/>
              </a:cxn>
              <a:cxn ang="0">
                <a:pos x="1280" y="525"/>
              </a:cxn>
              <a:cxn ang="0">
                <a:pos x="1796" y="381"/>
              </a:cxn>
              <a:cxn ang="0">
                <a:pos x="2217" y="87"/>
              </a:cxn>
              <a:cxn ang="0">
                <a:pos x="2707" y="29"/>
              </a:cxn>
              <a:cxn ang="0">
                <a:pos x="3628" y="260"/>
              </a:cxn>
              <a:cxn ang="0">
                <a:pos x="4147" y="289"/>
              </a:cxn>
            </a:cxnLst>
            <a:rect l="0" t="0" r="r" b="b"/>
            <a:pathLst>
              <a:path w="4147" h="1930">
                <a:moveTo>
                  <a:pt x="0" y="1930"/>
                </a:moveTo>
                <a:cubicBezTo>
                  <a:pt x="79" y="1920"/>
                  <a:pt x="159" y="1910"/>
                  <a:pt x="288" y="1901"/>
                </a:cubicBezTo>
                <a:cubicBezTo>
                  <a:pt x="417" y="1892"/>
                  <a:pt x="638" y="1916"/>
                  <a:pt x="777" y="1873"/>
                </a:cubicBezTo>
                <a:cubicBezTo>
                  <a:pt x="916" y="1830"/>
                  <a:pt x="1060" y="1781"/>
                  <a:pt x="1123" y="1642"/>
                </a:cubicBezTo>
                <a:cubicBezTo>
                  <a:pt x="1186" y="1503"/>
                  <a:pt x="1126" y="1223"/>
                  <a:pt x="1152" y="1037"/>
                </a:cubicBezTo>
                <a:cubicBezTo>
                  <a:pt x="1178" y="851"/>
                  <a:pt x="1173" y="634"/>
                  <a:pt x="1280" y="525"/>
                </a:cubicBezTo>
                <a:cubicBezTo>
                  <a:pt x="1387" y="416"/>
                  <a:pt x="1640" y="454"/>
                  <a:pt x="1796" y="381"/>
                </a:cubicBezTo>
                <a:cubicBezTo>
                  <a:pt x="1952" y="308"/>
                  <a:pt x="2065" y="146"/>
                  <a:pt x="2217" y="87"/>
                </a:cubicBezTo>
                <a:cubicBezTo>
                  <a:pt x="2369" y="28"/>
                  <a:pt x="2472" y="0"/>
                  <a:pt x="2707" y="29"/>
                </a:cubicBezTo>
                <a:cubicBezTo>
                  <a:pt x="2942" y="58"/>
                  <a:pt x="3388" y="217"/>
                  <a:pt x="3628" y="260"/>
                </a:cubicBezTo>
                <a:cubicBezTo>
                  <a:pt x="3868" y="303"/>
                  <a:pt x="4061" y="280"/>
                  <a:pt x="4147" y="289"/>
                </a:cubicBezTo>
              </a:path>
            </a:pathLst>
          </a:custGeom>
          <a:noFill/>
          <a:ln w="28575" cap="flat" cmpd="sng">
            <a:solidFill>
              <a:srgbClr val="000099"/>
            </a:solidFill>
            <a:prstDash val="solid"/>
            <a:round/>
            <a:headEnd/>
            <a:tailEnd type="arrow" w="lg" len="lg"/>
          </a:ln>
          <a:effectLst/>
        </p:spPr>
        <p:txBody>
          <a:bodyPr anchor="ctr"/>
          <a:lstStyle/>
          <a:p>
            <a:endParaRPr lang="en-US"/>
          </a:p>
        </p:txBody>
      </p:sp>
      <p:grpSp>
        <p:nvGrpSpPr>
          <p:cNvPr id="19" name="Group 63"/>
          <p:cNvGrpSpPr>
            <a:grpSpLocks/>
          </p:cNvGrpSpPr>
          <p:nvPr/>
        </p:nvGrpSpPr>
        <p:grpSpPr bwMode="auto">
          <a:xfrm>
            <a:off x="7315200" y="1416050"/>
            <a:ext cx="1371600" cy="2043113"/>
            <a:chOff x="4608" y="892"/>
            <a:chExt cx="864" cy="1287"/>
          </a:xfrm>
        </p:grpSpPr>
        <p:sp>
          <p:nvSpPr>
            <p:cNvPr id="1572928" name="Rectangle 64"/>
            <p:cNvSpPr>
              <a:spLocks noChangeArrowheads="1"/>
            </p:cNvSpPr>
            <p:nvPr/>
          </p:nvSpPr>
          <p:spPr bwMode="auto">
            <a:xfrm>
              <a:off x="4608" y="892"/>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72929" name="Line 65"/>
            <p:cNvSpPr>
              <a:spLocks noChangeShapeType="1"/>
            </p:cNvSpPr>
            <p:nvPr/>
          </p:nvSpPr>
          <p:spPr bwMode="auto">
            <a:xfrm>
              <a:off x="4608" y="892"/>
              <a:ext cx="0" cy="1066"/>
            </a:xfrm>
            <a:prstGeom prst="line">
              <a:avLst/>
            </a:prstGeom>
            <a:noFill/>
            <a:ln w="38100">
              <a:solidFill>
                <a:schemeClr val="tx1"/>
              </a:solidFill>
              <a:round/>
              <a:headEnd/>
              <a:tailEnd/>
            </a:ln>
            <a:effectLst/>
          </p:spPr>
          <p:txBody>
            <a:bodyPr anchor="ctr"/>
            <a:lstStyle/>
            <a:p>
              <a:endParaRPr lang="en-US"/>
            </a:p>
          </p:txBody>
        </p:sp>
        <p:sp>
          <p:nvSpPr>
            <p:cNvPr id="1572930" name="Line 66"/>
            <p:cNvSpPr>
              <a:spLocks noChangeShapeType="1"/>
            </p:cNvSpPr>
            <p:nvPr/>
          </p:nvSpPr>
          <p:spPr bwMode="auto">
            <a:xfrm rot="5400000">
              <a:off x="5040" y="1526"/>
              <a:ext cx="0" cy="864"/>
            </a:xfrm>
            <a:prstGeom prst="line">
              <a:avLst/>
            </a:prstGeom>
            <a:noFill/>
            <a:ln w="38100">
              <a:solidFill>
                <a:schemeClr val="tx1"/>
              </a:solidFill>
              <a:round/>
              <a:headEnd/>
              <a:tailEnd/>
            </a:ln>
            <a:effectLst/>
          </p:spPr>
          <p:txBody>
            <a:bodyPr anchor="ctr"/>
            <a:lstStyle/>
            <a:p>
              <a:endParaRPr lang="en-US"/>
            </a:p>
          </p:txBody>
        </p:sp>
        <p:sp>
          <p:nvSpPr>
            <p:cNvPr id="1572931" name="Text Box 67"/>
            <p:cNvSpPr txBox="1">
              <a:spLocks noChangeArrowheads="1"/>
            </p:cNvSpPr>
            <p:nvPr/>
          </p:nvSpPr>
          <p:spPr bwMode="auto">
            <a:xfrm>
              <a:off x="4867" y="1612"/>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rgbClr val="000099"/>
                  </a:solidFill>
                  <a:latin typeface="Arial" charset="0"/>
                </a:rPr>
                <a:t>T</a:t>
              </a:r>
            </a:p>
          </p:txBody>
        </p:sp>
        <p:sp>
          <p:nvSpPr>
            <p:cNvPr id="1572932" name="Line 68"/>
            <p:cNvSpPr>
              <a:spLocks noChangeShapeType="1"/>
            </p:cNvSpPr>
            <p:nvPr/>
          </p:nvSpPr>
          <p:spPr bwMode="auto">
            <a:xfrm>
              <a:off x="4723" y="1122"/>
              <a:ext cx="749" cy="1"/>
            </a:xfrm>
            <a:prstGeom prst="line">
              <a:avLst/>
            </a:prstGeom>
            <a:noFill/>
            <a:ln w="19050">
              <a:solidFill>
                <a:schemeClr val="folHlink"/>
              </a:solidFill>
              <a:round/>
              <a:headEnd/>
              <a:tailEnd/>
            </a:ln>
            <a:effectLst/>
          </p:spPr>
          <p:txBody>
            <a:bodyPr anchor="ctr"/>
            <a:lstStyle/>
            <a:p>
              <a:endParaRPr lang="en-US"/>
            </a:p>
          </p:txBody>
        </p:sp>
        <p:sp>
          <p:nvSpPr>
            <p:cNvPr id="1572933" name="Line 69"/>
            <p:cNvSpPr>
              <a:spLocks noChangeShapeType="1"/>
            </p:cNvSpPr>
            <p:nvPr/>
          </p:nvSpPr>
          <p:spPr bwMode="auto">
            <a:xfrm>
              <a:off x="4723" y="1554"/>
              <a:ext cx="720" cy="1"/>
            </a:xfrm>
            <a:prstGeom prst="line">
              <a:avLst/>
            </a:prstGeom>
            <a:noFill/>
            <a:ln w="19050">
              <a:solidFill>
                <a:srgbClr val="000099"/>
              </a:solidFill>
              <a:round/>
              <a:headEnd/>
              <a:tailEnd/>
            </a:ln>
            <a:effectLst/>
          </p:spPr>
          <p:txBody>
            <a:bodyPr anchor="ctr"/>
            <a:lstStyle/>
            <a:p>
              <a:endParaRPr lang="en-US"/>
            </a:p>
          </p:txBody>
        </p:sp>
        <p:sp>
          <p:nvSpPr>
            <p:cNvPr id="1572934" name="Text Box 70"/>
            <p:cNvSpPr txBox="1">
              <a:spLocks noChangeArrowheads="1"/>
            </p:cNvSpPr>
            <p:nvPr/>
          </p:nvSpPr>
          <p:spPr bwMode="auto">
            <a:xfrm>
              <a:off x="4608" y="1987"/>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72935" name="Line 71"/>
            <p:cNvSpPr>
              <a:spLocks noChangeShapeType="1"/>
            </p:cNvSpPr>
            <p:nvPr/>
          </p:nvSpPr>
          <p:spPr bwMode="auto">
            <a:xfrm>
              <a:off x="4925" y="2162"/>
              <a:ext cx="317" cy="0"/>
            </a:xfrm>
            <a:prstGeom prst="line">
              <a:avLst/>
            </a:prstGeom>
            <a:noFill/>
            <a:ln w="38100">
              <a:solidFill>
                <a:schemeClr val="tx1"/>
              </a:solidFill>
              <a:round/>
              <a:headEnd/>
              <a:tailEnd type="arrow" w="lg" len="med"/>
            </a:ln>
            <a:effectLst/>
          </p:spPr>
          <p:txBody>
            <a:bodyPr anchor="ctr"/>
            <a:lstStyle/>
            <a:p>
              <a:endParaRPr lang="en-US"/>
            </a:p>
          </p:txBody>
        </p:sp>
        <p:sp>
          <p:nvSpPr>
            <p:cNvPr id="1572936" name="Text Box 72"/>
            <p:cNvSpPr txBox="1">
              <a:spLocks noChangeArrowheads="1"/>
            </p:cNvSpPr>
            <p:nvPr/>
          </p:nvSpPr>
          <p:spPr bwMode="auto">
            <a:xfrm>
              <a:off x="5069" y="1123"/>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chemeClr val="folHlink"/>
                  </a:solidFill>
                  <a:latin typeface="Arial" charset="0"/>
                </a:rPr>
                <a:t>L</a:t>
              </a:r>
            </a:p>
          </p:txBody>
        </p:sp>
      </p:grpSp>
      <p:grpSp>
        <p:nvGrpSpPr>
          <p:cNvPr id="20" name="Group 73"/>
          <p:cNvGrpSpPr>
            <a:grpSpLocks/>
          </p:cNvGrpSpPr>
          <p:nvPr/>
        </p:nvGrpSpPr>
        <p:grpSpPr bwMode="auto">
          <a:xfrm>
            <a:off x="7315200" y="4114800"/>
            <a:ext cx="1371600" cy="2043113"/>
            <a:chOff x="4608" y="892"/>
            <a:chExt cx="864" cy="1287"/>
          </a:xfrm>
        </p:grpSpPr>
        <p:sp>
          <p:nvSpPr>
            <p:cNvPr id="1572938" name="Rectangle 74"/>
            <p:cNvSpPr>
              <a:spLocks noChangeArrowheads="1"/>
            </p:cNvSpPr>
            <p:nvPr/>
          </p:nvSpPr>
          <p:spPr bwMode="auto">
            <a:xfrm>
              <a:off x="4608" y="892"/>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72939" name="Line 75"/>
            <p:cNvSpPr>
              <a:spLocks noChangeShapeType="1"/>
            </p:cNvSpPr>
            <p:nvPr/>
          </p:nvSpPr>
          <p:spPr bwMode="auto">
            <a:xfrm>
              <a:off x="4608" y="892"/>
              <a:ext cx="0" cy="1066"/>
            </a:xfrm>
            <a:prstGeom prst="line">
              <a:avLst/>
            </a:prstGeom>
            <a:noFill/>
            <a:ln w="38100">
              <a:solidFill>
                <a:schemeClr val="tx1"/>
              </a:solidFill>
              <a:round/>
              <a:headEnd/>
              <a:tailEnd/>
            </a:ln>
            <a:effectLst/>
          </p:spPr>
          <p:txBody>
            <a:bodyPr anchor="ctr"/>
            <a:lstStyle/>
            <a:p>
              <a:endParaRPr lang="en-US"/>
            </a:p>
          </p:txBody>
        </p:sp>
        <p:sp>
          <p:nvSpPr>
            <p:cNvPr id="1572940" name="Line 76"/>
            <p:cNvSpPr>
              <a:spLocks noChangeShapeType="1"/>
            </p:cNvSpPr>
            <p:nvPr/>
          </p:nvSpPr>
          <p:spPr bwMode="auto">
            <a:xfrm rot="5400000">
              <a:off x="5040" y="1526"/>
              <a:ext cx="0" cy="864"/>
            </a:xfrm>
            <a:prstGeom prst="line">
              <a:avLst/>
            </a:prstGeom>
            <a:noFill/>
            <a:ln w="38100">
              <a:solidFill>
                <a:schemeClr val="tx1"/>
              </a:solidFill>
              <a:round/>
              <a:headEnd/>
              <a:tailEnd/>
            </a:ln>
            <a:effectLst/>
          </p:spPr>
          <p:txBody>
            <a:bodyPr anchor="ctr"/>
            <a:lstStyle/>
            <a:p>
              <a:endParaRPr lang="en-US"/>
            </a:p>
          </p:txBody>
        </p:sp>
        <p:sp>
          <p:nvSpPr>
            <p:cNvPr id="1572941" name="Text Box 77"/>
            <p:cNvSpPr txBox="1">
              <a:spLocks noChangeArrowheads="1"/>
            </p:cNvSpPr>
            <p:nvPr/>
          </p:nvSpPr>
          <p:spPr bwMode="auto">
            <a:xfrm>
              <a:off x="4867" y="1612"/>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rgbClr val="000099"/>
                  </a:solidFill>
                  <a:latin typeface="Arial" charset="0"/>
                </a:rPr>
                <a:t>T</a:t>
              </a:r>
            </a:p>
          </p:txBody>
        </p:sp>
        <p:sp>
          <p:nvSpPr>
            <p:cNvPr id="1572942" name="Line 78"/>
            <p:cNvSpPr>
              <a:spLocks noChangeShapeType="1"/>
            </p:cNvSpPr>
            <p:nvPr/>
          </p:nvSpPr>
          <p:spPr bwMode="auto">
            <a:xfrm>
              <a:off x="4723" y="1122"/>
              <a:ext cx="749" cy="1"/>
            </a:xfrm>
            <a:prstGeom prst="line">
              <a:avLst/>
            </a:prstGeom>
            <a:noFill/>
            <a:ln w="19050">
              <a:solidFill>
                <a:schemeClr val="folHlink"/>
              </a:solidFill>
              <a:round/>
              <a:headEnd/>
              <a:tailEnd/>
            </a:ln>
            <a:effectLst/>
          </p:spPr>
          <p:txBody>
            <a:bodyPr anchor="ctr"/>
            <a:lstStyle/>
            <a:p>
              <a:endParaRPr lang="en-US"/>
            </a:p>
          </p:txBody>
        </p:sp>
        <p:sp>
          <p:nvSpPr>
            <p:cNvPr id="1572943" name="Line 79"/>
            <p:cNvSpPr>
              <a:spLocks noChangeShapeType="1"/>
            </p:cNvSpPr>
            <p:nvPr/>
          </p:nvSpPr>
          <p:spPr bwMode="auto">
            <a:xfrm>
              <a:off x="4723" y="1554"/>
              <a:ext cx="720" cy="1"/>
            </a:xfrm>
            <a:prstGeom prst="line">
              <a:avLst/>
            </a:prstGeom>
            <a:noFill/>
            <a:ln w="19050">
              <a:solidFill>
                <a:srgbClr val="000099"/>
              </a:solidFill>
              <a:round/>
              <a:headEnd/>
              <a:tailEnd/>
            </a:ln>
            <a:effectLst/>
          </p:spPr>
          <p:txBody>
            <a:bodyPr anchor="ctr"/>
            <a:lstStyle/>
            <a:p>
              <a:endParaRPr lang="en-US"/>
            </a:p>
          </p:txBody>
        </p:sp>
        <p:sp>
          <p:nvSpPr>
            <p:cNvPr id="1572944" name="Text Box 80"/>
            <p:cNvSpPr txBox="1">
              <a:spLocks noChangeArrowheads="1"/>
            </p:cNvSpPr>
            <p:nvPr/>
          </p:nvSpPr>
          <p:spPr bwMode="auto">
            <a:xfrm>
              <a:off x="4608" y="1987"/>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72945" name="Line 81"/>
            <p:cNvSpPr>
              <a:spLocks noChangeShapeType="1"/>
            </p:cNvSpPr>
            <p:nvPr/>
          </p:nvSpPr>
          <p:spPr bwMode="auto">
            <a:xfrm>
              <a:off x="4925" y="2162"/>
              <a:ext cx="317" cy="0"/>
            </a:xfrm>
            <a:prstGeom prst="line">
              <a:avLst/>
            </a:prstGeom>
            <a:noFill/>
            <a:ln w="38100">
              <a:solidFill>
                <a:schemeClr val="tx1"/>
              </a:solidFill>
              <a:round/>
              <a:headEnd/>
              <a:tailEnd type="arrow" w="lg" len="med"/>
            </a:ln>
            <a:effectLst/>
          </p:spPr>
          <p:txBody>
            <a:bodyPr anchor="ctr"/>
            <a:lstStyle/>
            <a:p>
              <a:endParaRPr lang="en-US"/>
            </a:p>
          </p:txBody>
        </p:sp>
        <p:sp>
          <p:nvSpPr>
            <p:cNvPr id="1572946" name="Text Box 82"/>
            <p:cNvSpPr txBox="1">
              <a:spLocks noChangeArrowheads="1"/>
            </p:cNvSpPr>
            <p:nvPr/>
          </p:nvSpPr>
          <p:spPr bwMode="auto">
            <a:xfrm>
              <a:off x="5069" y="1123"/>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chemeClr val="folHlink"/>
                  </a:solidFill>
                  <a:latin typeface="Arial" charset="0"/>
                </a:rPr>
                <a:t>L</a:t>
              </a:r>
            </a:p>
          </p:txBody>
        </p:sp>
      </p:grpSp>
      <p:sp>
        <p:nvSpPr>
          <p:cNvPr id="1572947" name="Line 83"/>
          <p:cNvSpPr>
            <a:spLocks noChangeShapeType="1"/>
          </p:cNvSpPr>
          <p:nvPr/>
        </p:nvSpPr>
        <p:spPr bwMode="auto">
          <a:xfrm>
            <a:off x="1692275" y="1874838"/>
            <a:ext cx="0" cy="2057400"/>
          </a:xfrm>
          <a:prstGeom prst="line">
            <a:avLst/>
          </a:prstGeom>
          <a:noFill/>
          <a:ln w="38100">
            <a:solidFill>
              <a:srgbClr val="B2B2B2"/>
            </a:solidFill>
            <a:round/>
            <a:headEnd/>
            <a:tailEnd/>
          </a:ln>
          <a:effectLst/>
        </p:spPr>
        <p:txBody>
          <a:bodyPr anchor="ctr"/>
          <a:lstStyle/>
          <a:p>
            <a:endParaRPr lang="en-US"/>
          </a:p>
        </p:txBody>
      </p:sp>
      <p:sp>
        <p:nvSpPr>
          <p:cNvPr id="1572948" name="Line 84"/>
          <p:cNvSpPr>
            <a:spLocks noChangeShapeType="1"/>
          </p:cNvSpPr>
          <p:nvPr/>
        </p:nvSpPr>
        <p:spPr bwMode="auto">
          <a:xfrm flipH="1">
            <a:off x="292100" y="3932238"/>
            <a:ext cx="1400175" cy="0"/>
          </a:xfrm>
          <a:prstGeom prst="line">
            <a:avLst/>
          </a:prstGeom>
          <a:noFill/>
          <a:ln w="38100">
            <a:solidFill>
              <a:srgbClr val="B2B2B2"/>
            </a:solidFill>
            <a:round/>
            <a:headEnd/>
            <a:tailEnd/>
          </a:ln>
          <a:effectLst/>
        </p:spPr>
        <p:txBody>
          <a:bodyPr anchor="ctr"/>
          <a:lstStyle/>
          <a:p>
            <a:endParaRPr lang="en-US"/>
          </a:p>
        </p:txBody>
      </p:sp>
      <p:grpSp>
        <p:nvGrpSpPr>
          <p:cNvPr id="21" name="Group 85"/>
          <p:cNvGrpSpPr>
            <a:grpSpLocks/>
          </p:cNvGrpSpPr>
          <p:nvPr/>
        </p:nvGrpSpPr>
        <p:grpSpPr bwMode="auto">
          <a:xfrm>
            <a:off x="182563" y="1600200"/>
            <a:ext cx="1371600" cy="2043113"/>
            <a:chOff x="115" y="1008"/>
            <a:chExt cx="864" cy="1287"/>
          </a:xfrm>
        </p:grpSpPr>
        <p:sp>
          <p:nvSpPr>
            <p:cNvPr id="1572950" name="Line 86"/>
            <p:cNvSpPr>
              <a:spLocks noChangeShapeType="1"/>
            </p:cNvSpPr>
            <p:nvPr/>
          </p:nvSpPr>
          <p:spPr bwMode="auto">
            <a:xfrm>
              <a:off x="432" y="2278"/>
              <a:ext cx="317" cy="0"/>
            </a:xfrm>
            <a:prstGeom prst="line">
              <a:avLst/>
            </a:prstGeom>
            <a:noFill/>
            <a:ln w="38100">
              <a:solidFill>
                <a:schemeClr val="tx1"/>
              </a:solidFill>
              <a:round/>
              <a:headEnd/>
              <a:tailEnd type="arrow" w="lg" len="med"/>
            </a:ln>
            <a:effectLst/>
          </p:spPr>
          <p:txBody>
            <a:bodyPr anchor="ctr"/>
            <a:lstStyle/>
            <a:p>
              <a:endParaRPr lang="en-US"/>
            </a:p>
          </p:txBody>
        </p:sp>
        <p:grpSp>
          <p:nvGrpSpPr>
            <p:cNvPr id="22" name="Group 87"/>
            <p:cNvGrpSpPr>
              <a:grpSpLocks/>
            </p:cNvGrpSpPr>
            <p:nvPr/>
          </p:nvGrpSpPr>
          <p:grpSpPr bwMode="auto">
            <a:xfrm>
              <a:off x="115" y="1008"/>
              <a:ext cx="864" cy="1287"/>
              <a:chOff x="115" y="1008"/>
              <a:chExt cx="864" cy="1287"/>
            </a:xfrm>
          </p:grpSpPr>
          <p:sp>
            <p:nvSpPr>
              <p:cNvPr id="1572952" name="Rectangle 88"/>
              <p:cNvSpPr>
                <a:spLocks noChangeArrowheads="1"/>
              </p:cNvSpPr>
              <p:nvPr/>
            </p:nvSpPr>
            <p:spPr bwMode="auto">
              <a:xfrm>
                <a:off x="115" y="1008"/>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72953" name="Line 89"/>
              <p:cNvSpPr>
                <a:spLocks noChangeShapeType="1"/>
              </p:cNvSpPr>
              <p:nvPr/>
            </p:nvSpPr>
            <p:spPr bwMode="auto">
              <a:xfrm>
                <a:off x="115" y="1008"/>
                <a:ext cx="0" cy="1066"/>
              </a:xfrm>
              <a:prstGeom prst="line">
                <a:avLst/>
              </a:prstGeom>
              <a:noFill/>
              <a:ln w="38100">
                <a:solidFill>
                  <a:schemeClr val="tx1"/>
                </a:solidFill>
                <a:round/>
                <a:headEnd/>
                <a:tailEnd/>
              </a:ln>
              <a:effectLst/>
            </p:spPr>
            <p:txBody>
              <a:bodyPr anchor="ctr"/>
              <a:lstStyle/>
              <a:p>
                <a:endParaRPr lang="en-US"/>
              </a:p>
            </p:txBody>
          </p:sp>
          <p:sp>
            <p:nvSpPr>
              <p:cNvPr id="1572954" name="Line 90"/>
              <p:cNvSpPr>
                <a:spLocks noChangeShapeType="1"/>
              </p:cNvSpPr>
              <p:nvPr/>
            </p:nvSpPr>
            <p:spPr bwMode="auto">
              <a:xfrm rot="5400000">
                <a:off x="547" y="1642"/>
                <a:ext cx="0" cy="864"/>
              </a:xfrm>
              <a:prstGeom prst="line">
                <a:avLst/>
              </a:prstGeom>
              <a:noFill/>
              <a:ln w="38100">
                <a:solidFill>
                  <a:schemeClr val="tx1"/>
                </a:solidFill>
                <a:round/>
                <a:headEnd/>
                <a:tailEnd/>
              </a:ln>
              <a:effectLst/>
            </p:spPr>
            <p:txBody>
              <a:bodyPr anchor="ctr"/>
              <a:lstStyle/>
              <a:p>
                <a:endParaRPr lang="en-US"/>
              </a:p>
            </p:txBody>
          </p:sp>
          <p:sp>
            <p:nvSpPr>
              <p:cNvPr id="1572955" name="Text Box 91"/>
              <p:cNvSpPr txBox="1">
                <a:spLocks noChangeArrowheads="1"/>
              </p:cNvSpPr>
              <p:nvPr/>
            </p:nvSpPr>
            <p:spPr bwMode="auto">
              <a:xfrm>
                <a:off x="374" y="1728"/>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rgbClr val="008000"/>
                    </a:solidFill>
                    <a:latin typeface="Arial" charset="0"/>
                  </a:rPr>
                  <a:t>P</a:t>
                </a:r>
              </a:p>
            </p:txBody>
          </p:sp>
          <p:sp>
            <p:nvSpPr>
              <p:cNvPr id="1572956" name="Text Box 92"/>
              <p:cNvSpPr txBox="1">
                <a:spLocks noChangeArrowheads="1"/>
              </p:cNvSpPr>
              <p:nvPr/>
            </p:nvSpPr>
            <p:spPr bwMode="auto">
              <a:xfrm>
                <a:off x="115" y="2103"/>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72957" name="Line 93"/>
              <p:cNvSpPr>
                <a:spLocks noChangeShapeType="1"/>
              </p:cNvSpPr>
              <p:nvPr/>
            </p:nvSpPr>
            <p:spPr bwMode="auto">
              <a:xfrm>
                <a:off x="230" y="1325"/>
                <a:ext cx="720" cy="1"/>
              </a:xfrm>
              <a:prstGeom prst="line">
                <a:avLst/>
              </a:prstGeom>
              <a:noFill/>
              <a:ln w="19050">
                <a:solidFill>
                  <a:srgbClr val="008000"/>
                </a:solidFill>
                <a:round/>
                <a:headEnd/>
                <a:tailEnd/>
              </a:ln>
              <a:effectLst/>
            </p:spPr>
            <p:txBody>
              <a:bodyPr anchor="ctr"/>
              <a:lstStyle/>
              <a:p>
                <a:endParaRPr lang="en-US"/>
              </a:p>
            </p:txBody>
          </p:sp>
        </p:grpSp>
      </p:grpSp>
      <p:sp>
        <p:nvSpPr>
          <p:cNvPr id="23" name="Footer Placeholder 22"/>
          <p:cNvSpPr>
            <a:spLocks noGrp="1"/>
          </p:cNvSpPr>
          <p:nvPr>
            <p:ph type="ftr" sz="quarter" idx="10"/>
          </p:nvPr>
        </p:nvSpPr>
        <p:spPr/>
        <p:txBody>
          <a:bodyPr/>
          <a:lstStyle/>
          <a:p>
            <a:r>
              <a:rPr lang="en-US"/>
              <a:t>Terminal Unit Basics</a:t>
            </a:r>
            <a:endParaRPr lang="en-US" dirty="0"/>
          </a:p>
        </p:txBody>
      </p:sp>
      <p:sp>
        <p:nvSpPr>
          <p:cNvPr id="24" name="Slide Number Placeholder 23"/>
          <p:cNvSpPr>
            <a:spLocks noGrp="1"/>
          </p:cNvSpPr>
          <p:nvPr>
            <p:ph type="sldNum" sz="quarter" idx="11"/>
          </p:nvPr>
        </p:nvSpPr>
        <p:spPr/>
        <p:txBody>
          <a:bodyPr/>
          <a:lstStyle/>
          <a:p>
            <a:fld id="{A9320731-3B2C-4107-8664-CAD7BE973DC8}" type="slidenum">
              <a:rPr lang="en-US" smtClean="0"/>
              <a:pPr/>
              <a:t>11</a:t>
            </a:fld>
            <a:endParaRPr lang="en-US" dirty="0"/>
          </a:p>
        </p:txBody>
      </p:sp>
    </p:spTree>
    <p:extLst>
      <p:ext uri="{BB962C8B-B14F-4D97-AF65-F5344CB8AC3E}">
        <p14:creationId xmlns:p14="http://schemas.microsoft.com/office/powerpoint/2010/main" val="375904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05288" y="5303838"/>
            <a:ext cx="1784350" cy="1371600"/>
            <a:chOff x="2649" y="3341"/>
            <a:chExt cx="1124" cy="864"/>
          </a:xfrm>
        </p:grpSpPr>
        <p:sp>
          <p:nvSpPr>
            <p:cNvPr id="1574915" name="Rectangle 3"/>
            <p:cNvSpPr>
              <a:spLocks noChangeArrowheads="1"/>
            </p:cNvSpPr>
            <p:nvPr/>
          </p:nvSpPr>
          <p:spPr bwMode="auto">
            <a:xfrm>
              <a:off x="2880" y="3341"/>
              <a:ext cx="864" cy="605"/>
            </a:xfrm>
            <a:prstGeom prst="rect">
              <a:avLst/>
            </a:prstGeom>
            <a:solidFill>
              <a:srgbClr val="FFFF99"/>
            </a:solidFill>
            <a:ln w="25400" algn="ctr">
              <a:noFill/>
              <a:miter lim="800000"/>
              <a:headEnd/>
              <a:tailEnd/>
            </a:ln>
            <a:effectLst/>
          </p:spPr>
          <p:txBody>
            <a:bodyPr wrap="none" anchor="ctr"/>
            <a:lstStyle/>
            <a:p>
              <a:endParaRPr lang="en-US"/>
            </a:p>
          </p:txBody>
        </p:sp>
        <p:sp>
          <p:nvSpPr>
            <p:cNvPr id="1574916" name="Line 4"/>
            <p:cNvSpPr>
              <a:spLocks noChangeShapeType="1"/>
            </p:cNvSpPr>
            <p:nvPr/>
          </p:nvSpPr>
          <p:spPr bwMode="auto">
            <a:xfrm>
              <a:off x="2880" y="3341"/>
              <a:ext cx="0" cy="605"/>
            </a:xfrm>
            <a:prstGeom prst="line">
              <a:avLst/>
            </a:prstGeom>
            <a:noFill/>
            <a:ln w="38100">
              <a:solidFill>
                <a:schemeClr val="tx1"/>
              </a:solidFill>
              <a:round/>
              <a:headEnd/>
              <a:tailEnd/>
            </a:ln>
            <a:effectLst/>
          </p:spPr>
          <p:txBody>
            <a:bodyPr anchor="ctr"/>
            <a:lstStyle/>
            <a:p>
              <a:endParaRPr lang="en-US"/>
            </a:p>
          </p:txBody>
        </p:sp>
        <p:sp>
          <p:nvSpPr>
            <p:cNvPr id="1574917" name="Line 5"/>
            <p:cNvSpPr>
              <a:spLocks noChangeShapeType="1"/>
            </p:cNvSpPr>
            <p:nvPr/>
          </p:nvSpPr>
          <p:spPr bwMode="auto">
            <a:xfrm rot="5400000">
              <a:off x="3312" y="3514"/>
              <a:ext cx="0" cy="864"/>
            </a:xfrm>
            <a:prstGeom prst="line">
              <a:avLst/>
            </a:prstGeom>
            <a:noFill/>
            <a:ln w="38100">
              <a:solidFill>
                <a:schemeClr val="tx1"/>
              </a:solidFill>
              <a:round/>
              <a:headEnd/>
              <a:tailEnd/>
            </a:ln>
            <a:effectLst/>
          </p:spPr>
          <p:txBody>
            <a:bodyPr anchor="ctr"/>
            <a:lstStyle/>
            <a:p>
              <a:endParaRPr lang="en-US"/>
            </a:p>
          </p:txBody>
        </p:sp>
        <p:sp>
          <p:nvSpPr>
            <p:cNvPr id="1574918" name="Text Box 6"/>
            <p:cNvSpPr txBox="1">
              <a:spLocks noChangeArrowheads="1"/>
            </p:cNvSpPr>
            <p:nvPr/>
          </p:nvSpPr>
          <p:spPr bwMode="auto">
            <a:xfrm>
              <a:off x="2880" y="3975"/>
              <a:ext cx="893"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Temperature</a:t>
              </a:r>
            </a:p>
          </p:txBody>
        </p:sp>
        <p:sp>
          <p:nvSpPr>
            <p:cNvPr id="1574919" name="Line 7"/>
            <p:cNvSpPr>
              <a:spLocks noChangeShapeType="1"/>
            </p:cNvSpPr>
            <p:nvPr/>
          </p:nvSpPr>
          <p:spPr bwMode="auto">
            <a:xfrm>
              <a:off x="3110" y="4205"/>
              <a:ext cx="317" cy="0"/>
            </a:xfrm>
            <a:prstGeom prst="line">
              <a:avLst/>
            </a:prstGeom>
            <a:noFill/>
            <a:ln w="38100">
              <a:solidFill>
                <a:schemeClr val="tx1"/>
              </a:solidFill>
              <a:round/>
              <a:headEnd/>
              <a:tailEnd type="arrow" w="lg" len="med"/>
            </a:ln>
            <a:effectLst/>
          </p:spPr>
          <p:txBody>
            <a:bodyPr anchor="ctr"/>
            <a:lstStyle/>
            <a:p>
              <a:endParaRPr lang="en-US"/>
            </a:p>
          </p:txBody>
        </p:sp>
        <p:sp>
          <p:nvSpPr>
            <p:cNvPr id="1574920" name="Text Box 8"/>
            <p:cNvSpPr txBox="1">
              <a:spLocks noChangeArrowheads="1"/>
            </p:cNvSpPr>
            <p:nvPr/>
          </p:nvSpPr>
          <p:spPr bwMode="auto">
            <a:xfrm rot="-5400000">
              <a:off x="2586" y="3519"/>
              <a:ext cx="375"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Flow</a:t>
              </a:r>
            </a:p>
          </p:txBody>
        </p:sp>
        <p:sp>
          <p:nvSpPr>
            <p:cNvPr id="1574921" name="Line 9"/>
            <p:cNvSpPr>
              <a:spLocks noChangeShapeType="1"/>
            </p:cNvSpPr>
            <p:nvPr/>
          </p:nvSpPr>
          <p:spPr bwMode="auto">
            <a:xfrm rot="5400000" flipH="1">
              <a:off x="2534" y="3600"/>
              <a:ext cx="230" cy="0"/>
            </a:xfrm>
            <a:prstGeom prst="line">
              <a:avLst/>
            </a:prstGeom>
            <a:noFill/>
            <a:ln w="38100">
              <a:solidFill>
                <a:schemeClr val="tx1"/>
              </a:solidFill>
              <a:round/>
              <a:headEnd/>
              <a:tailEnd type="arrow" w="lg" len="med"/>
            </a:ln>
            <a:effectLst/>
          </p:spPr>
          <p:txBody>
            <a:bodyPr anchor="ctr"/>
            <a:lstStyle/>
            <a:p>
              <a:endParaRPr lang="en-US"/>
            </a:p>
          </p:txBody>
        </p:sp>
      </p:grpSp>
      <p:sp>
        <p:nvSpPr>
          <p:cNvPr id="1574922" name="Rectangle 10"/>
          <p:cNvSpPr>
            <a:spLocks noGrp="1" noChangeArrowheads="1"/>
          </p:cNvSpPr>
          <p:nvPr>
            <p:ph type="title"/>
          </p:nvPr>
        </p:nvSpPr>
        <p:spPr/>
        <p:txBody>
          <a:bodyPr vert="horz" lIns="91440" tIns="45720" rIns="91440" bIns="45720" rtlCol="0" anchor="ctr">
            <a:normAutofit/>
          </a:bodyPr>
          <a:lstStyle/>
          <a:p>
            <a:r>
              <a:rPr lang="en-US" dirty="0">
                <a:solidFill>
                  <a:schemeClr val="tx1"/>
                </a:solidFill>
              </a:rPr>
              <a:t>Becoming Pressure Independent</a:t>
            </a:r>
          </a:p>
        </p:txBody>
      </p:sp>
      <p:grpSp>
        <p:nvGrpSpPr>
          <p:cNvPr id="3" name="Group 11"/>
          <p:cNvGrpSpPr>
            <a:grpSpLocks/>
          </p:cNvGrpSpPr>
          <p:nvPr/>
        </p:nvGrpSpPr>
        <p:grpSpPr bwMode="auto">
          <a:xfrm>
            <a:off x="457200" y="1584325"/>
            <a:ext cx="8229600" cy="2751138"/>
            <a:chOff x="288" y="1584"/>
            <a:chExt cx="5184" cy="1733"/>
          </a:xfrm>
        </p:grpSpPr>
        <p:grpSp>
          <p:nvGrpSpPr>
            <p:cNvPr id="4" name="Group 12"/>
            <p:cNvGrpSpPr>
              <a:grpSpLocks/>
            </p:cNvGrpSpPr>
            <p:nvPr/>
          </p:nvGrpSpPr>
          <p:grpSpPr bwMode="auto">
            <a:xfrm>
              <a:off x="1469" y="2401"/>
              <a:ext cx="1612" cy="115"/>
              <a:chOff x="922" y="2390"/>
              <a:chExt cx="1612" cy="115"/>
            </a:xfrm>
          </p:grpSpPr>
          <p:sp>
            <p:nvSpPr>
              <p:cNvPr id="1574925" name="Line 13"/>
              <p:cNvSpPr>
                <a:spLocks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74926" name="Oval 14"/>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5" name="Group 15"/>
            <p:cNvGrpSpPr>
              <a:grpSpLocks/>
            </p:cNvGrpSpPr>
            <p:nvPr/>
          </p:nvGrpSpPr>
          <p:grpSpPr bwMode="auto">
            <a:xfrm>
              <a:off x="3709" y="1595"/>
              <a:ext cx="1763" cy="1714"/>
              <a:chOff x="3162" y="1584"/>
              <a:chExt cx="1763" cy="1714"/>
            </a:xfrm>
          </p:grpSpPr>
          <p:sp>
            <p:nvSpPr>
              <p:cNvPr id="1574928" name="Line 16"/>
              <p:cNvSpPr>
                <a:spLocks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74929" name="Line 17"/>
              <p:cNvSpPr>
                <a:spLocks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74930" name="Line 18"/>
              <p:cNvSpPr>
                <a:spLocks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6" name="Group 19"/>
            <p:cNvGrpSpPr>
              <a:grpSpLocks/>
            </p:cNvGrpSpPr>
            <p:nvPr/>
          </p:nvGrpSpPr>
          <p:grpSpPr bwMode="auto">
            <a:xfrm>
              <a:off x="835" y="1584"/>
              <a:ext cx="2880" cy="1733"/>
              <a:chOff x="288" y="1573"/>
              <a:chExt cx="2880" cy="1733"/>
            </a:xfrm>
          </p:grpSpPr>
          <p:grpSp>
            <p:nvGrpSpPr>
              <p:cNvPr id="7" name="Group 20"/>
              <p:cNvGrpSpPr>
                <a:grpSpLocks/>
              </p:cNvGrpSpPr>
              <p:nvPr/>
            </p:nvGrpSpPr>
            <p:grpSpPr bwMode="auto">
              <a:xfrm>
                <a:off x="288" y="1573"/>
                <a:ext cx="2880" cy="340"/>
                <a:chOff x="576" y="1573"/>
                <a:chExt cx="2880" cy="340"/>
              </a:xfrm>
            </p:grpSpPr>
            <p:sp>
              <p:nvSpPr>
                <p:cNvPr id="1574933" name="Line 21"/>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74934" name="Line 22"/>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74935" name="Line 23"/>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8" name="Group 24"/>
              <p:cNvGrpSpPr>
                <a:grpSpLocks/>
              </p:cNvGrpSpPr>
              <p:nvPr/>
            </p:nvGrpSpPr>
            <p:grpSpPr bwMode="auto">
              <a:xfrm flipV="1">
                <a:off x="288" y="2966"/>
                <a:ext cx="2880" cy="340"/>
                <a:chOff x="576" y="1573"/>
                <a:chExt cx="2880" cy="340"/>
              </a:xfrm>
            </p:grpSpPr>
            <p:sp>
              <p:nvSpPr>
                <p:cNvPr id="1574937" name="Line 25"/>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74938" name="Line 26"/>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74939" name="Line 27"/>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9" name="Group 28"/>
            <p:cNvGrpSpPr>
              <a:grpSpLocks/>
            </p:cNvGrpSpPr>
            <p:nvPr/>
          </p:nvGrpSpPr>
          <p:grpSpPr bwMode="auto">
            <a:xfrm>
              <a:off x="2093" y="2228"/>
              <a:ext cx="950" cy="461"/>
              <a:chOff x="1546" y="2217"/>
              <a:chExt cx="950" cy="461"/>
            </a:xfrm>
          </p:grpSpPr>
          <p:sp>
            <p:nvSpPr>
              <p:cNvPr id="1574941" name="Rectangle 29"/>
              <p:cNvSpPr>
                <a:spLocks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74942" name="Oval 30"/>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10" name="Group 31"/>
            <p:cNvGrpSpPr>
              <a:grpSpLocks/>
            </p:cNvGrpSpPr>
            <p:nvPr/>
          </p:nvGrpSpPr>
          <p:grpSpPr bwMode="auto">
            <a:xfrm rot="2700000">
              <a:off x="2241" y="2406"/>
              <a:ext cx="155" cy="31"/>
              <a:chOff x="1656" y="2380"/>
              <a:chExt cx="155" cy="31"/>
            </a:xfrm>
          </p:grpSpPr>
          <p:sp>
            <p:nvSpPr>
              <p:cNvPr id="1574944" name="Line 32"/>
              <p:cNvSpPr>
                <a:spLocks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74945" name="Line 33"/>
              <p:cNvSpPr>
                <a:spLocks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11" name="Group 34"/>
            <p:cNvGrpSpPr>
              <a:grpSpLocks/>
            </p:cNvGrpSpPr>
            <p:nvPr/>
          </p:nvGrpSpPr>
          <p:grpSpPr bwMode="auto">
            <a:xfrm>
              <a:off x="288" y="1911"/>
              <a:ext cx="547" cy="1078"/>
              <a:chOff x="288" y="1911"/>
              <a:chExt cx="547" cy="1078"/>
            </a:xfrm>
          </p:grpSpPr>
          <p:sp>
            <p:nvSpPr>
              <p:cNvPr id="1574947" name="Line 35"/>
              <p:cNvSpPr>
                <a:spLocks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74948" name="Line 36"/>
              <p:cNvSpPr>
                <a:spLocks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grpSp>
      <p:sp>
        <p:nvSpPr>
          <p:cNvPr id="1574949" name="Rectangle 37"/>
          <p:cNvSpPr>
            <a:spLocks noChangeArrowheads="1"/>
          </p:cNvSpPr>
          <p:nvPr/>
        </p:nvSpPr>
        <p:spPr bwMode="auto">
          <a:xfrm>
            <a:off x="7726363" y="4602163"/>
            <a:ext cx="503237" cy="639762"/>
          </a:xfrm>
          <a:prstGeom prst="rect">
            <a:avLst/>
          </a:prstGeom>
          <a:solidFill>
            <a:srgbClr val="FFFF99"/>
          </a:solidFill>
          <a:ln w="25400">
            <a:solidFill>
              <a:schemeClr val="tx1"/>
            </a:solidFill>
            <a:miter lim="800000"/>
            <a:headEnd/>
            <a:tailEnd/>
          </a:ln>
          <a:effectLst/>
        </p:spPr>
        <p:txBody>
          <a:bodyPr wrap="none" anchor="ctr"/>
          <a:lstStyle/>
          <a:p>
            <a:pPr algn="ctr"/>
            <a:r>
              <a:rPr lang="en-US" b="0">
                <a:latin typeface="Arial" charset="0"/>
              </a:rPr>
              <a:t>T</a:t>
            </a:r>
          </a:p>
        </p:txBody>
      </p:sp>
      <p:sp>
        <p:nvSpPr>
          <p:cNvPr id="1574950" name="Freeform 38"/>
          <p:cNvSpPr>
            <a:spLocks/>
          </p:cNvSpPr>
          <p:nvPr/>
        </p:nvSpPr>
        <p:spPr bwMode="auto">
          <a:xfrm>
            <a:off x="4560888" y="4670425"/>
            <a:ext cx="3165475" cy="682625"/>
          </a:xfrm>
          <a:custGeom>
            <a:avLst/>
            <a:gdLst/>
            <a:ahLst/>
            <a:cxnLst>
              <a:cxn ang="0">
                <a:pos x="0" y="97"/>
              </a:cxn>
              <a:cxn ang="0">
                <a:pos x="159" y="104"/>
              </a:cxn>
              <a:cxn ang="0">
                <a:pos x="649" y="51"/>
              </a:cxn>
              <a:cxn ang="0">
                <a:pos x="1119" y="411"/>
              </a:cxn>
              <a:cxn ang="0">
                <a:pos x="1814" y="166"/>
              </a:cxn>
              <a:cxn ang="0">
                <a:pos x="1994" y="158"/>
              </a:cxn>
            </a:cxnLst>
            <a:rect l="0" t="0" r="r" b="b"/>
            <a:pathLst>
              <a:path w="1994" h="430">
                <a:moveTo>
                  <a:pt x="0" y="97"/>
                </a:moveTo>
                <a:cubicBezTo>
                  <a:pt x="26" y="98"/>
                  <a:pt x="51" y="112"/>
                  <a:pt x="159" y="104"/>
                </a:cubicBezTo>
                <a:cubicBezTo>
                  <a:pt x="267" y="96"/>
                  <a:pt x="489" y="0"/>
                  <a:pt x="649" y="51"/>
                </a:cubicBezTo>
                <a:cubicBezTo>
                  <a:pt x="809" y="102"/>
                  <a:pt x="925" y="392"/>
                  <a:pt x="1119" y="411"/>
                </a:cubicBezTo>
                <a:cubicBezTo>
                  <a:pt x="1313" y="430"/>
                  <a:pt x="1668" y="208"/>
                  <a:pt x="1814" y="166"/>
                </a:cubicBezTo>
                <a:cubicBezTo>
                  <a:pt x="1960" y="124"/>
                  <a:pt x="1957" y="160"/>
                  <a:pt x="1994" y="158"/>
                </a:cubicBezTo>
              </a:path>
            </a:pathLst>
          </a:custGeom>
          <a:noFill/>
          <a:ln w="28575" cap="flat" cmpd="sng">
            <a:solidFill>
              <a:srgbClr val="008000"/>
            </a:solidFill>
            <a:prstDash val="sysDot"/>
            <a:round/>
            <a:headEnd/>
            <a:tailEnd/>
          </a:ln>
          <a:effectLst/>
        </p:spPr>
        <p:txBody>
          <a:bodyPr anchor="ctr"/>
          <a:lstStyle/>
          <a:p>
            <a:endParaRPr lang="en-US"/>
          </a:p>
        </p:txBody>
      </p:sp>
      <p:grpSp>
        <p:nvGrpSpPr>
          <p:cNvPr id="12" name="Group 39"/>
          <p:cNvGrpSpPr>
            <a:grpSpLocks/>
          </p:cNvGrpSpPr>
          <p:nvPr/>
        </p:nvGrpSpPr>
        <p:grpSpPr bwMode="auto">
          <a:xfrm>
            <a:off x="1554163" y="3001963"/>
            <a:ext cx="503237" cy="1554162"/>
            <a:chOff x="979" y="2477"/>
            <a:chExt cx="317" cy="979"/>
          </a:xfrm>
        </p:grpSpPr>
        <p:sp>
          <p:nvSpPr>
            <p:cNvPr id="1574952" name="Rectangle 40"/>
            <p:cNvSpPr>
              <a:spLocks noChangeArrowheads="1"/>
            </p:cNvSpPr>
            <p:nvPr/>
          </p:nvSpPr>
          <p:spPr bwMode="auto">
            <a:xfrm>
              <a:off x="979" y="3053"/>
              <a:ext cx="317" cy="403"/>
            </a:xfrm>
            <a:prstGeom prst="rect">
              <a:avLst/>
            </a:prstGeom>
            <a:solidFill>
              <a:srgbClr val="FFFF99"/>
            </a:solidFill>
            <a:ln w="25400">
              <a:solidFill>
                <a:schemeClr val="tx1"/>
              </a:solidFill>
              <a:miter lim="800000"/>
              <a:headEnd/>
              <a:tailEnd/>
            </a:ln>
            <a:effectLst/>
          </p:spPr>
          <p:txBody>
            <a:bodyPr wrap="none" anchor="ctr"/>
            <a:lstStyle/>
            <a:p>
              <a:pPr algn="ctr"/>
              <a:r>
                <a:rPr lang="en-US" b="0" dirty="0">
                  <a:latin typeface="Arial" charset="0"/>
                </a:rPr>
                <a:t>F</a:t>
              </a:r>
            </a:p>
          </p:txBody>
        </p:sp>
        <p:sp>
          <p:nvSpPr>
            <p:cNvPr id="1574953" name="Line 41"/>
            <p:cNvSpPr>
              <a:spLocks noChangeShapeType="1"/>
            </p:cNvSpPr>
            <p:nvPr/>
          </p:nvSpPr>
          <p:spPr bwMode="auto">
            <a:xfrm flipV="1">
              <a:off x="1152" y="2477"/>
              <a:ext cx="0" cy="576"/>
            </a:xfrm>
            <a:prstGeom prst="line">
              <a:avLst/>
            </a:prstGeom>
            <a:noFill/>
            <a:ln w="38100">
              <a:solidFill>
                <a:schemeClr val="tx1"/>
              </a:solidFill>
              <a:round/>
              <a:headEnd/>
              <a:tailEnd/>
            </a:ln>
            <a:effectLst/>
          </p:spPr>
          <p:txBody>
            <a:bodyPr anchor="ctr"/>
            <a:lstStyle/>
            <a:p>
              <a:endParaRPr lang="en-US"/>
            </a:p>
          </p:txBody>
        </p:sp>
        <p:sp>
          <p:nvSpPr>
            <p:cNvPr id="1574954" name="Line 42"/>
            <p:cNvSpPr>
              <a:spLocks noChangeShapeType="1"/>
            </p:cNvSpPr>
            <p:nvPr/>
          </p:nvSpPr>
          <p:spPr bwMode="auto">
            <a:xfrm flipH="1">
              <a:off x="991" y="2477"/>
              <a:ext cx="173" cy="0"/>
            </a:xfrm>
            <a:prstGeom prst="line">
              <a:avLst/>
            </a:prstGeom>
            <a:noFill/>
            <a:ln w="38100">
              <a:solidFill>
                <a:schemeClr val="tx1"/>
              </a:solidFill>
              <a:round/>
              <a:headEnd/>
              <a:tailEnd/>
            </a:ln>
            <a:effectLst/>
          </p:spPr>
          <p:txBody>
            <a:bodyPr anchor="ctr"/>
            <a:lstStyle/>
            <a:p>
              <a:endParaRPr lang="en-US"/>
            </a:p>
          </p:txBody>
        </p:sp>
      </p:grpSp>
      <p:sp>
        <p:nvSpPr>
          <p:cNvPr id="1574955" name="Rectangle 43"/>
          <p:cNvSpPr>
            <a:spLocks noChangeArrowheads="1"/>
          </p:cNvSpPr>
          <p:nvPr/>
        </p:nvSpPr>
        <p:spPr bwMode="auto">
          <a:xfrm>
            <a:off x="3611563" y="4389438"/>
            <a:ext cx="960437" cy="639762"/>
          </a:xfrm>
          <a:prstGeom prst="rect">
            <a:avLst/>
          </a:prstGeom>
          <a:solidFill>
            <a:srgbClr val="FFFF99"/>
          </a:solidFill>
          <a:ln w="25400">
            <a:solidFill>
              <a:schemeClr val="tx1"/>
            </a:solidFill>
            <a:miter lim="800000"/>
            <a:headEnd/>
            <a:tailEnd/>
          </a:ln>
          <a:effectLst/>
        </p:spPr>
        <p:txBody>
          <a:bodyPr wrap="none" anchor="ctr"/>
          <a:lstStyle/>
          <a:p>
            <a:pPr algn="ctr"/>
            <a:r>
              <a:rPr lang="en-US" b="0">
                <a:latin typeface="Arial" charset="0"/>
              </a:rPr>
              <a:t>C</a:t>
            </a:r>
            <a:r>
              <a:rPr lang="en-US" b="0" baseline="-25000">
                <a:latin typeface="Arial" charset="0"/>
              </a:rPr>
              <a:t>Flow</a:t>
            </a:r>
          </a:p>
        </p:txBody>
      </p:sp>
      <p:sp>
        <p:nvSpPr>
          <p:cNvPr id="1574956" name="Freeform 44"/>
          <p:cNvSpPr>
            <a:spLocks/>
          </p:cNvSpPr>
          <p:nvPr/>
        </p:nvSpPr>
        <p:spPr bwMode="auto">
          <a:xfrm>
            <a:off x="4583113" y="2971800"/>
            <a:ext cx="1487487" cy="1660525"/>
          </a:xfrm>
          <a:custGeom>
            <a:avLst/>
            <a:gdLst/>
            <a:ahLst/>
            <a:cxnLst>
              <a:cxn ang="0">
                <a:pos x="0" y="1034"/>
              </a:cxn>
              <a:cxn ang="0">
                <a:pos x="185" y="995"/>
              </a:cxn>
              <a:cxn ang="0">
                <a:pos x="821" y="730"/>
              </a:cxn>
              <a:cxn ang="0">
                <a:pos x="880" y="266"/>
              </a:cxn>
              <a:cxn ang="0">
                <a:pos x="529" y="48"/>
              </a:cxn>
              <a:cxn ang="0">
                <a:pos x="166" y="0"/>
              </a:cxn>
            </a:cxnLst>
            <a:rect l="0" t="0" r="r" b="b"/>
            <a:pathLst>
              <a:path w="937" h="1046">
                <a:moveTo>
                  <a:pt x="0" y="1034"/>
                </a:moveTo>
                <a:cubicBezTo>
                  <a:pt x="30" y="1029"/>
                  <a:pt x="48" y="1046"/>
                  <a:pt x="185" y="995"/>
                </a:cubicBezTo>
                <a:cubicBezTo>
                  <a:pt x="322" y="944"/>
                  <a:pt x="705" y="852"/>
                  <a:pt x="821" y="730"/>
                </a:cubicBezTo>
                <a:cubicBezTo>
                  <a:pt x="937" y="608"/>
                  <a:pt x="929" y="380"/>
                  <a:pt x="880" y="266"/>
                </a:cubicBezTo>
                <a:cubicBezTo>
                  <a:pt x="831" y="152"/>
                  <a:pt x="648" y="92"/>
                  <a:pt x="529" y="48"/>
                </a:cubicBezTo>
                <a:cubicBezTo>
                  <a:pt x="410" y="4"/>
                  <a:pt x="242" y="10"/>
                  <a:pt x="166" y="0"/>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1574957" name="Freeform 45"/>
          <p:cNvSpPr>
            <a:spLocks/>
          </p:cNvSpPr>
          <p:nvPr/>
        </p:nvSpPr>
        <p:spPr bwMode="auto">
          <a:xfrm>
            <a:off x="1792288" y="4572000"/>
            <a:ext cx="1819275" cy="485775"/>
          </a:xfrm>
          <a:custGeom>
            <a:avLst/>
            <a:gdLst/>
            <a:ahLst/>
            <a:cxnLst>
              <a:cxn ang="0">
                <a:pos x="23" y="0"/>
              </a:cxn>
              <a:cxn ang="0">
                <a:pos x="56" y="185"/>
              </a:cxn>
              <a:cxn ang="0">
                <a:pos x="361" y="298"/>
              </a:cxn>
              <a:cxn ang="0">
                <a:pos x="665" y="139"/>
              </a:cxn>
              <a:cxn ang="0">
                <a:pos x="887" y="58"/>
              </a:cxn>
              <a:cxn ang="0">
                <a:pos x="1146" y="58"/>
              </a:cxn>
            </a:cxnLst>
            <a:rect l="0" t="0" r="r" b="b"/>
            <a:pathLst>
              <a:path w="1146" h="306">
                <a:moveTo>
                  <a:pt x="23" y="0"/>
                </a:moveTo>
                <a:cubicBezTo>
                  <a:pt x="28" y="31"/>
                  <a:pt x="0" y="135"/>
                  <a:pt x="56" y="185"/>
                </a:cubicBezTo>
                <a:cubicBezTo>
                  <a:pt x="112" y="235"/>
                  <a:pt x="260" y="306"/>
                  <a:pt x="361" y="298"/>
                </a:cubicBezTo>
                <a:cubicBezTo>
                  <a:pt x="462" y="290"/>
                  <a:pt x="577" y="179"/>
                  <a:pt x="665" y="139"/>
                </a:cubicBezTo>
                <a:cubicBezTo>
                  <a:pt x="753" y="99"/>
                  <a:pt x="807" y="71"/>
                  <a:pt x="887" y="58"/>
                </a:cubicBezTo>
                <a:cubicBezTo>
                  <a:pt x="967" y="45"/>
                  <a:pt x="1093" y="53"/>
                  <a:pt x="1146" y="58"/>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1574958" name="Line 46"/>
          <p:cNvSpPr>
            <a:spLocks noChangeShapeType="1"/>
          </p:cNvSpPr>
          <p:nvPr/>
        </p:nvSpPr>
        <p:spPr bwMode="auto">
          <a:xfrm flipV="1">
            <a:off x="4754563" y="5440363"/>
            <a:ext cx="914400" cy="641350"/>
          </a:xfrm>
          <a:prstGeom prst="line">
            <a:avLst/>
          </a:prstGeom>
          <a:noFill/>
          <a:ln w="28575">
            <a:solidFill>
              <a:srgbClr val="008000"/>
            </a:solidFill>
            <a:round/>
            <a:headEnd/>
            <a:tailEnd/>
          </a:ln>
          <a:effectLst/>
        </p:spPr>
        <p:txBody>
          <a:bodyPr anchor="ctr"/>
          <a:lstStyle/>
          <a:p>
            <a:endParaRPr lang="en-US"/>
          </a:p>
        </p:txBody>
      </p:sp>
      <p:sp>
        <p:nvSpPr>
          <p:cNvPr id="1574959" name="Line 47"/>
          <p:cNvSpPr>
            <a:spLocks noChangeShapeType="1"/>
          </p:cNvSpPr>
          <p:nvPr/>
        </p:nvSpPr>
        <p:spPr bwMode="auto">
          <a:xfrm flipH="1">
            <a:off x="3886200" y="6080125"/>
            <a:ext cx="868363" cy="0"/>
          </a:xfrm>
          <a:prstGeom prst="line">
            <a:avLst/>
          </a:prstGeom>
          <a:noFill/>
          <a:ln w="9525">
            <a:solidFill>
              <a:schemeClr val="tx1"/>
            </a:solidFill>
            <a:round/>
            <a:headEnd/>
            <a:tailEnd/>
          </a:ln>
          <a:effectLst/>
        </p:spPr>
        <p:txBody>
          <a:bodyPr anchor="ctr"/>
          <a:lstStyle/>
          <a:p>
            <a:endParaRPr lang="en-US"/>
          </a:p>
        </p:txBody>
      </p:sp>
      <p:sp>
        <p:nvSpPr>
          <p:cNvPr id="1574960" name="Line 48"/>
          <p:cNvSpPr>
            <a:spLocks noChangeShapeType="1"/>
          </p:cNvSpPr>
          <p:nvPr/>
        </p:nvSpPr>
        <p:spPr bwMode="auto">
          <a:xfrm flipH="1">
            <a:off x="3886200" y="5440363"/>
            <a:ext cx="1782763" cy="0"/>
          </a:xfrm>
          <a:prstGeom prst="line">
            <a:avLst/>
          </a:prstGeom>
          <a:noFill/>
          <a:ln w="9525">
            <a:solidFill>
              <a:schemeClr val="tx1"/>
            </a:solidFill>
            <a:round/>
            <a:headEnd/>
            <a:tailEnd/>
          </a:ln>
          <a:effectLst/>
        </p:spPr>
        <p:txBody>
          <a:bodyPr anchor="ctr"/>
          <a:lstStyle/>
          <a:p>
            <a:endParaRPr lang="en-US"/>
          </a:p>
        </p:txBody>
      </p:sp>
      <p:sp>
        <p:nvSpPr>
          <p:cNvPr id="1574961" name="Text Box 49"/>
          <p:cNvSpPr txBox="1">
            <a:spLocks noChangeArrowheads="1"/>
          </p:cNvSpPr>
          <p:nvPr/>
        </p:nvSpPr>
        <p:spPr bwMode="auto">
          <a:xfrm>
            <a:off x="2789238" y="5897563"/>
            <a:ext cx="1096962" cy="304800"/>
          </a:xfrm>
          <a:prstGeom prst="rect">
            <a:avLst/>
          </a:prstGeom>
          <a:noFill/>
          <a:ln w="9525">
            <a:noFill/>
            <a:miter lim="800000"/>
            <a:headEnd/>
            <a:tailEnd/>
          </a:ln>
          <a:effectLst/>
        </p:spPr>
        <p:txBody>
          <a:bodyPr>
            <a:spAutoFit/>
          </a:bodyPr>
          <a:lstStyle/>
          <a:p>
            <a:pPr algn="r">
              <a:spcBef>
                <a:spcPct val="50000"/>
              </a:spcBef>
            </a:pPr>
            <a:r>
              <a:rPr lang="en-US" sz="1400" i="1">
                <a:latin typeface="Arial" charset="0"/>
              </a:rPr>
              <a:t>Minimum</a:t>
            </a:r>
          </a:p>
        </p:txBody>
      </p:sp>
      <p:sp>
        <p:nvSpPr>
          <p:cNvPr id="1574962" name="Text Box 50"/>
          <p:cNvSpPr txBox="1">
            <a:spLocks noChangeArrowheads="1"/>
          </p:cNvSpPr>
          <p:nvPr/>
        </p:nvSpPr>
        <p:spPr bwMode="auto">
          <a:xfrm>
            <a:off x="2789238" y="5257800"/>
            <a:ext cx="1096962" cy="304800"/>
          </a:xfrm>
          <a:prstGeom prst="rect">
            <a:avLst/>
          </a:prstGeom>
          <a:noFill/>
          <a:ln w="9525">
            <a:noFill/>
            <a:miter lim="800000"/>
            <a:headEnd/>
            <a:tailEnd/>
          </a:ln>
          <a:effectLst/>
        </p:spPr>
        <p:txBody>
          <a:bodyPr>
            <a:spAutoFit/>
          </a:bodyPr>
          <a:lstStyle/>
          <a:p>
            <a:pPr algn="r">
              <a:spcBef>
                <a:spcPct val="50000"/>
              </a:spcBef>
            </a:pPr>
            <a:r>
              <a:rPr lang="en-US" sz="1400" i="1">
                <a:latin typeface="Arial" charset="0"/>
              </a:rPr>
              <a:t> Maximum</a:t>
            </a:r>
          </a:p>
        </p:txBody>
      </p:sp>
      <p:sp>
        <p:nvSpPr>
          <p:cNvPr id="1574963" name="Text Box 51"/>
          <p:cNvSpPr txBox="1">
            <a:spLocks noChangeArrowheads="1"/>
          </p:cNvSpPr>
          <p:nvPr/>
        </p:nvSpPr>
        <p:spPr bwMode="auto">
          <a:xfrm>
            <a:off x="6080125" y="1692275"/>
            <a:ext cx="2560638" cy="1616075"/>
          </a:xfrm>
          <a:prstGeom prst="rect">
            <a:avLst/>
          </a:prstGeom>
          <a:noFill/>
          <a:ln w="9525">
            <a:noFill/>
            <a:miter lim="800000"/>
            <a:headEnd/>
            <a:tailEnd/>
          </a:ln>
          <a:effectLst/>
        </p:spPr>
        <p:txBody>
          <a:bodyPr>
            <a:spAutoFit/>
          </a:bodyPr>
          <a:lstStyle/>
          <a:p>
            <a:pPr>
              <a:spcBef>
                <a:spcPct val="50000"/>
              </a:spcBef>
            </a:pPr>
            <a:r>
              <a:rPr lang="en-US" sz="2000" b="0" i="1" dirty="0">
                <a:latin typeface="Arial" charset="0"/>
              </a:rPr>
              <a:t>Volume regulation can also be accomplished mechanically (both fixed and variable)</a:t>
            </a:r>
          </a:p>
        </p:txBody>
      </p:sp>
      <p:sp>
        <p:nvSpPr>
          <p:cNvPr id="1574964" name="Freeform 52"/>
          <p:cNvSpPr>
            <a:spLocks/>
          </p:cNvSpPr>
          <p:nvPr/>
        </p:nvSpPr>
        <p:spPr bwMode="auto">
          <a:xfrm>
            <a:off x="4846638" y="2874963"/>
            <a:ext cx="2879725" cy="2427287"/>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sp>
        <p:nvSpPr>
          <p:cNvPr id="13" name="Footer Placeholder 12"/>
          <p:cNvSpPr>
            <a:spLocks noGrp="1"/>
          </p:cNvSpPr>
          <p:nvPr>
            <p:ph type="ftr" sz="quarter" idx="10"/>
          </p:nvPr>
        </p:nvSpPr>
        <p:spPr/>
        <p:txBody>
          <a:bodyPr/>
          <a:lstStyle/>
          <a:p>
            <a:r>
              <a:rPr lang="en-US"/>
              <a:t>Terminal Unit Basics</a:t>
            </a:r>
            <a:endParaRPr lang="en-US" dirty="0"/>
          </a:p>
        </p:txBody>
      </p:sp>
      <p:sp>
        <p:nvSpPr>
          <p:cNvPr id="14" name="Slide Number Placeholder 13"/>
          <p:cNvSpPr>
            <a:spLocks noGrp="1"/>
          </p:cNvSpPr>
          <p:nvPr>
            <p:ph type="sldNum" sz="quarter" idx="11"/>
          </p:nvPr>
        </p:nvSpPr>
        <p:spPr/>
        <p:txBody>
          <a:bodyPr/>
          <a:lstStyle/>
          <a:p>
            <a:fld id="{A9320731-3B2C-4107-8664-CAD7BE973DC8}" type="slidenum">
              <a:rPr lang="en-US" smtClean="0"/>
              <a:pPr/>
              <a:t>12</a:t>
            </a:fld>
            <a:endParaRPr lang="en-US" dirty="0"/>
          </a:p>
        </p:txBody>
      </p:sp>
    </p:spTree>
    <p:extLst>
      <p:ext uri="{BB962C8B-B14F-4D97-AF65-F5344CB8AC3E}">
        <p14:creationId xmlns:p14="http://schemas.microsoft.com/office/powerpoint/2010/main" val="148798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74964"/>
                                        </p:tgtEl>
                                      </p:cBhvr>
                                    </p:animEffect>
                                    <p:set>
                                      <p:cBhvr>
                                        <p:cTn id="7" dur="1" fill="hold">
                                          <p:stCondLst>
                                            <p:cond delay="499"/>
                                          </p:stCondLst>
                                        </p:cTn>
                                        <p:tgtEl>
                                          <p:spTgt spid="157496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74955"/>
                                        </p:tgtEl>
                                        <p:attrNameLst>
                                          <p:attrName>style.visibility</p:attrName>
                                        </p:attrNameLst>
                                      </p:cBhvr>
                                      <p:to>
                                        <p:strVal val="visible"/>
                                      </p:to>
                                    </p:set>
                                    <p:animEffect transition="in" filter="fade">
                                      <p:cBhvr>
                                        <p:cTn id="10" dur="500"/>
                                        <p:tgtEl>
                                          <p:spTgt spid="15749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74957"/>
                                        </p:tgtEl>
                                        <p:attrNameLst>
                                          <p:attrName>style.visibility</p:attrName>
                                        </p:attrNameLst>
                                      </p:cBhvr>
                                      <p:to>
                                        <p:strVal val="visible"/>
                                      </p:to>
                                    </p:set>
                                    <p:animEffect transition="in" filter="fade">
                                      <p:cBhvr>
                                        <p:cTn id="18" dur="500"/>
                                        <p:tgtEl>
                                          <p:spTgt spid="157495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574950"/>
                                        </p:tgtEl>
                                        <p:attrNameLst>
                                          <p:attrName>style.visibility</p:attrName>
                                        </p:attrNameLst>
                                      </p:cBhvr>
                                      <p:to>
                                        <p:strVal val="visible"/>
                                      </p:to>
                                    </p:set>
                                    <p:animEffect transition="in" filter="fade">
                                      <p:cBhvr>
                                        <p:cTn id="22" dur="500"/>
                                        <p:tgtEl>
                                          <p:spTgt spid="15749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74956"/>
                                        </p:tgtEl>
                                        <p:attrNameLst>
                                          <p:attrName>style.visibility</p:attrName>
                                        </p:attrNameLst>
                                      </p:cBhvr>
                                      <p:to>
                                        <p:strVal val="visible"/>
                                      </p:to>
                                    </p:set>
                                    <p:animEffect transition="in" filter="fade">
                                      <p:cBhvr>
                                        <p:cTn id="27" dur="500"/>
                                        <p:tgtEl>
                                          <p:spTgt spid="15749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574958"/>
                                        </p:tgtEl>
                                        <p:attrNameLst>
                                          <p:attrName>style.visibility</p:attrName>
                                        </p:attrNameLst>
                                      </p:cBhvr>
                                      <p:to>
                                        <p:strVal val="visible"/>
                                      </p:to>
                                    </p:set>
                                    <p:animEffect transition="in" filter="wipe(down)">
                                      <p:cBhvr>
                                        <p:cTn id="36" dur="500"/>
                                        <p:tgtEl>
                                          <p:spTgt spid="1574958"/>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1574959"/>
                                        </p:tgtEl>
                                        <p:attrNameLst>
                                          <p:attrName>style.visibility</p:attrName>
                                        </p:attrNameLst>
                                      </p:cBhvr>
                                      <p:to>
                                        <p:strVal val="visible"/>
                                      </p:to>
                                    </p:set>
                                    <p:animEffect transition="in" filter="wipe(right)">
                                      <p:cBhvr>
                                        <p:cTn id="40" dur="500"/>
                                        <p:tgtEl>
                                          <p:spTgt spid="1574959"/>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574960"/>
                                        </p:tgtEl>
                                        <p:attrNameLst>
                                          <p:attrName>style.visibility</p:attrName>
                                        </p:attrNameLst>
                                      </p:cBhvr>
                                      <p:to>
                                        <p:strVal val="visible"/>
                                      </p:to>
                                    </p:set>
                                    <p:animEffect transition="in" filter="wipe(right)">
                                      <p:cBhvr>
                                        <p:cTn id="43" dur="500"/>
                                        <p:tgtEl>
                                          <p:spTgt spid="1574960"/>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1574961"/>
                                        </p:tgtEl>
                                        <p:attrNameLst>
                                          <p:attrName>style.visibility</p:attrName>
                                        </p:attrNameLst>
                                      </p:cBhvr>
                                      <p:to>
                                        <p:strVal val="visible"/>
                                      </p:to>
                                    </p:set>
                                    <p:animEffect transition="in" filter="wipe(left)">
                                      <p:cBhvr>
                                        <p:cTn id="47" dur="500"/>
                                        <p:tgtEl>
                                          <p:spTgt spid="157496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574962"/>
                                        </p:tgtEl>
                                        <p:attrNameLst>
                                          <p:attrName>style.visibility</p:attrName>
                                        </p:attrNameLst>
                                      </p:cBhvr>
                                      <p:to>
                                        <p:strVal val="visible"/>
                                      </p:to>
                                    </p:set>
                                    <p:animEffect transition="in" filter="wipe(left)">
                                      <p:cBhvr>
                                        <p:cTn id="50" dur="500"/>
                                        <p:tgtEl>
                                          <p:spTgt spid="157496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74963"/>
                                        </p:tgtEl>
                                        <p:attrNameLst>
                                          <p:attrName>style.visibility</p:attrName>
                                        </p:attrNameLst>
                                      </p:cBhvr>
                                      <p:to>
                                        <p:strVal val="visible"/>
                                      </p:to>
                                    </p:set>
                                    <p:animEffect transition="in" filter="fade">
                                      <p:cBhvr>
                                        <p:cTn id="55" dur="500"/>
                                        <p:tgtEl>
                                          <p:spTgt spid="1574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4950" grpId="0" animBg="1"/>
      <p:bldP spid="1574955" grpId="0" animBg="1"/>
      <p:bldP spid="1574956" grpId="0" animBg="1"/>
      <p:bldP spid="1574957" grpId="0" animBg="1"/>
      <p:bldP spid="1574958" grpId="0" animBg="1"/>
      <p:bldP spid="1574959" grpId="0" animBg="1"/>
      <p:bldP spid="1574960" grpId="0" animBg="1"/>
      <p:bldP spid="1574961" grpId="0"/>
      <p:bldP spid="1574962" grpId="0"/>
      <p:bldP spid="1574963" grpId="0"/>
      <p:bldP spid="15749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The Relationship Between Flow and Velocity</a:t>
            </a:r>
          </a:p>
        </p:txBody>
      </p:sp>
      <p:graphicFrame>
        <p:nvGraphicFramePr>
          <p:cNvPr id="17411" name="Rectangle 3"/>
          <p:cNvGraphicFramePr>
            <a:graphicFrameLocks noGrp="1"/>
          </p:cNvGraphicFramePr>
          <p:nvPr>
            <p:ph sz="half" idx="1"/>
          </p:nvPr>
        </p:nvGraphicFramePr>
        <p:xfrm>
          <a:off x="2590800" y="4000500"/>
          <a:ext cx="0" cy="0"/>
        </p:xfrm>
        <a:graphic>
          <a:graphicData uri="http://schemas.openxmlformats.org/presentationml/2006/ole">
            <mc:AlternateContent xmlns:mc="http://schemas.openxmlformats.org/markup-compatibility/2006">
              <mc:Choice xmlns:v="urn:schemas-microsoft-com:vml" Requires="v">
                <p:oleObj spid="_x0000_s1052" name="Equation" r:id="rId4" imgW="0" imgH="0" progId="Equation.3">
                  <p:embed/>
                </p:oleObj>
              </mc:Choice>
              <mc:Fallback>
                <p:oleObj name="Equation" r:id="rId4" imgW="0" imgH="0" progId="Equation.3">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590800" y="4000500"/>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2" name="Object 4"/>
          <p:cNvGraphicFramePr>
            <a:graphicFrameLocks noGrp="1" noChangeAspect="1"/>
          </p:cNvGraphicFramePr>
          <p:nvPr>
            <p:ph sz="half" idx="2"/>
            <p:extLst>
              <p:ext uri="{D42A27DB-BD31-4B8C-83A1-F6EECF244321}">
                <p14:modId xmlns:p14="http://schemas.microsoft.com/office/powerpoint/2010/main" val="3422599579"/>
              </p:ext>
            </p:extLst>
          </p:nvPr>
        </p:nvGraphicFramePr>
        <p:xfrm>
          <a:off x="1141413" y="1873250"/>
          <a:ext cx="5351462" cy="2339975"/>
        </p:xfrm>
        <a:graphic>
          <a:graphicData uri="http://schemas.openxmlformats.org/presentationml/2006/ole">
            <mc:AlternateContent xmlns:mc="http://schemas.openxmlformats.org/markup-compatibility/2006">
              <mc:Choice xmlns:v="urn:schemas-microsoft-com:vml" Requires="v">
                <p:oleObj spid="_x0000_s1053" name="Equation" r:id="rId5" imgW="2730500" imgH="1193800" progId="Equation.3">
                  <p:embed/>
                </p:oleObj>
              </mc:Choice>
              <mc:Fallback>
                <p:oleObj name="Equation" r:id="rId5" imgW="2730500" imgH="1193800" progId="Equation.3">
                  <p:embed/>
                  <p:pic>
                    <p:nvPicPr>
                      <p:cNvPr id="0" name=""/>
                      <p:cNvPicPr>
                        <a:picLocks noChangeAspect="1" noChangeArrowheads="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1141413" y="1873250"/>
                        <a:ext cx="5351462" cy="233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0"/>
          </p:nvPr>
        </p:nvSpPr>
        <p:spPr/>
        <p:txBody>
          <a:bodyPr/>
          <a:lstStyle/>
          <a:p>
            <a:r>
              <a:rPr lang="en-US"/>
              <a:t>Terminal Unit Basics</a:t>
            </a:r>
            <a:endParaRPr lang="en-US" dirty="0"/>
          </a:p>
        </p:txBody>
      </p:sp>
      <p:sp>
        <p:nvSpPr>
          <p:cNvPr id="3" name="Slide Number Placeholder 2"/>
          <p:cNvSpPr>
            <a:spLocks noGrp="1"/>
          </p:cNvSpPr>
          <p:nvPr>
            <p:ph type="sldNum" sz="quarter" idx="11"/>
          </p:nvPr>
        </p:nvSpPr>
        <p:spPr/>
        <p:txBody>
          <a:bodyPr/>
          <a:lstStyle/>
          <a:p>
            <a:fld id="{E347D01F-1A12-4043-9E52-C5C412E1DD77}" type="slidenum">
              <a:rPr lang="en-US" smtClean="0"/>
              <a:pPr/>
              <a:t>13</a:t>
            </a:fld>
            <a:endParaRPr lang="en-US" dirty="0"/>
          </a:p>
        </p:txBody>
      </p:sp>
    </p:spTree>
    <p:extLst>
      <p:ext uri="{BB962C8B-B14F-4D97-AF65-F5344CB8AC3E}">
        <p14:creationId xmlns:p14="http://schemas.microsoft.com/office/powerpoint/2010/main" val="195887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a:t>The Relationship Between Velocity and Velocity Pressure</a:t>
            </a:r>
          </a:p>
        </p:txBody>
      </p:sp>
      <p:graphicFrame>
        <p:nvGraphicFramePr>
          <p:cNvPr id="18435" name="Rectangle 3"/>
          <p:cNvGraphicFramePr>
            <a:graphicFrameLocks noGrp="1"/>
          </p:cNvGraphicFramePr>
          <p:nvPr>
            <p:ph sz="half" idx="1"/>
          </p:nvPr>
        </p:nvGraphicFramePr>
        <p:xfrm>
          <a:off x="2590800" y="4000500"/>
          <a:ext cx="0" cy="0"/>
        </p:xfrm>
        <a:graphic>
          <a:graphicData uri="http://schemas.openxmlformats.org/presentationml/2006/ole">
            <mc:AlternateContent xmlns:mc="http://schemas.openxmlformats.org/markup-compatibility/2006">
              <mc:Choice xmlns:v="urn:schemas-microsoft-com:vml" Requires="v">
                <p:oleObj spid="_x0000_s2076" name="Equation" r:id="rId4" imgW="0" imgH="0" progId="Equation.3">
                  <p:embed/>
                </p:oleObj>
              </mc:Choice>
              <mc:Fallback>
                <p:oleObj name="Equation" r:id="rId4" imgW="0" imgH="0" progId="Equation.3">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590800" y="4000500"/>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6" name="Object 4"/>
          <p:cNvGraphicFramePr>
            <a:graphicFrameLocks noGrp="1" noChangeAspect="1"/>
          </p:cNvGraphicFramePr>
          <p:nvPr>
            <p:ph sz="half" idx="2"/>
            <p:extLst>
              <p:ext uri="{D42A27DB-BD31-4B8C-83A1-F6EECF244321}">
                <p14:modId xmlns:p14="http://schemas.microsoft.com/office/powerpoint/2010/main" val="375040871"/>
              </p:ext>
            </p:extLst>
          </p:nvPr>
        </p:nvGraphicFramePr>
        <p:xfrm>
          <a:off x="1141413" y="1873250"/>
          <a:ext cx="5195887" cy="2506663"/>
        </p:xfrm>
        <a:graphic>
          <a:graphicData uri="http://schemas.openxmlformats.org/presentationml/2006/ole">
            <mc:AlternateContent xmlns:mc="http://schemas.openxmlformats.org/markup-compatibility/2006">
              <mc:Choice xmlns:v="urn:schemas-microsoft-com:vml" Requires="v">
                <p:oleObj spid="_x0000_s2077" name="Equation" r:id="rId5" imgW="2527300" imgH="1219200" progId="Equation.3">
                  <p:embed/>
                </p:oleObj>
              </mc:Choice>
              <mc:Fallback>
                <p:oleObj name="Equation" r:id="rId5" imgW="2527300" imgH="1219200" progId="Equation.3">
                  <p:embed/>
                  <p:pic>
                    <p:nvPicPr>
                      <p:cNvPr id="0" name=""/>
                      <p:cNvPicPr>
                        <a:picLocks noChangeAspect="1" noChangeArrowheads="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1141413" y="1873250"/>
                        <a:ext cx="5195887" cy="2506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0"/>
          </p:nvPr>
        </p:nvSpPr>
        <p:spPr/>
        <p:txBody>
          <a:bodyPr/>
          <a:lstStyle/>
          <a:p>
            <a:r>
              <a:rPr lang="en-US"/>
              <a:t>Terminal Unit Basics</a:t>
            </a:r>
            <a:endParaRPr lang="en-US" dirty="0"/>
          </a:p>
        </p:txBody>
      </p:sp>
      <p:sp>
        <p:nvSpPr>
          <p:cNvPr id="3" name="Slide Number Placeholder 2"/>
          <p:cNvSpPr>
            <a:spLocks noGrp="1"/>
          </p:cNvSpPr>
          <p:nvPr>
            <p:ph type="sldNum" sz="quarter" idx="11"/>
          </p:nvPr>
        </p:nvSpPr>
        <p:spPr/>
        <p:txBody>
          <a:bodyPr/>
          <a:lstStyle/>
          <a:p>
            <a:fld id="{E347D01F-1A12-4043-9E52-C5C412E1DD77}" type="slidenum">
              <a:rPr lang="en-US" smtClean="0"/>
              <a:pPr/>
              <a:t>14</a:t>
            </a:fld>
            <a:endParaRPr lang="en-US" dirty="0"/>
          </a:p>
        </p:txBody>
      </p:sp>
    </p:spTree>
    <p:extLst>
      <p:ext uri="{BB962C8B-B14F-4D97-AF65-F5344CB8AC3E}">
        <p14:creationId xmlns:p14="http://schemas.microsoft.com/office/powerpoint/2010/main" val="385821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Pneumatic vs. DDC Terminal Unit Controllers</a:t>
            </a:r>
          </a:p>
        </p:txBody>
      </p:sp>
      <p:sp>
        <p:nvSpPr>
          <p:cNvPr id="3" name="Text Placeholder 2"/>
          <p:cNvSpPr>
            <a:spLocks noGrp="1"/>
          </p:cNvSpPr>
          <p:nvPr>
            <p:ph type="body" idx="1"/>
          </p:nvPr>
        </p:nvSpPr>
        <p:spPr>
          <a:xfrm>
            <a:off x="457200" y="1200150"/>
            <a:ext cx="4040188" cy="639762"/>
          </a:xfrm>
        </p:spPr>
        <p:txBody>
          <a:bodyPr/>
          <a:lstStyle/>
          <a:p>
            <a:r>
              <a:rPr lang="en-US" dirty="0">
                <a:solidFill>
                  <a:schemeClr val="accent3"/>
                </a:solidFill>
              </a:rPr>
              <a:t>DDC Terminal Units</a:t>
            </a:r>
          </a:p>
        </p:txBody>
      </p:sp>
      <p:sp>
        <p:nvSpPr>
          <p:cNvPr id="8" name="Content Placeholder 7"/>
          <p:cNvSpPr>
            <a:spLocks noGrp="1"/>
          </p:cNvSpPr>
          <p:nvPr>
            <p:ph sz="half" idx="2"/>
          </p:nvPr>
        </p:nvSpPr>
        <p:spPr>
          <a:xfrm>
            <a:off x="457200" y="1839912"/>
            <a:ext cx="4040188" cy="4789488"/>
          </a:xfrm>
        </p:spPr>
        <p:txBody>
          <a:bodyPr/>
          <a:lstStyle/>
          <a:p>
            <a:pPr marL="342900" indent="-342900">
              <a:buChar char="•"/>
            </a:pPr>
            <a:r>
              <a:rPr lang="en-US" dirty="0"/>
              <a:t>Newer technology</a:t>
            </a:r>
          </a:p>
          <a:p>
            <a:pPr marL="342900" indent="-342900">
              <a:buChar char="•"/>
            </a:pPr>
            <a:r>
              <a:rPr lang="en-US" dirty="0"/>
              <a:t>No moving parts</a:t>
            </a:r>
          </a:p>
          <a:p>
            <a:pPr marL="342900" indent="-342900">
              <a:buChar char="•"/>
            </a:pPr>
            <a:r>
              <a:rPr lang="en-US" dirty="0"/>
              <a:t>Maintenance on condition</a:t>
            </a:r>
          </a:p>
          <a:p>
            <a:pPr marL="342900" indent="-342900">
              <a:buFont typeface="Arial" panose="020B0604020202020204" pitchFamily="34" charset="0"/>
              <a:buChar char="•"/>
            </a:pPr>
            <a:r>
              <a:rPr lang="en-US" dirty="0"/>
              <a:t>Can provide important diagnostics</a:t>
            </a:r>
          </a:p>
          <a:p>
            <a:pPr marL="693738" lvl="1"/>
            <a:r>
              <a:rPr lang="en-US" dirty="0"/>
              <a:t>Leaving air temperature</a:t>
            </a:r>
          </a:p>
          <a:p>
            <a:pPr marL="693738" lvl="1"/>
            <a:r>
              <a:rPr lang="en-US" dirty="0"/>
              <a:t>Current flow rate</a:t>
            </a:r>
          </a:p>
          <a:p>
            <a:pPr marL="342900" indent="-342900">
              <a:buFont typeface="Arial" pitchFamily="34" charset="0"/>
              <a:buChar char="•"/>
            </a:pPr>
            <a:r>
              <a:rPr lang="en-US" dirty="0"/>
              <a:t>Can provide data useful for system optimization strategies</a:t>
            </a:r>
          </a:p>
          <a:p>
            <a:pPr marL="342900" indent="-342900">
              <a:buFont typeface="Arial" pitchFamily="34" charset="0"/>
              <a:buChar char="•"/>
            </a:pPr>
            <a:r>
              <a:rPr lang="en-US" dirty="0"/>
              <a:t>Set points can be adjusted and verified from the OWS</a:t>
            </a:r>
          </a:p>
          <a:p>
            <a:pPr marL="342900" indent="-342900">
              <a:buFont typeface="Arial" pitchFamily="34" charset="0"/>
              <a:buChar char="•"/>
            </a:pPr>
            <a:r>
              <a:rPr lang="en-US" dirty="0"/>
              <a:t>Performance can be verified from the OWS</a:t>
            </a:r>
          </a:p>
        </p:txBody>
      </p:sp>
      <p:sp>
        <p:nvSpPr>
          <p:cNvPr id="4" name="Text Placeholder 3"/>
          <p:cNvSpPr>
            <a:spLocks noGrp="1"/>
          </p:cNvSpPr>
          <p:nvPr>
            <p:ph type="body" sz="quarter" idx="3"/>
          </p:nvPr>
        </p:nvSpPr>
        <p:spPr>
          <a:xfrm>
            <a:off x="4645025" y="1200150"/>
            <a:ext cx="4041775" cy="639762"/>
          </a:xfrm>
        </p:spPr>
        <p:txBody>
          <a:bodyPr/>
          <a:lstStyle/>
          <a:p>
            <a:r>
              <a:rPr lang="en-US" dirty="0">
                <a:solidFill>
                  <a:schemeClr val="accent3"/>
                </a:solidFill>
              </a:rPr>
              <a:t>Pneumatic Terminal Units</a:t>
            </a:r>
          </a:p>
        </p:txBody>
      </p:sp>
      <p:sp>
        <p:nvSpPr>
          <p:cNvPr id="9" name="Content Placeholder 8"/>
          <p:cNvSpPr>
            <a:spLocks noGrp="1"/>
          </p:cNvSpPr>
          <p:nvPr>
            <p:ph sz="quarter" idx="4"/>
          </p:nvPr>
        </p:nvSpPr>
        <p:spPr>
          <a:xfrm>
            <a:off x="4645025" y="1839912"/>
            <a:ext cx="4041775" cy="4789488"/>
          </a:xfrm>
        </p:spPr>
        <p:txBody>
          <a:bodyPr vert="horz" lIns="91440" tIns="45720" rIns="91440" bIns="45720" rtlCol="0">
            <a:normAutofit/>
          </a:bodyPr>
          <a:lstStyle/>
          <a:p>
            <a:pPr marL="342900" indent="-342900">
              <a:buFont typeface="Arial" panose="020B0604020202020204" pitchFamily="34" charset="0"/>
              <a:buChar char="•"/>
            </a:pPr>
            <a:r>
              <a:rPr lang="en-US" dirty="0"/>
              <a:t>Been around for a long time</a:t>
            </a:r>
          </a:p>
          <a:p>
            <a:pPr marL="342900" indent="-342900">
              <a:buFont typeface="Arial" panose="020B0604020202020204" pitchFamily="34" charset="0"/>
              <a:buChar char="•"/>
            </a:pPr>
            <a:r>
              <a:rPr lang="en-US" dirty="0"/>
              <a:t>A lot of moving parts</a:t>
            </a:r>
          </a:p>
          <a:p>
            <a:pPr marL="342900" indent="-342900">
              <a:buFont typeface="Arial" panose="020B0604020202020204" pitchFamily="34" charset="0"/>
              <a:buChar char="•"/>
            </a:pPr>
            <a:r>
              <a:rPr lang="en-US" dirty="0"/>
              <a:t>Don’t know the condition</a:t>
            </a:r>
          </a:p>
          <a:p>
            <a:pPr marL="342900" indent="-342900">
              <a:buFont typeface="Arial" panose="020B0604020202020204" pitchFamily="34" charset="0"/>
              <a:buChar char="•"/>
            </a:pPr>
            <a:r>
              <a:rPr lang="en-US" dirty="0"/>
              <a:t>They are low first cost    		</a:t>
            </a:r>
          </a:p>
          <a:p>
            <a:pPr marL="693738" lvl="1"/>
            <a:endParaRPr lang="en-US" dirty="0"/>
          </a:p>
          <a:p>
            <a:pPr marL="693738" lvl="1"/>
            <a:endParaRPr lang="en-US" dirty="0"/>
          </a:p>
          <a:p>
            <a:pPr marL="342900" indent="-342900">
              <a:buChar char="•"/>
            </a:pPr>
            <a:r>
              <a:rPr lang="en-US" dirty="0"/>
              <a:t>They are low first cost			</a:t>
            </a:r>
          </a:p>
          <a:p>
            <a:pPr marL="342900" indent="-342900">
              <a:buChar char="•"/>
            </a:pPr>
            <a:r>
              <a:rPr lang="en-US" dirty="0"/>
              <a:t>They are  low first cost		</a:t>
            </a:r>
          </a:p>
          <a:p>
            <a:pPr marL="342900" indent="-342900">
              <a:buChar char="•"/>
            </a:pPr>
            <a:r>
              <a:rPr lang="en-US" dirty="0"/>
              <a:t>They are low first cost</a:t>
            </a:r>
          </a:p>
          <a:p>
            <a:pPr marL="342900" indent="-342900">
              <a:buChar char="•"/>
            </a:pPr>
            <a:endParaRPr lang="en-US" dirty="0"/>
          </a:p>
        </p:txBody>
      </p:sp>
      <p:sp>
        <p:nvSpPr>
          <p:cNvPr id="5" name="Footer Placeholder 4"/>
          <p:cNvSpPr>
            <a:spLocks noGrp="1"/>
          </p:cNvSpPr>
          <p:nvPr>
            <p:ph type="ftr" sz="quarter" idx="10"/>
          </p:nvPr>
        </p:nvSpPr>
        <p:spPr/>
        <p:txBody>
          <a:bodyPr/>
          <a:lstStyle/>
          <a:p>
            <a:r>
              <a:rPr lang="en-US"/>
              <a:t>Terminal Unit Basics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15</a:t>
            </a:fld>
            <a:endParaRPr lang="en-US" dirty="0"/>
          </a:p>
        </p:txBody>
      </p:sp>
    </p:spTree>
    <p:extLst>
      <p:ext uri="{BB962C8B-B14F-4D97-AF65-F5344CB8AC3E}">
        <p14:creationId xmlns:p14="http://schemas.microsoft.com/office/powerpoint/2010/main" val="387784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fade">
                                      <p:cBhvr>
                                        <p:cTn id="34" dur="500"/>
                                        <p:tgtEl>
                                          <p:spTgt spid="8">
                                            <p:txEl>
                                              <p:pRg st="3" end="3"/>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Effect transition="in" filter="fade">
                                      <p:cBhvr>
                                        <p:cTn id="40" dur="500"/>
                                        <p:tgtEl>
                                          <p:spTgt spid="8">
                                            <p:txEl>
                                              <p:pRg st="5" end="5"/>
                                            </p:txEl>
                                          </p:spTgt>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9">
                                            <p:txEl>
                                              <p:pRg st="3" end="3"/>
                                            </p:txEl>
                                          </p:spTgt>
                                        </p:tgtEl>
                                        <p:attrNameLst>
                                          <p:attrName>style.visibility</p:attrName>
                                        </p:attrNameLst>
                                      </p:cBhvr>
                                      <p:to>
                                        <p:strVal val="visible"/>
                                      </p:to>
                                    </p:set>
                                    <p:animEffect transition="in" filter="fade">
                                      <p:cBhvr>
                                        <p:cTn id="44" dur="500"/>
                                        <p:tgtEl>
                                          <p:spTgt spid="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fade">
                                      <p:cBhvr>
                                        <p:cTn id="49" dur="500"/>
                                        <p:tgtEl>
                                          <p:spTgt spid="8">
                                            <p:txEl>
                                              <p:pRg st="6" end="6"/>
                                            </p:txEl>
                                          </p:spTgt>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9">
                                            <p:txEl>
                                              <p:pRg st="6" end="6"/>
                                            </p:txEl>
                                          </p:spTgt>
                                        </p:tgtEl>
                                        <p:attrNameLst>
                                          <p:attrName>style.visibility</p:attrName>
                                        </p:attrNameLst>
                                      </p:cBhvr>
                                      <p:to>
                                        <p:strVal val="visible"/>
                                      </p:to>
                                    </p:set>
                                    <p:animEffect transition="in" filter="fade">
                                      <p:cBhvr>
                                        <p:cTn id="53" dur="500"/>
                                        <p:tgtEl>
                                          <p:spTgt spid="9">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xEl>
                                              <p:pRg st="7" end="7"/>
                                            </p:txEl>
                                          </p:spTgt>
                                        </p:tgtEl>
                                        <p:attrNameLst>
                                          <p:attrName>style.visibility</p:attrName>
                                        </p:attrNameLst>
                                      </p:cBhvr>
                                      <p:to>
                                        <p:strVal val="visible"/>
                                      </p:to>
                                    </p:set>
                                    <p:animEffect transition="in" filter="fade">
                                      <p:cBhvr>
                                        <p:cTn id="58" dur="500"/>
                                        <p:tgtEl>
                                          <p:spTgt spid="8">
                                            <p:txEl>
                                              <p:pRg st="7" end="7"/>
                                            </p:txEl>
                                          </p:spTgt>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9">
                                            <p:txEl>
                                              <p:pRg st="7" end="7"/>
                                            </p:txEl>
                                          </p:spTgt>
                                        </p:tgtEl>
                                        <p:attrNameLst>
                                          <p:attrName>style.visibility</p:attrName>
                                        </p:attrNameLst>
                                      </p:cBhvr>
                                      <p:to>
                                        <p:strVal val="visible"/>
                                      </p:to>
                                    </p:set>
                                    <p:animEffect transition="in" filter="fade">
                                      <p:cBhvr>
                                        <p:cTn id="62" dur="500"/>
                                        <p:tgtEl>
                                          <p:spTgt spid="9">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8" end="8"/>
                                            </p:txEl>
                                          </p:spTgt>
                                        </p:tgtEl>
                                        <p:attrNameLst>
                                          <p:attrName>style.visibility</p:attrName>
                                        </p:attrNameLst>
                                      </p:cBhvr>
                                      <p:to>
                                        <p:strVal val="visible"/>
                                      </p:to>
                                    </p:set>
                                    <p:animEffect transition="in" filter="fade">
                                      <p:cBhvr>
                                        <p:cTn id="67" dur="500"/>
                                        <p:tgtEl>
                                          <p:spTgt spid="8">
                                            <p:txEl>
                                              <p:pRg st="8" end="8"/>
                                            </p:txEl>
                                          </p:spTgt>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9">
                                            <p:txEl>
                                              <p:pRg st="8" end="8"/>
                                            </p:txEl>
                                          </p:spTgt>
                                        </p:tgtEl>
                                        <p:attrNameLst>
                                          <p:attrName>style.visibility</p:attrName>
                                        </p:attrNameLst>
                                      </p:cBhvr>
                                      <p:to>
                                        <p:strVal val="visible"/>
                                      </p:to>
                                    </p:set>
                                    <p:animEffect transition="in" filter="fade">
                                      <p:cBhvr>
                                        <p:cTn id="71"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a:t>The Relationship Between Velocity and Velocity Pressure</a:t>
            </a:r>
          </a:p>
        </p:txBody>
      </p:sp>
      <p:sp>
        <p:nvSpPr>
          <p:cNvPr id="3" name="Content Placeholder 2"/>
          <p:cNvSpPr>
            <a:spLocks noGrp="1"/>
          </p:cNvSpPr>
          <p:nvPr>
            <p:ph sz="half" idx="1"/>
          </p:nvPr>
        </p:nvSpPr>
        <p:spPr/>
        <p:txBody>
          <a:bodyPr>
            <a:normAutofit/>
          </a:bodyPr>
          <a:lstStyle/>
          <a:p>
            <a:r>
              <a:rPr lang="en-US" dirty="0"/>
              <a:t>12 inch VAV Box</a:t>
            </a:r>
          </a:p>
          <a:p>
            <a:pPr marL="230188" lvl="2" indent="-230188"/>
            <a:r>
              <a:rPr lang="en-US" dirty="0"/>
              <a:t>Maximum flow</a:t>
            </a:r>
          </a:p>
          <a:p>
            <a:pPr marL="457200" lvl="3" indent="-228600"/>
            <a:r>
              <a:rPr lang="en-US" dirty="0"/>
              <a:t>2,000 </a:t>
            </a:r>
            <a:r>
              <a:rPr lang="en-US" dirty="0" err="1"/>
              <a:t>cfm</a:t>
            </a:r>
            <a:endParaRPr lang="en-US" dirty="0"/>
          </a:p>
          <a:p>
            <a:pPr marL="457200" lvl="3" indent="-228600"/>
            <a:r>
              <a:rPr lang="en-US" dirty="0"/>
              <a:t>VP = .2494 </a:t>
            </a:r>
            <a:r>
              <a:rPr lang="en-US" dirty="0" err="1"/>
              <a:t>in.w.c</a:t>
            </a:r>
            <a:r>
              <a:rPr lang="en-US" dirty="0"/>
              <a:t>.</a:t>
            </a:r>
          </a:p>
          <a:p>
            <a:pPr marL="457200" lvl="3" indent="-228600"/>
            <a:endParaRPr lang="en-US" dirty="0"/>
          </a:p>
          <a:p>
            <a:pPr marL="457200" lvl="3" indent="-228600"/>
            <a:endParaRPr lang="en-US" dirty="0"/>
          </a:p>
          <a:p>
            <a:pPr marL="112712" lvl="2" indent="-228600"/>
            <a:r>
              <a:rPr lang="en-US" dirty="0"/>
              <a:t>Minimum flow</a:t>
            </a:r>
          </a:p>
          <a:p>
            <a:pPr marL="457200" lvl="3" indent="-228600"/>
            <a:r>
              <a:rPr lang="en-US" dirty="0"/>
              <a:t>325 </a:t>
            </a:r>
            <a:r>
              <a:rPr lang="en-US" dirty="0" err="1"/>
              <a:t>cfm</a:t>
            </a:r>
            <a:endParaRPr lang="en-US" dirty="0"/>
          </a:p>
          <a:p>
            <a:pPr marL="457200" lvl="3" indent="-228600"/>
            <a:r>
              <a:rPr lang="en-US" dirty="0"/>
              <a:t>VP = .0066 </a:t>
            </a:r>
            <a:r>
              <a:rPr lang="en-US" dirty="0" err="1"/>
              <a:t>in.w.c</a:t>
            </a:r>
            <a:r>
              <a:rPr lang="en-US" dirty="0"/>
              <a:t>.</a:t>
            </a:r>
          </a:p>
          <a:p>
            <a:pPr lvl="3"/>
            <a:endParaRPr lang="en-US" dirty="0"/>
          </a:p>
          <a:p>
            <a:pPr lvl="3"/>
            <a:endParaRPr lang="en-US" dirty="0"/>
          </a:p>
        </p:txBody>
      </p:sp>
      <p:pic>
        <p:nvPicPr>
          <p:cNvPr id="61442" name="Picture 2" descr="C:\ComIT\Project Data\Doe_LibraryASC\Doe Library Annex Pictures\06-22-07\VAV with bottom access 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12392"/>
            <a:ext cx="4389120" cy="329184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a:t>Terminal Unit Basics</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16</a:t>
            </a:fld>
            <a:endParaRPr lang="en-US" dirty="0"/>
          </a:p>
        </p:txBody>
      </p:sp>
    </p:spTree>
    <p:extLst>
      <p:ext uri="{BB962C8B-B14F-4D97-AF65-F5344CB8AC3E}">
        <p14:creationId xmlns:p14="http://schemas.microsoft.com/office/powerpoint/2010/main" val="224808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DSellers\Documents\Technical Pictures\Pacific Energy Center\PECx Training\05-17-07\Pneumatic VAV 03 - Titus 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12392"/>
            <a:ext cx="4389120" cy="3291840"/>
          </a:xfrm>
          <a:prstGeom prst="rect">
            <a:avLst/>
          </a:prstGeom>
          <a:noFill/>
          <a:extLst>
            <a:ext uri="{909E8E84-426E-40DD-AFC4-6F175D3DCCD1}">
              <a14:hiddenFill xmlns:a14="http://schemas.microsoft.com/office/drawing/2010/main">
                <a:solidFill>
                  <a:srgbClr val="FFFFFF"/>
                </a:solidFill>
              </a14:hiddenFill>
            </a:ext>
          </a:extLst>
        </p:spPr>
      </p:pic>
      <p:sp>
        <p:nvSpPr>
          <p:cNvPr id="18434" name="Rectangle 2"/>
          <p:cNvSpPr>
            <a:spLocks noGrp="1" noChangeArrowheads="1"/>
          </p:cNvSpPr>
          <p:nvPr>
            <p:ph type="title"/>
          </p:nvPr>
        </p:nvSpPr>
        <p:spPr/>
        <p:txBody>
          <a:bodyPr/>
          <a:lstStyle/>
          <a:p>
            <a:pPr eaLnBrk="1" hangingPunct="1"/>
            <a:r>
              <a:rPr lang="en-US" dirty="0"/>
              <a:t>The Relationship Between Velocity and Velocity Pressure</a:t>
            </a:r>
          </a:p>
        </p:txBody>
      </p:sp>
      <p:sp>
        <p:nvSpPr>
          <p:cNvPr id="3" name="Content Placeholder 2"/>
          <p:cNvSpPr>
            <a:spLocks noGrp="1"/>
          </p:cNvSpPr>
          <p:nvPr>
            <p:ph sz="half" idx="1"/>
          </p:nvPr>
        </p:nvSpPr>
        <p:spPr/>
        <p:txBody>
          <a:bodyPr>
            <a:normAutofit/>
          </a:bodyPr>
          <a:lstStyle/>
          <a:p>
            <a:r>
              <a:rPr lang="en-US" dirty="0"/>
              <a:t>12 inch VAV Box</a:t>
            </a:r>
          </a:p>
          <a:p>
            <a:pPr marL="230188" lvl="2" indent="-230188"/>
            <a:r>
              <a:rPr lang="en-US" dirty="0"/>
              <a:t>Maximum flow</a:t>
            </a:r>
          </a:p>
          <a:p>
            <a:pPr marL="457200" lvl="3" indent="-228600"/>
            <a:r>
              <a:rPr lang="en-US" dirty="0"/>
              <a:t>2,000 </a:t>
            </a:r>
            <a:r>
              <a:rPr lang="en-US" dirty="0" err="1"/>
              <a:t>cfm</a:t>
            </a:r>
            <a:endParaRPr lang="en-US" dirty="0"/>
          </a:p>
          <a:p>
            <a:pPr marL="457200" lvl="3" indent="-228600"/>
            <a:r>
              <a:rPr lang="en-US" dirty="0"/>
              <a:t>VP = 0.2494 </a:t>
            </a:r>
            <a:r>
              <a:rPr lang="en-US" dirty="0" err="1"/>
              <a:t>in.w.c</a:t>
            </a:r>
            <a:r>
              <a:rPr lang="en-US" dirty="0"/>
              <a:t>.</a:t>
            </a:r>
          </a:p>
          <a:p>
            <a:pPr marL="457200" lvl="3" indent="-228600"/>
            <a:r>
              <a:rPr lang="en-US" dirty="0">
                <a:solidFill>
                  <a:srgbClr val="009900"/>
                </a:solidFill>
              </a:rPr>
              <a:t>Force = 0.0465 </a:t>
            </a:r>
            <a:r>
              <a:rPr lang="en-US" dirty="0" err="1">
                <a:solidFill>
                  <a:srgbClr val="009900"/>
                </a:solidFill>
              </a:rPr>
              <a:t>lb</a:t>
            </a:r>
            <a:r>
              <a:rPr lang="en-US" dirty="0">
                <a:solidFill>
                  <a:srgbClr val="009900"/>
                </a:solidFill>
              </a:rPr>
              <a:t> </a:t>
            </a:r>
          </a:p>
          <a:p>
            <a:pPr marL="457200" lvl="3" indent="-228600"/>
            <a:r>
              <a:rPr lang="en-US" dirty="0">
                <a:solidFill>
                  <a:srgbClr val="009900"/>
                </a:solidFill>
              </a:rPr>
              <a:t>Force = 0.74 </a:t>
            </a:r>
            <a:r>
              <a:rPr lang="en-US" dirty="0" err="1">
                <a:solidFill>
                  <a:srgbClr val="009900"/>
                </a:solidFill>
              </a:rPr>
              <a:t>oz</a:t>
            </a:r>
            <a:r>
              <a:rPr lang="en-US" dirty="0">
                <a:solidFill>
                  <a:srgbClr val="009900"/>
                </a:solidFill>
              </a:rPr>
              <a:t> </a:t>
            </a:r>
          </a:p>
          <a:p>
            <a:pPr marL="112712" lvl="2" indent="-228600"/>
            <a:r>
              <a:rPr lang="en-US" dirty="0"/>
              <a:t>Minimum flow</a:t>
            </a:r>
          </a:p>
          <a:p>
            <a:pPr marL="457200" lvl="3" indent="-228600"/>
            <a:r>
              <a:rPr lang="en-US" dirty="0"/>
              <a:t>325 </a:t>
            </a:r>
            <a:r>
              <a:rPr lang="en-US" dirty="0" err="1"/>
              <a:t>cfm</a:t>
            </a:r>
            <a:endParaRPr lang="en-US" dirty="0"/>
          </a:p>
          <a:p>
            <a:pPr marL="457200" lvl="3" indent="-228600"/>
            <a:r>
              <a:rPr lang="en-US" dirty="0"/>
              <a:t>VP = 0.0066 </a:t>
            </a:r>
            <a:r>
              <a:rPr lang="en-US" dirty="0" err="1"/>
              <a:t>in.w.c</a:t>
            </a:r>
            <a:r>
              <a:rPr lang="en-US" dirty="0"/>
              <a:t>.</a:t>
            </a:r>
          </a:p>
          <a:p>
            <a:pPr marL="457200" lvl="3" indent="-228600"/>
            <a:r>
              <a:rPr lang="en-US" dirty="0">
                <a:solidFill>
                  <a:srgbClr val="009900"/>
                </a:solidFill>
              </a:rPr>
              <a:t>Force = 0.0017 </a:t>
            </a:r>
            <a:r>
              <a:rPr lang="en-US" dirty="0" err="1">
                <a:solidFill>
                  <a:srgbClr val="009900"/>
                </a:solidFill>
              </a:rPr>
              <a:t>lb</a:t>
            </a:r>
            <a:r>
              <a:rPr lang="en-US" dirty="0">
                <a:solidFill>
                  <a:srgbClr val="009900"/>
                </a:solidFill>
              </a:rPr>
              <a:t> </a:t>
            </a:r>
          </a:p>
          <a:p>
            <a:pPr marL="457200" lvl="3" indent="-228600"/>
            <a:r>
              <a:rPr lang="en-US" dirty="0">
                <a:solidFill>
                  <a:srgbClr val="009900"/>
                </a:solidFill>
              </a:rPr>
              <a:t>Force = 0.03 </a:t>
            </a:r>
            <a:r>
              <a:rPr lang="en-US" dirty="0" err="1">
                <a:solidFill>
                  <a:srgbClr val="009900"/>
                </a:solidFill>
              </a:rPr>
              <a:t>oz</a:t>
            </a:r>
            <a:r>
              <a:rPr lang="en-US" dirty="0">
                <a:solidFill>
                  <a:srgbClr val="009900"/>
                </a:solidFill>
              </a:rPr>
              <a:t> </a:t>
            </a:r>
          </a:p>
          <a:p>
            <a:pPr lvl="3"/>
            <a:endParaRPr lang="en-US" dirty="0"/>
          </a:p>
          <a:p>
            <a:pPr lvl="3"/>
            <a:endParaRPr lang="en-US" dirty="0"/>
          </a:p>
        </p:txBody>
      </p:sp>
      <p:sp>
        <p:nvSpPr>
          <p:cNvPr id="6" name="Oval 5"/>
          <p:cNvSpPr/>
          <p:nvPr/>
        </p:nvSpPr>
        <p:spPr>
          <a:xfrm>
            <a:off x="5824728" y="2749296"/>
            <a:ext cx="914400" cy="914400"/>
          </a:xfrm>
          <a:prstGeom prst="ellipse">
            <a:avLst/>
          </a:prstGeom>
          <a:solidFill>
            <a:srgbClr val="FFFF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01788" y="5962028"/>
            <a:ext cx="7159332" cy="400110"/>
          </a:xfrm>
          <a:prstGeom prst="rect">
            <a:avLst/>
          </a:prstGeom>
          <a:noFill/>
        </p:spPr>
        <p:txBody>
          <a:bodyPr wrap="none" rtlCol="0">
            <a:spAutoFit/>
          </a:bodyPr>
          <a:lstStyle/>
          <a:p>
            <a:r>
              <a:rPr lang="en-US" sz="2000" i="1" dirty="0">
                <a:solidFill>
                  <a:schemeClr val="bg1"/>
                </a:solidFill>
                <a:latin typeface="Arial" panose="020B0604020202020204" pitchFamily="34" charset="0"/>
                <a:cs typeface="Arial" panose="020B0604020202020204" pitchFamily="34" charset="0"/>
              </a:rPr>
              <a:t>Frame of reference;  a letter in an envelop weighs about 1 oz.</a:t>
            </a:r>
          </a:p>
        </p:txBody>
      </p:sp>
      <p:sp>
        <p:nvSpPr>
          <p:cNvPr id="4" name="Footer Placeholder 3"/>
          <p:cNvSpPr>
            <a:spLocks noGrp="1"/>
          </p:cNvSpPr>
          <p:nvPr>
            <p:ph type="ftr" sz="quarter" idx="10"/>
          </p:nvPr>
        </p:nvSpPr>
        <p:spPr/>
        <p:txBody>
          <a:bodyPr/>
          <a:lstStyle/>
          <a:p>
            <a:r>
              <a:rPr lang="en-US"/>
              <a:t>Terminal Unit Basics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17</a:t>
            </a:fld>
            <a:endParaRPr lang="en-US" dirty="0"/>
          </a:p>
        </p:txBody>
      </p:sp>
    </p:spTree>
    <p:extLst>
      <p:ext uri="{BB962C8B-B14F-4D97-AF65-F5344CB8AC3E}">
        <p14:creationId xmlns:p14="http://schemas.microsoft.com/office/powerpoint/2010/main" val="149271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fade">
                                      <p:cBhvr>
                                        <p:cTn id="20" dur="500"/>
                                        <p:tgtEl>
                                          <p:spTgt spid="3">
                                            <p:txEl>
                                              <p:pRg st="9" end="9"/>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Pneumatic Terminal Failure Modes</a:t>
            </a:r>
          </a:p>
        </p:txBody>
      </p:sp>
      <p:sp>
        <p:nvSpPr>
          <p:cNvPr id="8" name="Content Placeholder 7"/>
          <p:cNvSpPr>
            <a:spLocks noGrp="1"/>
          </p:cNvSpPr>
          <p:nvPr>
            <p:ph sz="half" idx="1"/>
          </p:nvPr>
        </p:nvSpPr>
        <p:spPr/>
        <p:txBody>
          <a:bodyPr/>
          <a:lstStyle/>
          <a:p>
            <a:pPr marL="342900" indent="-342900">
              <a:buFont typeface="Arial" panose="020B0604020202020204" pitchFamily="34" charset="0"/>
              <a:buChar char="•"/>
            </a:pPr>
            <a:r>
              <a:rPr lang="en-US" dirty="0"/>
              <a:t>Flow set points drift up</a:t>
            </a:r>
          </a:p>
          <a:p>
            <a:pPr marL="342900" indent="-342900">
              <a:buFont typeface="Arial" panose="020B0604020202020204" pitchFamily="34" charset="0"/>
              <a:buChar char="•"/>
            </a:pPr>
            <a:r>
              <a:rPr lang="en-US" dirty="0"/>
              <a:t>Recent experience</a:t>
            </a:r>
          </a:p>
          <a:p>
            <a:pPr marL="693738" lvl="1"/>
            <a:r>
              <a:rPr lang="en-US" dirty="0"/>
              <a:t>Sample 10 of 45 pneumatic zones</a:t>
            </a:r>
          </a:p>
          <a:p>
            <a:pPr marL="693738" lvl="1"/>
            <a:r>
              <a:rPr lang="en-US" dirty="0"/>
              <a:t>Three years since last service effort</a:t>
            </a:r>
          </a:p>
        </p:txBody>
      </p:sp>
      <p:sp>
        <p:nvSpPr>
          <p:cNvPr id="9" name="Content Placeholder 8"/>
          <p:cNvSpPr>
            <a:spLocks noGrp="1"/>
          </p:cNvSpPr>
          <p:nvPr>
            <p:ph sz="half" idx="2"/>
          </p:nvPr>
        </p:nvSpPr>
        <p:spPr/>
        <p:txBody>
          <a:bodyPr/>
          <a:lstStyle/>
          <a:p>
            <a:pPr marL="342900" indent="-342900">
              <a:buFont typeface="Arial" panose="020B0604020202020204" pitchFamily="34" charset="0"/>
              <a:buChar char="•"/>
            </a:pPr>
            <a:r>
              <a:rPr lang="en-US" dirty="0">
                <a:solidFill>
                  <a:srgbClr val="009900"/>
                </a:solidFill>
              </a:rPr>
              <a:t>Many of the controllers worked</a:t>
            </a:r>
          </a:p>
          <a:p>
            <a:pPr marL="342900" indent="-342900">
              <a:buFont typeface="Arial" panose="020B0604020202020204" pitchFamily="34" charset="0"/>
              <a:buChar char="•"/>
            </a:pPr>
            <a:r>
              <a:rPr lang="en-US" dirty="0">
                <a:solidFill>
                  <a:srgbClr val="FF0000"/>
                </a:solidFill>
              </a:rPr>
              <a:t>Many thermostats were out of calibration</a:t>
            </a:r>
          </a:p>
          <a:p>
            <a:pPr marL="342900" indent="-342900">
              <a:buFont typeface="Arial" panose="020B0604020202020204" pitchFamily="34" charset="0"/>
              <a:buChar char="•"/>
            </a:pPr>
            <a:r>
              <a:rPr lang="en-US" dirty="0">
                <a:solidFill>
                  <a:srgbClr val="FF0000"/>
                </a:solidFill>
              </a:rPr>
              <a:t>0 (zero) zones were regulating at the required flow</a:t>
            </a:r>
          </a:p>
          <a:p>
            <a:pPr marL="342900" indent="-342900">
              <a:buFont typeface="Arial" panose="020B0604020202020204" pitchFamily="34" charset="0"/>
              <a:buChar char="•"/>
            </a:pPr>
            <a:r>
              <a:rPr lang="en-US" dirty="0">
                <a:solidFill>
                  <a:srgbClr val="FF0000"/>
                </a:solidFill>
              </a:rPr>
              <a:t>Many zones were wide open</a:t>
            </a:r>
          </a:p>
          <a:p>
            <a:pPr marL="342900" indent="-342900">
              <a:buFont typeface="Arial" panose="020B0604020202020204" pitchFamily="34" charset="0"/>
              <a:buChar char="•"/>
            </a:pPr>
            <a:r>
              <a:rPr lang="en-US" dirty="0">
                <a:solidFill>
                  <a:srgbClr val="FF0000"/>
                </a:solidFill>
              </a:rPr>
              <a:t>Some reheat valves were leaking through</a:t>
            </a:r>
          </a:p>
          <a:p>
            <a:pPr marL="342900" indent="-3429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r>
              <a:rPr lang="en-US"/>
              <a:t>Terminal Unit Basics</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18</a:t>
            </a:fld>
            <a:endParaRPr lang="en-US" dirty="0"/>
          </a:p>
        </p:txBody>
      </p:sp>
    </p:spTree>
    <p:extLst>
      <p:ext uri="{BB962C8B-B14F-4D97-AF65-F5344CB8AC3E}">
        <p14:creationId xmlns:p14="http://schemas.microsoft.com/office/powerpoint/2010/main" val="354733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Pneumatic Zones = Opportunity</a:t>
            </a:r>
          </a:p>
        </p:txBody>
      </p:sp>
      <p:sp>
        <p:nvSpPr>
          <p:cNvPr id="8" name="Text Placeholder 7"/>
          <p:cNvSpPr>
            <a:spLocks noGrp="1"/>
          </p:cNvSpPr>
          <p:nvPr>
            <p:ph type="body" idx="1"/>
          </p:nvPr>
        </p:nvSpPr>
        <p:spPr>
          <a:xfrm>
            <a:off x="457200" y="1535113"/>
            <a:ext cx="4040188" cy="639762"/>
          </a:xfrm>
        </p:spPr>
        <p:txBody>
          <a:bodyPr>
            <a:normAutofit fontScale="92500" lnSpcReduction="20000"/>
          </a:bodyPr>
          <a:lstStyle/>
          <a:p>
            <a:r>
              <a:rPr lang="en-US" b="0" dirty="0"/>
              <a:t>Troubleshooting a Pneumatic Terminal</a:t>
            </a:r>
          </a:p>
        </p:txBody>
      </p:sp>
      <p:sp>
        <p:nvSpPr>
          <p:cNvPr id="10" name="Text Placeholder 9"/>
          <p:cNvSpPr>
            <a:spLocks noGrp="1"/>
          </p:cNvSpPr>
          <p:nvPr>
            <p:ph type="body" sz="quarter" idx="3"/>
          </p:nvPr>
        </p:nvSpPr>
        <p:spPr/>
        <p:txBody>
          <a:bodyPr>
            <a:normAutofit fontScale="92500" lnSpcReduction="20000"/>
          </a:bodyPr>
          <a:lstStyle/>
          <a:p>
            <a:r>
              <a:rPr lang="en-US" b="0" dirty="0"/>
              <a:t>Troubleshooting a DDC Terminal</a:t>
            </a:r>
          </a:p>
        </p:txBody>
      </p:sp>
      <p:pic>
        <p:nvPicPr>
          <p:cNvPr id="63490" name="Picture 2" descr="C:\Users\DSellers\Documents\Technical Pictures\Marriott - Marina San Diego Pictures\07-24-06 and 07-31-06 Implementation Visits\VAV box acce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0"/>
            <a:ext cx="301752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63491" name="Picture 3" descr="C:\Users\DSellers\Documents\Technical Pictures\Pacific Energy Center\PECx Training\09-08-05\DSCF21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86000"/>
            <a:ext cx="4023360" cy="301752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a:t>Terminal Unit Basics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19</a:t>
            </a:fld>
            <a:endParaRPr lang="en-US" dirty="0"/>
          </a:p>
        </p:txBody>
      </p:sp>
    </p:spTree>
    <p:extLst>
      <p:ext uri="{BB962C8B-B14F-4D97-AF65-F5344CB8AC3E}">
        <p14:creationId xmlns:p14="http://schemas.microsoft.com/office/powerpoint/2010/main" val="90668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3491"/>
                                        </p:tgtEl>
                                        <p:attrNameLst>
                                          <p:attrName>style.visibility</p:attrName>
                                        </p:attrNameLst>
                                      </p:cBhvr>
                                      <p:to>
                                        <p:strVal val="visible"/>
                                      </p:to>
                                    </p:set>
                                    <p:animEffect transition="in" filter="fade">
                                      <p:cBhvr>
                                        <p:cTn id="10"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What’s In This Module</a:t>
            </a:r>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US" dirty="0"/>
              <a:t>Your basic box:</a:t>
            </a:r>
          </a:p>
          <a:p>
            <a:pPr marL="693738" lvl="1"/>
            <a:r>
              <a:rPr lang="en-US" dirty="0"/>
              <a:t>Pressure dependent</a:t>
            </a:r>
          </a:p>
          <a:p>
            <a:pPr marL="693738" lvl="1"/>
            <a:r>
              <a:rPr lang="en-US" dirty="0"/>
              <a:t>Pressure independent</a:t>
            </a:r>
          </a:p>
          <a:p>
            <a:pPr marL="693738" lvl="1"/>
            <a:r>
              <a:rPr lang="en-US" dirty="0"/>
              <a:t>Fan powered boxes</a:t>
            </a:r>
          </a:p>
          <a:p>
            <a:pPr marL="693738" lvl="1"/>
            <a:r>
              <a:rPr lang="en-US" dirty="0"/>
              <a:t>Double duct boxes</a:t>
            </a:r>
          </a:p>
          <a:p>
            <a:pPr marL="693738" lvl="1"/>
            <a:endParaRPr lang="en-US" dirty="0"/>
          </a:p>
          <a:p>
            <a:pPr marL="693738" lvl="1"/>
            <a:endParaRPr lang="en-US" dirty="0"/>
          </a:p>
        </p:txBody>
      </p:sp>
      <p:sp>
        <p:nvSpPr>
          <p:cNvPr id="6" name="Footer Placeholder 5"/>
          <p:cNvSpPr>
            <a:spLocks noGrp="1"/>
          </p:cNvSpPr>
          <p:nvPr>
            <p:ph type="ftr" sz="quarter" idx="10"/>
          </p:nvPr>
        </p:nvSpPr>
        <p:spPr/>
        <p:txBody>
          <a:bodyPr/>
          <a:lstStyle/>
          <a:p>
            <a:r>
              <a:rPr lang="en-US"/>
              <a:t>Terminal Unit Basics</a:t>
            </a:r>
            <a:endParaRPr lang="en-US" dirty="0"/>
          </a:p>
        </p:txBody>
      </p:sp>
      <p:sp>
        <p:nvSpPr>
          <p:cNvPr id="7" name="Slide Number Placeholder 6"/>
          <p:cNvSpPr>
            <a:spLocks noGrp="1"/>
          </p:cNvSpPr>
          <p:nvPr>
            <p:ph type="sldNum" sz="quarter" idx="11"/>
          </p:nvPr>
        </p:nvSpPr>
        <p:spPr/>
        <p:txBody>
          <a:bodyPr/>
          <a:lstStyle/>
          <a:p>
            <a:fld id="{A9320731-3B2C-4107-8664-CAD7BE973DC8}" type="slidenum">
              <a:rPr lang="en-US" smtClean="0"/>
              <a:pPr/>
              <a:t>2</a:t>
            </a:fld>
            <a:endParaRPr lang="en-US" dirty="0"/>
          </a:p>
        </p:txBody>
      </p:sp>
    </p:spTree>
    <p:extLst>
      <p:ext uri="{BB962C8B-B14F-4D97-AF65-F5344CB8AC3E}">
        <p14:creationId xmlns:p14="http://schemas.microsoft.com/office/powerpoint/2010/main" val="153404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Mechanical volume regulator  in acti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6" name="Title 5"/>
          <p:cNvSpPr>
            <a:spLocks noGrp="1"/>
          </p:cNvSpPr>
          <p:nvPr>
            <p:ph type="title" idx="4294967295"/>
          </p:nvPr>
        </p:nvSpPr>
        <p:spPr>
          <a:xfrm>
            <a:off x="685800" y="609600"/>
            <a:ext cx="7772400" cy="1143000"/>
          </a:xfrm>
        </p:spPr>
        <p:txBody>
          <a:bodyPr/>
          <a:lstStyle/>
          <a:p>
            <a:r>
              <a:rPr lang="en-US" sz="4800" dirty="0">
                <a:solidFill>
                  <a:schemeClr val="bg1"/>
                </a:solidFill>
                <a:latin typeface="Neuropol" pitchFamily="34" charset="0"/>
              </a:rPr>
              <a:t>The Regulator</a:t>
            </a:r>
            <a:br>
              <a:rPr lang="en-US" dirty="0">
                <a:solidFill>
                  <a:schemeClr val="bg1"/>
                </a:solidFill>
              </a:rPr>
            </a:br>
            <a:r>
              <a:rPr lang="en-US" sz="1600" dirty="0">
                <a:solidFill>
                  <a:schemeClr val="bg1"/>
                </a:solidFill>
              </a:rPr>
              <a:t>(PG13)</a:t>
            </a:r>
            <a:endParaRPr lang="en-US" dirty="0">
              <a:solidFill>
                <a:schemeClr val="bg1"/>
              </a:solidFill>
            </a:endParaRPr>
          </a:p>
        </p:txBody>
      </p:sp>
      <p:sp>
        <p:nvSpPr>
          <p:cNvPr id="7" name="TextBox 6"/>
          <p:cNvSpPr txBox="1"/>
          <p:nvPr/>
        </p:nvSpPr>
        <p:spPr>
          <a:xfrm>
            <a:off x="254188" y="6079788"/>
            <a:ext cx="6156339" cy="584775"/>
          </a:xfrm>
          <a:prstGeom prst="rect">
            <a:avLst/>
          </a:prstGeom>
          <a:noFill/>
        </p:spPr>
        <p:txBody>
          <a:bodyPr wrap="square" rtlCol="0">
            <a:spAutoFit/>
          </a:bodyPr>
          <a:lstStyle/>
          <a:p>
            <a:r>
              <a:rPr lang="en-US" sz="3200" dirty="0">
                <a:solidFill>
                  <a:schemeClr val="bg1"/>
                </a:solidFill>
                <a:latin typeface="+mn-lt"/>
              </a:rPr>
              <a:t>http://tinyurl.com/3kebw3s</a:t>
            </a:r>
          </a:p>
        </p:txBody>
      </p:sp>
      <p:sp>
        <p:nvSpPr>
          <p:cNvPr id="3" name="Footer Placeholder 2"/>
          <p:cNvSpPr>
            <a:spLocks noGrp="1"/>
          </p:cNvSpPr>
          <p:nvPr>
            <p:ph type="ftr" sz="quarter" idx="10"/>
          </p:nvPr>
        </p:nvSpPr>
        <p:spPr/>
        <p:txBody>
          <a:bodyPr/>
          <a:lstStyle/>
          <a:p>
            <a:r>
              <a:rPr lang="en-US"/>
              <a:t>Terminal Unit Basics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20</a:t>
            </a:fld>
            <a:endParaRPr lang="en-US" dirty="0"/>
          </a:p>
        </p:txBody>
      </p:sp>
    </p:spTree>
    <p:extLst>
      <p:ext uri="{BB962C8B-B14F-4D97-AF65-F5344CB8AC3E}">
        <p14:creationId xmlns:p14="http://schemas.microsoft.com/office/powerpoint/2010/main" val="120744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rot="10800000">
            <a:off x="6127750" y="4324350"/>
            <a:ext cx="960438" cy="531813"/>
            <a:chOff x="3254" y="673"/>
            <a:chExt cx="605" cy="335"/>
          </a:xfrm>
        </p:grpSpPr>
        <p:sp>
          <p:nvSpPr>
            <p:cNvPr id="1597443" name="Line 3"/>
            <p:cNvSpPr>
              <a:spLocks noChangeShapeType="1"/>
            </p:cNvSpPr>
            <p:nvPr/>
          </p:nvSpPr>
          <p:spPr bwMode="auto">
            <a:xfrm flipH="1">
              <a:off x="3254" y="691"/>
              <a:ext cx="605" cy="0"/>
            </a:xfrm>
            <a:prstGeom prst="line">
              <a:avLst/>
            </a:prstGeom>
            <a:noFill/>
            <a:ln w="57150">
              <a:solidFill>
                <a:srgbClr val="FF9900"/>
              </a:solidFill>
              <a:round/>
              <a:headEnd/>
              <a:tailEnd/>
            </a:ln>
            <a:effectLst/>
          </p:spPr>
          <p:txBody>
            <a:bodyPr anchor="ctr"/>
            <a:lstStyle/>
            <a:p>
              <a:endParaRPr lang="en-US"/>
            </a:p>
          </p:txBody>
        </p:sp>
        <p:sp>
          <p:nvSpPr>
            <p:cNvPr id="1597444" name="Line 4"/>
            <p:cNvSpPr>
              <a:spLocks noChangeShapeType="1"/>
            </p:cNvSpPr>
            <p:nvPr/>
          </p:nvSpPr>
          <p:spPr bwMode="auto">
            <a:xfrm flipV="1">
              <a:off x="3859" y="673"/>
              <a:ext cx="0" cy="335"/>
            </a:xfrm>
            <a:prstGeom prst="line">
              <a:avLst/>
            </a:prstGeom>
            <a:noFill/>
            <a:ln w="57150">
              <a:solidFill>
                <a:srgbClr val="FF9900"/>
              </a:solidFill>
              <a:round/>
              <a:headEnd/>
              <a:tailEnd/>
            </a:ln>
            <a:effectLst/>
          </p:spPr>
          <p:txBody>
            <a:bodyPr anchor="ctr"/>
            <a:lstStyle/>
            <a:p>
              <a:endParaRPr lang="en-US"/>
            </a:p>
          </p:txBody>
        </p:sp>
      </p:grpSp>
      <p:grpSp>
        <p:nvGrpSpPr>
          <p:cNvPr id="3" name="Group 5"/>
          <p:cNvGrpSpPr>
            <a:grpSpLocks/>
          </p:cNvGrpSpPr>
          <p:nvPr/>
        </p:nvGrpSpPr>
        <p:grpSpPr bwMode="auto">
          <a:xfrm>
            <a:off x="5165725" y="1068388"/>
            <a:ext cx="960438" cy="531812"/>
            <a:chOff x="3254" y="673"/>
            <a:chExt cx="605" cy="335"/>
          </a:xfrm>
        </p:grpSpPr>
        <p:sp>
          <p:nvSpPr>
            <p:cNvPr id="1597446" name="Line 6"/>
            <p:cNvSpPr>
              <a:spLocks noChangeShapeType="1"/>
            </p:cNvSpPr>
            <p:nvPr/>
          </p:nvSpPr>
          <p:spPr bwMode="auto">
            <a:xfrm flipH="1">
              <a:off x="3254" y="691"/>
              <a:ext cx="605" cy="0"/>
            </a:xfrm>
            <a:prstGeom prst="line">
              <a:avLst/>
            </a:prstGeom>
            <a:noFill/>
            <a:ln w="57150">
              <a:solidFill>
                <a:schemeClr val="folHlink"/>
              </a:solidFill>
              <a:round/>
              <a:headEnd/>
              <a:tailEnd/>
            </a:ln>
            <a:effectLst/>
          </p:spPr>
          <p:txBody>
            <a:bodyPr anchor="ctr"/>
            <a:lstStyle/>
            <a:p>
              <a:endParaRPr lang="en-US"/>
            </a:p>
          </p:txBody>
        </p:sp>
        <p:sp>
          <p:nvSpPr>
            <p:cNvPr id="1597447" name="Line 7"/>
            <p:cNvSpPr>
              <a:spLocks noChangeShapeType="1"/>
            </p:cNvSpPr>
            <p:nvPr/>
          </p:nvSpPr>
          <p:spPr bwMode="auto">
            <a:xfrm flipV="1">
              <a:off x="3859" y="673"/>
              <a:ext cx="0" cy="335"/>
            </a:xfrm>
            <a:prstGeom prst="line">
              <a:avLst/>
            </a:prstGeom>
            <a:noFill/>
            <a:ln w="57150">
              <a:solidFill>
                <a:schemeClr val="folHlink"/>
              </a:solidFill>
              <a:round/>
              <a:headEnd/>
              <a:tailEnd/>
            </a:ln>
            <a:effectLst/>
          </p:spPr>
          <p:txBody>
            <a:bodyPr anchor="ctr"/>
            <a:lstStyle/>
            <a:p>
              <a:endParaRPr lang="en-US"/>
            </a:p>
          </p:txBody>
        </p:sp>
      </p:grpSp>
      <p:sp>
        <p:nvSpPr>
          <p:cNvPr id="1597448" name="Line 8"/>
          <p:cNvSpPr>
            <a:spLocks noChangeShapeType="1"/>
          </p:cNvSpPr>
          <p:nvPr/>
        </p:nvSpPr>
        <p:spPr bwMode="auto">
          <a:xfrm flipH="1">
            <a:off x="3932238" y="1096963"/>
            <a:ext cx="960437" cy="0"/>
          </a:xfrm>
          <a:prstGeom prst="line">
            <a:avLst/>
          </a:prstGeom>
          <a:noFill/>
          <a:ln w="57150">
            <a:solidFill>
              <a:schemeClr val="folHlink"/>
            </a:solidFill>
            <a:round/>
            <a:headEnd/>
            <a:tailEnd/>
          </a:ln>
          <a:effectLst/>
        </p:spPr>
        <p:txBody>
          <a:bodyPr anchor="ctr"/>
          <a:lstStyle/>
          <a:p>
            <a:endParaRPr lang="en-US"/>
          </a:p>
        </p:txBody>
      </p:sp>
      <p:grpSp>
        <p:nvGrpSpPr>
          <p:cNvPr id="4" name="Group 9"/>
          <p:cNvGrpSpPr>
            <a:grpSpLocks/>
          </p:cNvGrpSpPr>
          <p:nvPr/>
        </p:nvGrpSpPr>
        <p:grpSpPr bwMode="auto">
          <a:xfrm>
            <a:off x="4205288" y="5303838"/>
            <a:ext cx="1784350" cy="1371600"/>
            <a:chOff x="2649" y="3341"/>
            <a:chExt cx="1124" cy="864"/>
          </a:xfrm>
        </p:grpSpPr>
        <p:sp>
          <p:nvSpPr>
            <p:cNvPr id="1597450" name="Rectangle 10"/>
            <p:cNvSpPr>
              <a:spLocks noChangeArrowheads="1"/>
            </p:cNvSpPr>
            <p:nvPr/>
          </p:nvSpPr>
          <p:spPr bwMode="auto">
            <a:xfrm>
              <a:off x="2880" y="3341"/>
              <a:ext cx="864" cy="605"/>
            </a:xfrm>
            <a:prstGeom prst="rect">
              <a:avLst/>
            </a:prstGeom>
            <a:solidFill>
              <a:srgbClr val="FFFF99"/>
            </a:solidFill>
            <a:ln w="25400" algn="ctr">
              <a:noFill/>
              <a:miter lim="800000"/>
              <a:headEnd/>
              <a:tailEnd/>
            </a:ln>
            <a:effectLst/>
          </p:spPr>
          <p:txBody>
            <a:bodyPr wrap="none" anchor="ctr"/>
            <a:lstStyle/>
            <a:p>
              <a:endParaRPr lang="en-US"/>
            </a:p>
          </p:txBody>
        </p:sp>
        <p:sp>
          <p:nvSpPr>
            <p:cNvPr id="1597451" name="Line 11"/>
            <p:cNvSpPr>
              <a:spLocks noChangeShapeType="1"/>
            </p:cNvSpPr>
            <p:nvPr/>
          </p:nvSpPr>
          <p:spPr bwMode="auto">
            <a:xfrm>
              <a:off x="2880" y="3341"/>
              <a:ext cx="0" cy="605"/>
            </a:xfrm>
            <a:prstGeom prst="line">
              <a:avLst/>
            </a:prstGeom>
            <a:noFill/>
            <a:ln w="38100">
              <a:solidFill>
                <a:schemeClr val="tx1"/>
              </a:solidFill>
              <a:round/>
              <a:headEnd/>
              <a:tailEnd/>
            </a:ln>
            <a:effectLst/>
          </p:spPr>
          <p:txBody>
            <a:bodyPr anchor="ctr"/>
            <a:lstStyle/>
            <a:p>
              <a:endParaRPr lang="en-US"/>
            </a:p>
          </p:txBody>
        </p:sp>
        <p:sp>
          <p:nvSpPr>
            <p:cNvPr id="1597452" name="Line 12"/>
            <p:cNvSpPr>
              <a:spLocks noChangeShapeType="1"/>
            </p:cNvSpPr>
            <p:nvPr/>
          </p:nvSpPr>
          <p:spPr bwMode="auto">
            <a:xfrm rot="5400000">
              <a:off x="3312" y="3514"/>
              <a:ext cx="0" cy="864"/>
            </a:xfrm>
            <a:prstGeom prst="line">
              <a:avLst/>
            </a:prstGeom>
            <a:noFill/>
            <a:ln w="38100">
              <a:solidFill>
                <a:schemeClr val="tx1"/>
              </a:solidFill>
              <a:round/>
              <a:headEnd/>
              <a:tailEnd/>
            </a:ln>
            <a:effectLst/>
          </p:spPr>
          <p:txBody>
            <a:bodyPr anchor="ctr"/>
            <a:lstStyle/>
            <a:p>
              <a:endParaRPr lang="en-US"/>
            </a:p>
          </p:txBody>
        </p:sp>
        <p:sp>
          <p:nvSpPr>
            <p:cNvPr id="1597453" name="Text Box 13"/>
            <p:cNvSpPr txBox="1">
              <a:spLocks noChangeArrowheads="1"/>
            </p:cNvSpPr>
            <p:nvPr/>
          </p:nvSpPr>
          <p:spPr bwMode="auto">
            <a:xfrm>
              <a:off x="2880" y="3975"/>
              <a:ext cx="893"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Temperature</a:t>
              </a:r>
            </a:p>
          </p:txBody>
        </p:sp>
        <p:sp>
          <p:nvSpPr>
            <p:cNvPr id="1597454" name="Line 14"/>
            <p:cNvSpPr>
              <a:spLocks noChangeShapeType="1"/>
            </p:cNvSpPr>
            <p:nvPr/>
          </p:nvSpPr>
          <p:spPr bwMode="auto">
            <a:xfrm>
              <a:off x="3110" y="4205"/>
              <a:ext cx="317" cy="0"/>
            </a:xfrm>
            <a:prstGeom prst="line">
              <a:avLst/>
            </a:prstGeom>
            <a:noFill/>
            <a:ln w="38100">
              <a:solidFill>
                <a:schemeClr val="tx1"/>
              </a:solidFill>
              <a:round/>
              <a:headEnd/>
              <a:tailEnd type="arrow" w="lg" len="med"/>
            </a:ln>
            <a:effectLst/>
          </p:spPr>
          <p:txBody>
            <a:bodyPr anchor="ctr"/>
            <a:lstStyle/>
            <a:p>
              <a:endParaRPr lang="en-US"/>
            </a:p>
          </p:txBody>
        </p:sp>
        <p:sp>
          <p:nvSpPr>
            <p:cNvPr id="1597455" name="Text Box 15"/>
            <p:cNvSpPr txBox="1">
              <a:spLocks noChangeArrowheads="1"/>
            </p:cNvSpPr>
            <p:nvPr/>
          </p:nvSpPr>
          <p:spPr bwMode="auto">
            <a:xfrm rot="-5400000">
              <a:off x="2586" y="3519"/>
              <a:ext cx="375"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Flow</a:t>
              </a:r>
            </a:p>
          </p:txBody>
        </p:sp>
        <p:sp>
          <p:nvSpPr>
            <p:cNvPr id="1597456" name="Line 16"/>
            <p:cNvSpPr>
              <a:spLocks noChangeShapeType="1"/>
            </p:cNvSpPr>
            <p:nvPr/>
          </p:nvSpPr>
          <p:spPr bwMode="auto">
            <a:xfrm rot="5400000" flipH="1">
              <a:off x="2534" y="3600"/>
              <a:ext cx="230" cy="0"/>
            </a:xfrm>
            <a:prstGeom prst="line">
              <a:avLst/>
            </a:prstGeom>
            <a:noFill/>
            <a:ln w="38100">
              <a:solidFill>
                <a:schemeClr val="tx1"/>
              </a:solidFill>
              <a:round/>
              <a:headEnd/>
              <a:tailEnd type="arrow" w="lg" len="med"/>
            </a:ln>
            <a:effectLst/>
          </p:spPr>
          <p:txBody>
            <a:bodyPr anchor="ctr"/>
            <a:lstStyle/>
            <a:p>
              <a:endParaRPr lang="en-US"/>
            </a:p>
          </p:txBody>
        </p:sp>
      </p:grpSp>
      <p:sp>
        <p:nvSpPr>
          <p:cNvPr id="1597457" name="Rectangle 17"/>
          <p:cNvSpPr>
            <a:spLocks noGrp="1" noChangeArrowheads="1"/>
          </p:cNvSpPr>
          <p:nvPr>
            <p:ph type="title"/>
          </p:nvPr>
        </p:nvSpPr>
        <p:spPr/>
        <p:txBody>
          <a:bodyPr vert="horz" lIns="91440" tIns="45720" rIns="91440" bIns="45720" rtlCol="0" anchor="ctr">
            <a:normAutofit/>
          </a:bodyPr>
          <a:lstStyle/>
          <a:p>
            <a:r>
              <a:rPr lang="en-US">
                <a:solidFill>
                  <a:schemeClr val="tx1"/>
                </a:solidFill>
              </a:rPr>
              <a:t>VAV Reheat</a:t>
            </a:r>
          </a:p>
        </p:txBody>
      </p:sp>
      <p:grpSp>
        <p:nvGrpSpPr>
          <p:cNvPr id="5" name="Group 18"/>
          <p:cNvGrpSpPr>
            <a:grpSpLocks/>
          </p:cNvGrpSpPr>
          <p:nvPr/>
        </p:nvGrpSpPr>
        <p:grpSpPr bwMode="auto">
          <a:xfrm>
            <a:off x="2332038" y="2881313"/>
            <a:ext cx="2559050" cy="182562"/>
            <a:chOff x="922" y="2390"/>
            <a:chExt cx="1612" cy="115"/>
          </a:xfrm>
        </p:grpSpPr>
        <p:sp>
          <p:nvSpPr>
            <p:cNvPr id="1597459" name="Line 19"/>
            <p:cNvSpPr>
              <a:spLocks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97460" name="Oval 20"/>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6" name="Group 21"/>
          <p:cNvGrpSpPr>
            <a:grpSpLocks/>
          </p:cNvGrpSpPr>
          <p:nvPr/>
        </p:nvGrpSpPr>
        <p:grpSpPr bwMode="auto">
          <a:xfrm>
            <a:off x="6400800" y="1601788"/>
            <a:ext cx="2341563" cy="2720975"/>
            <a:chOff x="3709" y="1009"/>
            <a:chExt cx="1475" cy="1714"/>
          </a:xfrm>
        </p:grpSpPr>
        <p:sp>
          <p:nvSpPr>
            <p:cNvPr id="1597462" name="Line 22"/>
            <p:cNvSpPr>
              <a:spLocks noChangeShapeType="1"/>
            </p:cNvSpPr>
            <p:nvPr/>
          </p:nvSpPr>
          <p:spPr bwMode="auto">
            <a:xfrm flipV="1">
              <a:off x="3709" y="1009"/>
              <a:ext cx="1475" cy="0"/>
            </a:xfrm>
            <a:prstGeom prst="line">
              <a:avLst/>
            </a:prstGeom>
            <a:noFill/>
            <a:ln w="38100">
              <a:solidFill>
                <a:srgbClr val="B2B2B2"/>
              </a:solidFill>
              <a:round/>
              <a:headEnd/>
              <a:tailEnd/>
            </a:ln>
            <a:effectLst/>
          </p:spPr>
          <p:txBody>
            <a:bodyPr anchor="ctr"/>
            <a:lstStyle/>
            <a:p>
              <a:endParaRPr lang="en-US"/>
            </a:p>
          </p:txBody>
        </p:sp>
        <p:sp>
          <p:nvSpPr>
            <p:cNvPr id="1597463" name="Line 23"/>
            <p:cNvSpPr>
              <a:spLocks noChangeShapeType="1"/>
            </p:cNvSpPr>
            <p:nvPr/>
          </p:nvSpPr>
          <p:spPr bwMode="auto">
            <a:xfrm flipV="1">
              <a:off x="3709" y="2171"/>
              <a:ext cx="868" cy="552"/>
            </a:xfrm>
            <a:prstGeom prst="line">
              <a:avLst/>
            </a:prstGeom>
            <a:noFill/>
            <a:ln w="38100">
              <a:solidFill>
                <a:srgbClr val="B2B2B2"/>
              </a:solidFill>
              <a:round/>
              <a:headEnd/>
              <a:tailEnd/>
            </a:ln>
            <a:effectLst/>
          </p:spPr>
          <p:txBody>
            <a:bodyPr anchor="ctr"/>
            <a:lstStyle/>
            <a:p>
              <a:endParaRPr lang="en-US"/>
            </a:p>
          </p:txBody>
        </p:sp>
        <p:sp>
          <p:nvSpPr>
            <p:cNvPr id="1597464" name="Line 24"/>
            <p:cNvSpPr>
              <a:spLocks noChangeShapeType="1"/>
            </p:cNvSpPr>
            <p:nvPr/>
          </p:nvSpPr>
          <p:spPr bwMode="auto">
            <a:xfrm flipV="1">
              <a:off x="4577" y="2164"/>
              <a:ext cx="607" cy="7"/>
            </a:xfrm>
            <a:prstGeom prst="line">
              <a:avLst/>
            </a:prstGeom>
            <a:noFill/>
            <a:ln w="38100">
              <a:solidFill>
                <a:srgbClr val="B2B2B2"/>
              </a:solidFill>
              <a:round/>
              <a:headEnd/>
              <a:tailEnd/>
            </a:ln>
            <a:effectLst/>
          </p:spPr>
          <p:txBody>
            <a:bodyPr anchor="ctr"/>
            <a:lstStyle/>
            <a:p>
              <a:endParaRPr lang="en-US"/>
            </a:p>
          </p:txBody>
        </p:sp>
      </p:grpSp>
      <p:grpSp>
        <p:nvGrpSpPr>
          <p:cNvPr id="7" name="Group 25"/>
          <p:cNvGrpSpPr>
            <a:grpSpLocks/>
          </p:cNvGrpSpPr>
          <p:nvPr/>
        </p:nvGrpSpPr>
        <p:grpSpPr bwMode="auto">
          <a:xfrm>
            <a:off x="1325563" y="1584325"/>
            <a:ext cx="4572000" cy="2751138"/>
            <a:chOff x="288" y="1573"/>
            <a:chExt cx="2880" cy="1733"/>
          </a:xfrm>
        </p:grpSpPr>
        <p:grpSp>
          <p:nvGrpSpPr>
            <p:cNvPr id="8" name="Group 26"/>
            <p:cNvGrpSpPr>
              <a:grpSpLocks/>
            </p:cNvGrpSpPr>
            <p:nvPr/>
          </p:nvGrpSpPr>
          <p:grpSpPr bwMode="auto">
            <a:xfrm>
              <a:off x="288" y="1573"/>
              <a:ext cx="2880" cy="340"/>
              <a:chOff x="576" y="1573"/>
              <a:chExt cx="2880" cy="340"/>
            </a:xfrm>
          </p:grpSpPr>
          <p:sp>
            <p:nvSpPr>
              <p:cNvPr id="1597467" name="Line 27"/>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97468" name="Line 28"/>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97469" name="Line 29"/>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9" name="Group 30"/>
            <p:cNvGrpSpPr>
              <a:grpSpLocks/>
            </p:cNvGrpSpPr>
            <p:nvPr/>
          </p:nvGrpSpPr>
          <p:grpSpPr bwMode="auto">
            <a:xfrm flipV="1">
              <a:off x="288" y="2966"/>
              <a:ext cx="2880" cy="340"/>
              <a:chOff x="576" y="1573"/>
              <a:chExt cx="2880" cy="340"/>
            </a:xfrm>
          </p:grpSpPr>
          <p:sp>
            <p:nvSpPr>
              <p:cNvPr id="1597471" name="Line 31"/>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97472" name="Line 32"/>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97473" name="Line 33"/>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10" name="Group 34"/>
          <p:cNvGrpSpPr>
            <a:grpSpLocks/>
          </p:cNvGrpSpPr>
          <p:nvPr/>
        </p:nvGrpSpPr>
        <p:grpSpPr bwMode="auto">
          <a:xfrm>
            <a:off x="3322638" y="2606675"/>
            <a:ext cx="1508125" cy="731838"/>
            <a:chOff x="1546" y="2217"/>
            <a:chExt cx="950" cy="461"/>
          </a:xfrm>
        </p:grpSpPr>
        <p:sp>
          <p:nvSpPr>
            <p:cNvPr id="1597475" name="Rectangle 35"/>
            <p:cNvSpPr>
              <a:spLocks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97476" name="Oval 36"/>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11" name="Group 37"/>
          <p:cNvGrpSpPr>
            <a:grpSpLocks/>
          </p:cNvGrpSpPr>
          <p:nvPr/>
        </p:nvGrpSpPr>
        <p:grpSpPr bwMode="auto">
          <a:xfrm rot="2700000">
            <a:off x="3557587" y="2889251"/>
            <a:ext cx="246063" cy="49212"/>
            <a:chOff x="1656" y="2380"/>
            <a:chExt cx="155" cy="31"/>
          </a:xfrm>
        </p:grpSpPr>
        <p:sp>
          <p:nvSpPr>
            <p:cNvPr id="1597478" name="Line 38"/>
            <p:cNvSpPr>
              <a:spLocks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97479" name="Line 39"/>
            <p:cNvSpPr>
              <a:spLocks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12" name="Group 40"/>
          <p:cNvGrpSpPr>
            <a:grpSpLocks/>
          </p:cNvGrpSpPr>
          <p:nvPr/>
        </p:nvGrpSpPr>
        <p:grpSpPr bwMode="auto">
          <a:xfrm>
            <a:off x="457200" y="2103438"/>
            <a:ext cx="868363" cy="1711325"/>
            <a:chOff x="288" y="1911"/>
            <a:chExt cx="547" cy="1078"/>
          </a:xfrm>
        </p:grpSpPr>
        <p:sp>
          <p:nvSpPr>
            <p:cNvPr id="1597481" name="Line 41"/>
            <p:cNvSpPr>
              <a:spLocks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97482" name="Line 42"/>
            <p:cNvSpPr>
              <a:spLocks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sp>
        <p:nvSpPr>
          <p:cNvPr id="1597483" name="Rectangle 43"/>
          <p:cNvSpPr>
            <a:spLocks noChangeArrowheads="1"/>
          </p:cNvSpPr>
          <p:nvPr/>
        </p:nvSpPr>
        <p:spPr bwMode="auto">
          <a:xfrm>
            <a:off x="7726363" y="4602163"/>
            <a:ext cx="503237" cy="639762"/>
          </a:xfrm>
          <a:prstGeom prst="rect">
            <a:avLst/>
          </a:prstGeom>
          <a:solidFill>
            <a:srgbClr val="FFFF99"/>
          </a:solidFill>
          <a:ln w="25400">
            <a:solidFill>
              <a:schemeClr val="tx1"/>
            </a:solidFill>
            <a:miter lim="800000"/>
            <a:headEnd/>
            <a:tailEnd/>
          </a:ln>
          <a:effectLst/>
        </p:spPr>
        <p:txBody>
          <a:bodyPr wrap="none" anchor="ctr"/>
          <a:lstStyle/>
          <a:p>
            <a:pPr algn="ctr"/>
            <a:r>
              <a:rPr lang="en-US" b="0">
                <a:latin typeface="Arial" charset="0"/>
              </a:rPr>
              <a:t>T</a:t>
            </a:r>
          </a:p>
        </p:txBody>
      </p:sp>
      <p:sp>
        <p:nvSpPr>
          <p:cNvPr id="1597484" name="Freeform 44"/>
          <p:cNvSpPr>
            <a:spLocks/>
          </p:cNvSpPr>
          <p:nvPr/>
        </p:nvSpPr>
        <p:spPr bwMode="auto">
          <a:xfrm>
            <a:off x="4560888" y="4670425"/>
            <a:ext cx="3165475" cy="682625"/>
          </a:xfrm>
          <a:custGeom>
            <a:avLst/>
            <a:gdLst/>
            <a:ahLst/>
            <a:cxnLst>
              <a:cxn ang="0">
                <a:pos x="0" y="97"/>
              </a:cxn>
              <a:cxn ang="0">
                <a:pos x="159" y="104"/>
              </a:cxn>
              <a:cxn ang="0">
                <a:pos x="649" y="51"/>
              </a:cxn>
              <a:cxn ang="0">
                <a:pos x="1119" y="411"/>
              </a:cxn>
              <a:cxn ang="0">
                <a:pos x="1814" y="166"/>
              </a:cxn>
              <a:cxn ang="0">
                <a:pos x="1994" y="158"/>
              </a:cxn>
            </a:cxnLst>
            <a:rect l="0" t="0" r="r" b="b"/>
            <a:pathLst>
              <a:path w="1994" h="430">
                <a:moveTo>
                  <a:pt x="0" y="97"/>
                </a:moveTo>
                <a:cubicBezTo>
                  <a:pt x="26" y="98"/>
                  <a:pt x="51" y="112"/>
                  <a:pt x="159" y="104"/>
                </a:cubicBezTo>
                <a:cubicBezTo>
                  <a:pt x="267" y="96"/>
                  <a:pt x="489" y="0"/>
                  <a:pt x="649" y="51"/>
                </a:cubicBezTo>
                <a:cubicBezTo>
                  <a:pt x="809" y="102"/>
                  <a:pt x="925" y="392"/>
                  <a:pt x="1119" y="411"/>
                </a:cubicBezTo>
                <a:cubicBezTo>
                  <a:pt x="1313" y="430"/>
                  <a:pt x="1668" y="208"/>
                  <a:pt x="1814" y="166"/>
                </a:cubicBezTo>
                <a:cubicBezTo>
                  <a:pt x="1960" y="124"/>
                  <a:pt x="1957" y="160"/>
                  <a:pt x="1994" y="158"/>
                </a:cubicBezTo>
              </a:path>
            </a:pathLst>
          </a:custGeom>
          <a:noFill/>
          <a:ln w="28575" cap="flat" cmpd="sng">
            <a:solidFill>
              <a:srgbClr val="008000"/>
            </a:solidFill>
            <a:prstDash val="sysDot"/>
            <a:round/>
            <a:headEnd/>
            <a:tailEnd/>
          </a:ln>
          <a:effectLst/>
        </p:spPr>
        <p:txBody>
          <a:bodyPr anchor="ctr"/>
          <a:lstStyle/>
          <a:p>
            <a:endParaRPr lang="en-US"/>
          </a:p>
        </p:txBody>
      </p:sp>
      <p:grpSp>
        <p:nvGrpSpPr>
          <p:cNvPr id="13" name="Group 45"/>
          <p:cNvGrpSpPr>
            <a:grpSpLocks/>
          </p:cNvGrpSpPr>
          <p:nvPr/>
        </p:nvGrpSpPr>
        <p:grpSpPr bwMode="auto">
          <a:xfrm>
            <a:off x="1554163" y="3001963"/>
            <a:ext cx="503237" cy="1554162"/>
            <a:chOff x="979" y="2477"/>
            <a:chExt cx="317" cy="979"/>
          </a:xfrm>
        </p:grpSpPr>
        <p:sp>
          <p:nvSpPr>
            <p:cNvPr id="1597486" name="Rectangle 46"/>
            <p:cNvSpPr>
              <a:spLocks noChangeArrowheads="1"/>
            </p:cNvSpPr>
            <p:nvPr/>
          </p:nvSpPr>
          <p:spPr bwMode="auto">
            <a:xfrm>
              <a:off x="979" y="3053"/>
              <a:ext cx="317" cy="403"/>
            </a:xfrm>
            <a:prstGeom prst="rect">
              <a:avLst/>
            </a:prstGeom>
            <a:solidFill>
              <a:srgbClr val="FFFF99"/>
            </a:solidFill>
            <a:ln w="25400">
              <a:solidFill>
                <a:schemeClr val="tx1"/>
              </a:solidFill>
              <a:miter lim="800000"/>
              <a:headEnd/>
              <a:tailEnd/>
            </a:ln>
            <a:effectLst/>
          </p:spPr>
          <p:txBody>
            <a:bodyPr wrap="none" anchor="ctr"/>
            <a:lstStyle/>
            <a:p>
              <a:pPr algn="ctr"/>
              <a:r>
                <a:rPr lang="en-US" b="0">
                  <a:latin typeface="Arial" charset="0"/>
                </a:rPr>
                <a:t>F</a:t>
              </a:r>
            </a:p>
          </p:txBody>
        </p:sp>
        <p:sp>
          <p:nvSpPr>
            <p:cNvPr id="1597487" name="Line 47"/>
            <p:cNvSpPr>
              <a:spLocks noChangeShapeType="1"/>
            </p:cNvSpPr>
            <p:nvPr/>
          </p:nvSpPr>
          <p:spPr bwMode="auto">
            <a:xfrm flipV="1">
              <a:off x="1152" y="2477"/>
              <a:ext cx="0" cy="576"/>
            </a:xfrm>
            <a:prstGeom prst="line">
              <a:avLst/>
            </a:prstGeom>
            <a:noFill/>
            <a:ln w="38100">
              <a:solidFill>
                <a:schemeClr val="tx1"/>
              </a:solidFill>
              <a:round/>
              <a:headEnd/>
              <a:tailEnd/>
            </a:ln>
            <a:effectLst/>
          </p:spPr>
          <p:txBody>
            <a:bodyPr anchor="ctr"/>
            <a:lstStyle/>
            <a:p>
              <a:endParaRPr lang="en-US"/>
            </a:p>
          </p:txBody>
        </p:sp>
        <p:sp>
          <p:nvSpPr>
            <p:cNvPr id="1597488" name="Line 48"/>
            <p:cNvSpPr>
              <a:spLocks noChangeShapeType="1"/>
            </p:cNvSpPr>
            <p:nvPr/>
          </p:nvSpPr>
          <p:spPr bwMode="auto">
            <a:xfrm flipH="1">
              <a:off x="991" y="2477"/>
              <a:ext cx="173" cy="0"/>
            </a:xfrm>
            <a:prstGeom prst="line">
              <a:avLst/>
            </a:prstGeom>
            <a:noFill/>
            <a:ln w="38100">
              <a:solidFill>
                <a:schemeClr val="tx1"/>
              </a:solidFill>
              <a:round/>
              <a:headEnd/>
              <a:tailEnd/>
            </a:ln>
            <a:effectLst/>
          </p:spPr>
          <p:txBody>
            <a:bodyPr anchor="ctr"/>
            <a:lstStyle/>
            <a:p>
              <a:endParaRPr lang="en-US"/>
            </a:p>
          </p:txBody>
        </p:sp>
      </p:grpSp>
      <p:sp>
        <p:nvSpPr>
          <p:cNvPr id="1597489" name="Rectangle 49"/>
          <p:cNvSpPr>
            <a:spLocks noChangeArrowheads="1"/>
          </p:cNvSpPr>
          <p:nvPr/>
        </p:nvSpPr>
        <p:spPr bwMode="auto">
          <a:xfrm>
            <a:off x="3611563" y="4389438"/>
            <a:ext cx="960437" cy="639762"/>
          </a:xfrm>
          <a:prstGeom prst="rect">
            <a:avLst/>
          </a:prstGeom>
          <a:solidFill>
            <a:srgbClr val="FFFF99"/>
          </a:solidFill>
          <a:ln w="25400">
            <a:solidFill>
              <a:schemeClr val="tx1"/>
            </a:solidFill>
            <a:miter lim="800000"/>
            <a:headEnd/>
            <a:tailEnd/>
          </a:ln>
          <a:effectLst/>
        </p:spPr>
        <p:txBody>
          <a:bodyPr wrap="none" anchor="ctr"/>
          <a:lstStyle/>
          <a:p>
            <a:pPr algn="ctr"/>
            <a:r>
              <a:rPr lang="en-US" b="0">
                <a:latin typeface="Arial" charset="0"/>
              </a:rPr>
              <a:t>C</a:t>
            </a:r>
            <a:r>
              <a:rPr lang="en-US" b="0" baseline="-25000">
                <a:latin typeface="Arial" charset="0"/>
              </a:rPr>
              <a:t>Flow</a:t>
            </a:r>
          </a:p>
        </p:txBody>
      </p:sp>
      <p:sp>
        <p:nvSpPr>
          <p:cNvPr id="1597490" name="Freeform 50"/>
          <p:cNvSpPr>
            <a:spLocks/>
          </p:cNvSpPr>
          <p:nvPr/>
        </p:nvSpPr>
        <p:spPr bwMode="auto">
          <a:xfrm>
            <a:off x="1792288" y="4572000"/>
            <a:ext cx="1819275" cy="485775"/>
          </a:xfrm>
          <a:custGeom>
            <a:avLst/>
            <a:gdLst/>
            <a:ahLst/>
            <a:cxnLst>
              <a:cxn ang="0">
                <a:pos x="23" y="0"/>
              </a:cxn>
              <a:cxn ang="0">
                <a:pos x="56" y="185"/>
              </a:cxn>
              <a:cxn ang="0">
                <a:pos x="361" y="298"/>
              </a:cxn>
              <a:cxn ang="0">
                <a:pos x="665" y="139"/>
              </a:cxn>
              <a:cxn ang="0">
                <a:pos x="887" y="58"/>
              </a:cxn>
              <a:cxn ang="0">
                <a:pos x="1146" y="58"/>
              </a:cxn>
            </a:cxnLst>
            <a:rect l="0" t="0" r="r" b="b"/>
            <a:pathLst>
              <a:path w="1146" h="306">
                <a:moveTo>
                  <a:pt x="23" y="0"/>
                </a:moveTo>
                <a:cubicBezTo>
                  <a:pt x="28" y="31"/>
                  <a:pt x="0" y="135"/>
                  <a:pt x="56" y="185"/>
                </a:cubicBezTo>
                <a:cubicBezTo>
                  <a:pt x="112" y="235"/>
                  <a:pt x="260" y="306"/>
                  <a:pt x="361" y="298"/>
                </a:cubicBezTo>
                <a:cubicBezTo>
                  <a:pt x="462" y="290"/>
                  <a:pt x="577" y="179"/>
                  <a:pt x="665" y="139"/>
                </a:cubicBezTo>
                <a:cubicBezTo>
                  <a:pt x="753" y="99"/>
                  <a:pt x="807" y="71"/>
                  <a:pt x="887" y="58"/>
                </a:cubicBezTo>
                <a:cubicBezTo>
                  <a:pt x="967" y="45"/>
                  <a:pt x="1093" y="53"/>
                  <a:pt x="1146" y="58"/>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1597491" name="Freeform 51"/>
          <p:cNvSpPr>
            <a:spLocks/>
          </p:cNvSpPr>
          <p:nvPr/>
        </p:nvSpPr>
        <p:spPr bwMode="auto">
          <a:xfrm>
            <a:off x="5172075" y="5440363"/>
            <a:ext cx="496888" cy="627062"/>
          </a:xfrm>
          <a:custGeom>
            <a:avLst/>
            <a:gdLst/>
            <a:ahLst/>
            <a:cxnLst>
              <a:cxn ang="0">
                <a:pos x="0" y="395"/>
              </a:cxn>
              <a:cxn ang="0">
                <a:pos x="313" y="0"/>
              </a:cxn>
            </a:cxnLst>
            <a:rect l="0" t="0" r="r" b="b"/>
            <a:pathLst>
              <a:path w="313" h="395">
                <a:moveTo>
                  <a:pt x="0" y="395"/>
                </a:moveTo>
                <a:lnTo>
                  <a:pt x="313" y="0"/>
                </a:lnTo>
              </a:path>
            </a:pathLst>
          </a:custGeom>
          <a:noFill/>
          <a:ln w="28575" cmpd="sng">
            <a:solidFill>
              <a:srgbClr val="008000"/>
            </a:solidFill>
            <a:round/>
            <a:headEnd/>
            <a:tailEnd/>
          </a:ln>
          <a:effectLst/>
        </p:spPr>
        <p:txBody>
          <a:bodyPr anchor="ctr"/>
          <a:lstStyle/>
          <a:p>
            <a:endParaRPr lang="en-US"/>
          </a:p>
        </p:txBody>
      </p:sp>
      <p:sp>
        <p:nvSpPr>
          <p:cNvPr id="1597492" name="Line 52"/>
          <p:cNvSpPr>
            <a:spLocks noChangeShapeType="1"/>
          </p:cNvSpPr>
          <p:nvPr/>
        </p:nvSpPr>
        <p:spPr bwMode="auto">
          <a:xfrm flipH="1">
            <a:off x="3886200" y="6080125"/>
            <a:ext cx="1296988" cy="0"/>
          </a:xfrm>
          <a:prstGeom prst="line">
            <a:avLst/>
          </a:prstGeom>
          <a:noFill/>
          <a:ln w="9525">
            <a:solidFill>
              <a:schemeClr val="tx1"/>
            </a:solidFill>
            <a:round/>
            <a:headEnd/>
            <a:tailEnd/>
          </a:ln>
          <a:effectLst/>
        </p:spPr>
        <p:txBody>
          <a:bodyPr anchor="ctr"/>
          <a:lstStyle/>
          <a:p>
            <a:endParaRPr lang="en-US"/>
          </a:p>
        </p:txBody>
      </p:sp>
      <p:sp>
        <p:nvSpPr>
          <p:cNvPr id="1597493" name="Line 53"/>
          <p:cNvSpPr>
            <a:spLocks noChangeShapeType="1"/>
          </p:cNvSpPr>
          <p:nvPr/>
        </p:nvSpPr>
        <p:spPr bwMode="auto">
          <a:xfrm flipH="1">
            <a:off x="3886200" y="5440363"/>
            <a:ext cx="1782763" cy="0"/>
          </a:xfrm>
          <a:prstGeom prst="line">
            <a:avLst/>
          </a:prstGeom>
          <a:noFill/>
          <a:ln w="9525">
            <a:solidFill>
              <a:schemeClr val="tx1"/>
            </a:solidFill>
            <a:round/>
            <a:headEnd/>
            <a:tailEnd/>
          </a:ln>
          <a:effectLst/>
        </p:spPr>
        <p:txBody>
          <a:bodyPr anchor="ctr"/>
          <a:lstStyle/>
          <a:p>
            <a:endParaRPr lang="en-US"/>
          </a:p>
        </p:txBody>
      </p:sp>
      <p:sp>
        <p:nvSpPr>
          <p:cNvPr id="1597494" name="Text Box 54"/>
          <p:cNvSpPr txBox="1">
            <a:spLocks noChangeArrowheads="1"/>
          </p:cNvSpPr>
          <p:nvPr/>
        </p:nvSpPr>
        <p:spPr bwMode="auto">
          <a:xfrm>
            <a:off x="2789238" y="5897563"/>
            <a:ext cx="1096962" cy="304800"/>
          </a:xfrm>
          <a:prstGeom prst="rect">
            <a:avLst/>
          </a:prstGeom>
          <a:noFill/>
          <a:ln w="9525">
            <a:noFill/>
            <a:miter lim="800000"/>
            <a:headEnd/>
            <a:tailEnd/>
          </a:ln>
          <a:effectLst/>
        </p:spPr>
        <p:txBody>
          <a:bodyPr>
            <a:spAutoFit/>
          </a:bodyPr>
          <a:lstStyle/>
          <a:p>
            <a:pPr algn="r">
              <a:spcBef>
                <a:spcPct val="50000"/>
              </a:spcBef>
            </a:pPr>
            <a:r>
              <a:rPr lang="en-US" sz="1400" i="1">
                <a:latin typeface="Arial" charset="0"/>
              </a:rPr>
              <a:t>Minimum</a:t>
            </a:r>
          </a:p>
        </p:txBody>
      </p:sp>
      <p:sp>
        <p:nvSpPr>
          <p:cNvPr id="1597495" name="Text Box 55"/>
          <p:cNvSpPr txBox="1">
            <a:spLocks noChangeArrowheads="1"/>
          </p:cNvSpPr>
          <p:nvPr/>
        </p:nvSpPr>
        <p:spPr bwMode="auto">
          <a:xfrm>
            <a:off x="2789238" y="5257800"/>
            <a:ext cx="1096962" cy="304800"/>
          </a:xfrm>
          <a:prstGeom prst="rect">
            <a:avLst/>
          </a:prstGeom>
          <a:noFill/>
          <a:ln w="9525">
            <a:noFill/>
            <a:miter lim="800000"/>
            <a:headEnd/>
            <a:tailEnd/>
          </a:ln>
          <a:effectLst/>
        </p:spPr>
        <p:txBody>
          <a:bodyPr>
            <a:spAutoFit/>
          </a:bodyPr>
          <a:lstStyle/>
          <a:p>
            <a:pPr algn="r">
              <a:spcBef>
                <a:spcPct val="50000"/>
              </a:spcBef>
            </a:pPr>
            <a:r>
              <a:rPr lang="en-US" sz="1400" i="1">
                <a:latin typeface="Arial" charset="0"/>
              </a:rPr>
              <a:t> Maximum</a:t>
            </a:r>
          </a:p>
        </p:txBody>
      </p:sp>
      <p:sp>
        <p:nvSpPr>
          <p:cNvPr id="1597496" name="Rectangle 56"/>
          <p:cNvSpPr>
            <a:spLocks noChangeArrowheads="1"/>
          </p:cNvSpPr>
          <p:nvPr/>
        </p:nvSpPr>
        <p:spPr bwMode="auto">
          <a:xfrm>
            <a:off x="5851525" y="1600200"/>
            <a:ext cx="549275" cy="2720975"/>
          </a:xfrm>
          <a:prstGeom prst="rect">
            <a:avLst/>
          </a:prstGeom>
          <a:solidFill>
            <a:schemeClr val="bg1"/>
          </a:solidFill>
          <a:ln w="38100">
            <a:solidFill>
              <a:srgbClr val="FF0000"/>
            </a:solidFill>
            <a:miter lim="800000"/>
            <a:headEnd/>
            <a:tailEnd/>
          </a:ln>
          <a:effectLst/>
        </p:spPr>
        <p:txBody>
          <a:bodyPr wrap="none" anchor="ctr"/>
          <a:lstStyle/>
          <a:p>
            <a:endParaRPr lang="en-US"/>
          </a:p>
        </p:txBody>
      </p:sp>
      <p:sp>
        <p:nvSpPr>
          <p:cNvPr id="1597497" name="Freeform 57"/>
          <p:cNvSpPr>
            <a:spLocks/>
          </p:cNvSpPr>
          <p:nvPr/>
        </p:nvSpPr>
        <p:spPr bwMode="auto">
          <a:xfrm>
            <a:off x="4583113" y="2971800"/>
            <a:ext cx="1487487" cy="1660525"/>
          </a:xfrm>
          <a:custGeom>
            <a:avLst/>
            <a:gdLst/>
            <a:ahLst/>
            <a:cxnLst>
              <a:cxn ang="0">
                <a:pos x="0" y="1034"/>
              </a:cxn>
              <a:cxn ang="0">
                <a:pos x="185" y="995"/>
              </a:cxn>
              <a:cxn ang="0">
                <a:pos x="821" y="730"/>
              </a:cxn>
              <a:cxn ang="0">
                <a:pos x="880" y="266"/>
              </a:cxn>
              <a:cxn ang="0">
                <a:pos x="529" y="48"/>
              </a:cxn>
              <a:cxn ang="0">
                <a:pos x="166" y="0"/>
              </a:cxn>
            </a:cxnLst>
            <a:rect l="0" t="0" r="r" b="b"/>
            <a:pathLst>
              <a:path w="937" h="1046">
                <a:moveTo>
                  <a:pt x="0" y="1034"/>
                </a:moveTo>
                <a:cubicBezTo>
                  <a:pt x="30" y="1029"/>
                  <a:pt x="48" y="1046"/>
                  <a:pt x="185" y="995"/>
                </a:cubicBezTo>
                <a:cubicBezTo>
                  <a:pt x="322" y="944"/>
                  <a:pt x="705" y="852"/>
                  <a:pt x="821" y="730"/>
                </a:cubicBezTo>
                <a:cubicBezTo>
                  <a:pt x="937" y="608"/>
                  <a:pt x="929" y="380"/>
                  <a:pt x="880" y="266"/>
                </a:cubicBezTo>
                <a:cubicBezTo>
                  <a:pt x="831" y="152"/>
                  <a:pt x="648" y="92"/>
                  <a:pt x="529" y="48"/>
                </a:cubicBezTo>
                <a:cubicBezTo>
                  <a:pt x="410" y="4"/>
                  <a:pt x="242" y="10"/>
                  <a:pt x="166" y="0"/>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grpSp>
        <p:nvGrpSpPr>
          <p:cNvPr id="14" name="Group 58"/>
          <p:cNvGrpSpPr>
            <a:grpSpLocks/>
          </p:cNvGrpSpPr>
          <p:nvPr/>
        </p:nvGrpSpPr>
        <p:grpSpPr bwMode="auto">
          <a:xfrm>
            <a:off x="4754563" y="593725"/>
            <a:ext cx="547687" cy="593725"/>
            <a:chOff x="3226" y="432"/>
            <a:chExt cx="345" cy="374"/>
          </a:xfrm>
        </p:grpSpPr>
        <p:grpSp>
          <p:nvGrpSpPr>
            <p:cNvPr id="15" name="Group 59"/>
            <p:cNvGrpSpPr>
              <a:grpSpLocks/>
            </p:cNvGrpSpPr>
            <p:nvPr/>
          </p:nvGrpSpPr>
          <p:grpSpPr bwMode="auto">
            <a:xfrm rot="-5400000">
              <a:off x="3258" y="400"/>
              <a:ext cx="281" cy="345"/>
              <a:chOff x="3270" y="1642"/>
              <a:chExt cx="281" cy="173"/>
            </a:xfrm>
          </p:grpSpPr>
          <p:sp>
            <p:nvSpPr>
              <p:cNvPr id="1597500" name="Rectangle 60"/>
              <p:cNvSpPr>
                <a:spLocks noChangeArrowheads="1"/>
              </p:cNvSpPr>
              <p:nvPr/>
            </p:nvSpPr>
            <p:spPr bwMode="auto">
              <a:xfrm>
                <a:off x="3464" y="1670"/>
                <a:ext cx="29" cy="116"/>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1597501" name="Rectangle 61"/>
              <p:cNvSpPr>
                <a:spLocks noChangeArrowheads="1"/>
              </p:cNvSpPr>
              <p:nvPr/>
            </p:nvSpPr>
            <p:spPr bwMode="auto">
              <a:xfrm>
                <a:off x="3522" y="1670"/>
                <a:ext cx="29" cy="116"/>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1597502" name="Rectangle 62"/>
              <p:cNvSpPr>
                <a:spLocks noChangeArrowheads="1"/>
              </p:cNvSpPr>
              <p:nvPr/>
            </p:nvSpPr>
            <p:spPr bwMode="auto">
              <a:xfrm>
                <a:off x="3493" y="1642"/>
                <a:ext cx="12" cy="173"/>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1597503" name="Rectangle 63"/>
              <p:cNvSpPr>
                <a:spLocks noChangeArrowheads="1"/>
              </p:cNvSpPr>
              <p:nvPr/>
            </p:nvSpPr>
            <p:spPr bwMode="auto">
              <a:xfrm>
                <a:off x="3510" y="1642"/>
                <a:ext cx="12" cy="173"/>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1597504" name="AutoShape 64"/>
              <p:cNvSpPr>
                <a:spLocks noChangeArrowheads="1"/>
              </p:cNvSpPr>
              <p:nvPr/>
            </p:nvSpPr>
            <p:spPr bwMode="auto">
              <a:xfrm rot="16200000">
                <a:off x="3338" y="1631"/>
                <a:ext cx="58" cy="194"/>
              </a:xfrm>
              <a:prstGeom prst="triangle">
                <a:avLst>
                  <a:gd name="adj" fmla="val 50000"/>
                </a:avLst>
              </a:prstGeom>
              <a:solidFill>
                <a:srgbClr val="DDDDDD"/>
              </a:solidFill>
              <a:ln w="38100" algn="ctr">
                <a:solidFill>
                  <a:schemeClr val="tx1"/>
                </a:solidFill>
                <a:miter lim="800000"/>
                <a:headEnd/>
                <a:tailEnd/>
              </a:ln>
              <a:effectLst/>
            </p:spPr>
            <p:txBody>
              <a:bodyPr wrap="none" anchor="ctr"/>
              <a:lstStyle/>
              <a:p>
                <a:endParaRPr lang="en-US"/>
              </a:p>
            </p:txBody>
          </p:sp>
        </p:grpSp>
        <p:grpSp>
          <p:nvGrpSpPr>
            <p:cNvPr id="16" name="Group 65"/>
            <p:cNvGrpSpPr>
              <a:grpSpLocks/>
            </p:cNvGrpSpPr>
            <p:nvPr/>
          </p:nvGrpSpPr>
          <p:grpSpPr bwMode="auto">
            <a:xfrm rot="-5400000">
              <a:off x="3341" y="662"/>
              <a:ext cx="115" cy="173"/>
              <a:chOff x="3246" y="1699"/>
              <a:chExt cx="29" cy="58"/>
            </a:xfrm>
          </p:grpSpPr>
          <p:sp>
            <p:nvSpPr>
              <p:cNvPr id="1597506" name="Line 66"/>
              <p:cNvSpPr>
                <a:spLocks noChangeShapeType="1"/>
              </p:cNvSpPr>
              <p:nvPr/>
            </p:nvSpPr>
            <p:spPr bwMode="auto">
              <a:xfrm>
                <a:off x="3246" y="1699"/>
                <a:ext cx="29" cy="0"/>
              </a:xfrm>
              <a:prstGeom prst="line">
                <a:avLst/>
              </a:prstGeom>
              <a:noFill/>
              <a:ln w="28575">
                <a:solidFill>
                  <a:schemeClr val="tx1"/>
                </a:solidFill>
                <a:round/>
                <a:headEnd/>
                <a:tailEnd/>
              </a:ln>
              <a:effectLst/>
            </p:spPr>
            <p:txBody>
              <a:bodyPr anchor="ctr"/>
              <a:lstStyle/>
              <a:p>
                <a:endParaRPr lang="en-US"/>
              </a:p>
            </p:txBody>
          </p:sp>
          <p:sp>
            <p:nvSpPr>
              <p:cNvPr id="1597507" name="Line 67"/>
              <p:cNvSpPr>
                <a:spLocks noChangeShapeType="1"/>
              </p:cNvSpPr>
              <p:nvPr/>
            </p:nvSpPr>
            <p:spPr bwMode="auto">
              <a:xfrm>
                <a:off x="3246" y="1699"/>
                <a:ext cx="29" cy="58"/>
              </a:xfrm>
              <a:prstGeom prst="line">
                <a:avLst/>
              </a:prstGeom>
              <a:noFill/>
              <a:ln w="28575">
                <a:solidFill>
                  <a:schemeClr val="tx1"/>
                </a:solidFill>
                <a:round/>
                <a:headEnd/>
                <a:tailEnd/>
              </a:ln>
              <a:effectLst/>
            </p:spPr>
            <p:txBody>
              <a:bodyPr anchor="ctr"/>
              <a:lstStyle/>
              <a:p>
                <a:endParaRPr lang="en-US"/>
              </a:p>
            </p:txBody>
          </p:sp>
          <p:sp>
            <p:nvSpPr>
              <p:cNvPr id="1597508" name="Line 68"/>
              <p:cNvSpPr>
                <a:spLocks noChangeShapeType="1"/>
              </p:cNvSpPr>
              <p:nvPr/>
            </p:nvSpPr>
            <p:spPr bwMode="auto">
              <a:xfrm flipH="1">
                <a:off x="3246" y="1699"/>
                <a:ext cx="29" cy="58"/>
              </a:xfrm>
              <a:prstGeom prst="line">
                <a:avLst/>
              </a:prstGeom>
              <a:noFill/>
              <a:ln w="28575">
                <a:solidFill>
                  <a:schemeClr val="tx1"/>
                </a:solidFill>
                <a:round/>
                <a:headEnd/>
                <a:tailEnd/>
              </a:ln>
              <a:effectLst/>
            </p:spPr>
            <p:txBody>
              <a:bodyPr anchor="ctr"/>
              <a:lstStyle/>
              <a:p>
                <a:endParaRPr lang="en-US"/>
              </a:p>
            </p:txBody>
          </p:sp>
          <p:sp>
            <p:nvSpPr>
              <p:cNvPr id="1597509" name="Line 69"/>
              <p:cNvSpPr>
                <a:spLocks noChangeShapeType="1"/>
              </p:cNvSpPr>
              <p:nvPr/>
            </p:nvSpPr>
            <p:spPr bwMode="auto">
              <a:xfrm>
                <a:off x="3246" y="1757"/>
                <a:ext cx="29" cy="0"/>
              </a:xfrm>
              <a:prstGeom prst="line">
                <a:avLst/>
              </a:prstGeom>
              <a:noFill/>
              <a:ln w="28575">
                <a:solidFill>
                  <a:schemeClr val="tx1"/>
                </a:solidFill>
                <a:round/>
                <a:headEnd/>
                <a:tailEnd/>
              </a:ln>
              <a:effectLst/>
            </p:spPr>
            <p:txBody>
              <a:bodyPr anchor="ctr"/>
              <a:lstStyle/>
              <a:p>
                <a:endParaRPr lang="en-US"/>
              </a:p>
            </p:txBody>
          </p:sp>
          <p:sp>
            <p:nvSpPr>
              <p:cNvPr id="1597510" name="Line 70"/>
              <p:cNvSpPr>
                <a:spLocks noChangeShapeType="1"/>
              </p:cNvSpPr>
              <p:nvPr/>
            </p:nvSpPr>
            <p:spPr bwMode="auto">
              <a:xfrm>
                <a:off x="3246" y="1699"/>
                <a:ext cx="29" cy="0"/>
              </a:xfrm>
              <a:prstGeom prst="line">
                <a:avLst/>
              </a:prstGeom>
              <a:noFill/>
              <a:ln w="28575">
                <a:solidFill>
                  <a:schemeClr val="tx1"/>
                </a:solidFill>
                <a:round/>
                <a:headEnd/>
                <a:tailEnd/>
              </a:ln>
              <a:effectLst/>
            </p:spPr>
            <p:txBody>
              <a:bodyPr anchor="ctr"/>
              <a:lstStyle/>
              <a:p>
                <a:endParaRPr lang="en-US"/>
              </a:p>
            </p:txBody>
          </p:sp>
        </p:grpSp>
      </p:grpSp>
      <p:sp>
        <p:nvSpPr>
          <p:cNvPr id="1597511" name="Freeform 71"/>
          <p:cNvSpPr>
            <a:spLocks/>
          </p:cNvSpPr>
          <p:nvPr/>
        </p:nvSpPr>
        <p:spPr bwMode="auto">
          <a:xfrm>
            <a:off x="4572000" y="25400"/>
            <a:ext cx="2727325" cy="4713288"/>
          </a:xfrm>
          <a:custGeom>
            <a:avLst/>
            <a:gdLst/>
            <a:ahLst/>
            <a:cxnLst>
              <a:cxn ang="0">
                <a:pos x="0" y="2969"/>
              </a:cxn>
              <a:cxn ang="0">
                <a:pos x="1328" y="2731"/>
              </a:cxn>
              <a:cxn ang="0">
                <a:pos x="1707" y="2162"/>
              </a:cxn>
              <a:cxn ang="0">
                <a:pos x="1264" y="1220"/>
              </a:cxn>
              <a:cxn ang="0">
                <a:pos x="1510" y="511"/>
              </a:cxn>
              <a:cxn ang="0">
                <a:pos x="1068" y="54"/>
              </a:cxn>
              <a:cxn ang="0">
                <a:pos x="386" y="188"/>
              </a:cxn>
              <a:cxn ang="0">
                <a:pos x="295" y="342"/>
              </a:cxn>
            </a:cxnLst>
            <a:rect l="0" t="0" r="r" b="b"/>
            <a:pathLst>
              <a:path w="1718" h="2969">
                <a:moveTo>
                  <a:pt x="0" y="2969"/>
                </a:moveTo>
                <a:cubicBezTo>
                  <a:pt x="221" y="2929"/>
                  <a:pt x="1044" y="2865"/>
                  <a:pt x="1328" y="2731"/>
                </a:cubicBezTo>
                <a:cubicBezTo>
                  <a:pt x="1612" y="2597"/>
                  <a:pt x="1718" y="2414"/>
                  <a:pt x="1707" y="2162"/>
                </a:cubicBezTo>
                <a:cubicBezTo>
                  <a:pt x="1696" y="1910"/>
                  <a:pt x="1297" y="1495"/>
                  <a:pt x="1264" y="1220"/>
                </a:cubicBezTo>
                <a:cubicBezTo>
                  <a:pt x="1231" y="945"/>
                  <a:pt x="1543" y="705"/>
                  <a:pt x="1510" y="511"/>
                </a:cubicBezTo>
                <a:cubicBezTo>
                  <a:pt x="1477" y="317"/>
                  <a:pt x="1255" y="108"/>
                  <a:pt x="1068" y="54"/>
                </a:cubicBezTo>
                <a:cubicBezTo>
                  <a:pt x="881" y="0"/>
                  <a:pt x="515" y="140"/>
                  <a:pt x="386" y="188"/>
                </a:cubicBezTo>
                <a:cubicBezTo>
                  <a:pt x="257" y="236"/>
                  <a:pt x="314" y="310"/>
                  <a:pt x="295" y="342"/>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1597512" name="Line 72"/>
          <p:cNvSpPr>
            <a:spLocks noChangeShapeType="1"/>
          </p:cNvSpPr>
          <p:nvPr/>
        </p:nvSpPr>
        <p:spPr bwMode="auto">
          <a:xfrm>
            <a:off x="4748213" y="6076950"/>
            <a:ext cx="433387" cy="0"/>
          </a:xfrm>
          <a:prstGeom prst="line">
            <a:avLst/>
          </a:prstGeom>
          <a:noFill/>
          <a:ln w="28575">
            <a:solidFill>
              <a:srgbClr val="FF0000"/>
            </a:solidFill>
            <a:round/>
            <a:headEnd/>
            <a:tailEnd/>
          </a:ln>
          <a:effectLst/>
        </p:spPr>
        <p:txBody>
          <a:bodyPr anchor="ctr"/>
          <a:lstStyle/>
          <a:p>
            <a:endParaRPr lang="en-US"/>
          </a:p>
        </p:txBody>
      </p:sp>
      <p:sp>
        <p:nvSpPr>
          <p:cNvPr id="1597513" name="Line 73"/>
          <p:cNvSpPr>
            <a:spLocks noChangeShapeType="1"/>
          </p:cNvSpPr>
          <p:nvPr/>
        </p:nvSpPr>
        <p:spPr bwMode="auto">
          <a:xfrm flipH="1" flipV="1">
            <a:off x="4752975" y="5843588"/>
            <a:ext cx="414338" cy="228600"/>
          </a:xfrm>
          <a:prstGeom prst="line">
            <a:avLst/>
          </a:prstGeom>
          <a:noFill/>
          <a:ln w="28575">
            <a:solidFill>
              <a:srgbClr val="FF0000"/>
            </a:solidFill>
            <a:round/>
            <a:headEnd/>
            <a:tailEnd/>
          </a:ln>
          <a:effectLst/>
        </p:spPr>
        <p:txBody>
          <a:bodyPr anchor="ctr"/>
          <a:lstStyle/>
          <a:p>
            <a:endParaRPr lang="en-US"/>
          </a:p>
        </p:txBody>
      </p:sp>
      <p:sp>
        <p:nvSpPr>
          <p:cNvPr id="1597514" name="Text Box 74"/>
          <p:cNvSpPr txBox="1">
            <a:spLocks noChangeArrowheads="1"/>
          </p:cNvSpPr>
          <p:nvPr/>
        </p:nvSpPr>
        <p:spPr bwMode="auto">
          <a:xfrm>
            <a:off x="6732588" y="1798638"/>
            <a:ext cx="2239962"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b="0">
                <a:latin typeface="Arial" charset="0"/>
              </a:rPr>
              <a:t>Reheat coil</a:t>
            </a:r>
          </a:p>
        </p:txBody>
      </p:sp>
      <p:sp>
        <p:nvSpPr>
          <p:cNvPr id="1597515" name="Text Box 75"/>
          <p:cNvSpPr txBox="1">
            <a:spLocks noChangeArrowheads="1"/>
          </p:cNvSpPr>
          <p:nvPr/>
        </p:nvSpPr>
        <p:spPr bwMode="auto">
          <a:xfrm>
            <a:off x="2332038" y="387350"/>
            <a:ext cx="2239962"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b="0">
                <a:latin typeface="Arial" charset="0"/>
              </a:rPr>
              <a:t>Control valve</a:t>
            </a:r>
          </a:p>
        </p:txBody>
      </p:sp>
      <p:sp>
        <p:nvSpPr>
          <p:cNvPr id="17" name="Footer Placeholder 16"/>
          <p:cNvSpPr>
            <a:spLocks noGrp="1"/>
          </p:cNvSpPr>
          <p:nvPr>
            <p:ph type="ftr" sz="quarter" idx="10"/>
          </p:nvPr>
        </p:nvSpPr>
        <p:spPr/>
        <p:txBody>
          <a:bodyPr/>
          <a:lstStyle/>
          <a:p>
            <a:r>
              <a:rPr lang="en-US"/>
              <a:t>Terminal Unit Basics</a:t>
            </a:r>
            <a:endParaRPr lang="en-US" dirty="0"/>
          </a:p>
        </p:txBody>
      </p:sp>
      <p:sp>
        <p:nvSpPr>
          <p:cNvPr id="18" name="Slide Number Placeholder 17"/>
          <p:cNvSpPr>
            <a:spLocks noGrp="1"/>
          </p:cNvSpPr>
          <p:nvPr>
            <p:ph type="sldNum" sz="quarter" idx="11"/>
          </p:nvPr>
        </p:nvSpPr>
        <p:spPr/>
        <p:txBody>
          <a:bodyPr/>
          <a:lstStyle/>
          <a:p>
            <a:fld id="{A9320731-3B2C-4107-8664-CAD7BE973DC8}" type="slidenum">
              <a:rPr lang="en-US" smtClean="0"/>
              <a:pPr/>
              <a:t>21</a:t>
            </a:fld>
            <a:endParaRPr lang="en-US" dirty="0"/>
          </a:p>
        </p:txBody>
      </p:sp>
    </p:spTree>
    <p:extLst>
      <p:ext uri="{BB962C8B-B14F-4D97-AF65-F5344CB8AC3E}">
        <p14:creationId xmlns:p14="http://schemas.microsoft.com/office/powerpoint/2010/main" val="23884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97491"/>
                                        </p:tgtEl>
                                        <p:attrNameLst>
                                          <p:attrName>style.visibility</p:attrName>
                                        </p:attrNameLst>
                                      </p:cBhvr>
                                      <p:to>
                                        <p:strVal val="visible"/>
                                      </p:to>
                                    </p:set>
                                    <p:animEffect transition="in" filter="wipe(up)">
                                      <p:cBhvr>
                                        <p:cTn id="11" dur="500"/>
                                        <p:tgtEl>
                                          <p:spTgt spid="1597491"/>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597492"/>
                                        </p:tgtEl>
                                        <p:attrNameLst>
                                          <p:attrName>style.visibility</p:attrName>
                                        </p:attrNameLst>
                                      </p:cBhvr>
                                      <p:to>
                                        <p:strVal val="visible"/>
                                      </p:to>
                                    </p:set>
                                    <p:animEffect transition="in" filter="wipe(right)">
                                      <p:cBhvr>
                                        <p:cTn id="15" dur="500"/>
                                        <p:tgtEl>
                                          <p:spTgt spid="159749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597493"/>
                                        </p:tgtEl>
                                        <p:attrNameLst>
                                          <p:attrName>style.visibility</p:attrName>
                                        </p:attrNameLst>
                                      </p:cBhvr>
                                      <p:to>
                                        <p:strVal val="visible"/>
                                      </p:to>
                                    </p:set>
                                    <p:animEffect transition="in" filter="wipe(right)">
                                      <p:cBhvr>
                                        <p:cTn id="18" dur="500"/>
                                        <p:tgtEl>
                                          <p:spTgt spid="1597493"/>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597494"/>
                                        </p:tgtEl>
                                        <p:attrNameLst>
                                          <p:attrName>style.visibility</p:attrName>
                                        </p:attrNameLst>
                                      </p:cBhvr>
                                      <p:to>
                                        <p:strVal val="visible"/>
                                      </p:to>
                                    </p:set>
                                    <p:animEffect transition="in" filter="wipe(left)">
                                      <p:cBhvr>
                                        <p:cTn id="22" dur="500"/>
                                        <p:tgtEl>
                                          <p:spTgt spid="159749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97495"/>
                                        </p:tgtEl>
                                        <p:attrNameLst>
                                          <p:attrName>style.visibility</p:attrName>
                                        </p:attrNameLst>
                                      </p:cBhvr>
                                      <p:to>
                                        <p:strVal val="visible"/>
                                      </p:to>
                                    </p:set>
                                    <p:animEffect transition="in" filter="wipe(left)">
                                      <p:cBhvr>
                                        <p:cTn id="25" dur="500"/>
                                        <p:tgtEl>
                                          <p:spTgt spid="1597495"/>
                                        </p:tgtEl>
                                      </p:cBhvr>
                                    </p:animEffect>
                                  </p:childTnLst>
                                </p:cTn>
                              </p:par>
                            </p:childTnLst>
                          </p:cTn>
                        </p:par>
                        <p:par>
                          <p:cTn id="26" fill="hold">
                            <p:stCondLst>
                              <p:cond delay="2000"/>
                            </p:stCondLst>
                            <p:childTnLst>
                              <p:par>
                                <p:cTn id="27" presetID="22" presetClass="entr" presetSubtype="2" fill="hold" grpId="0" nodeType="afterEffect">
                                  <p:stCondLst>
                                    <p:cond delay="0"/>
                                  </p:stCondLst>
                                  <p:childTnLst>
                                    <p:set>
                                      <p:cBhvr>
                                        <p:cTn id="28" dur="1" fill="hold">
                                          <p:stCondLst>
                                            <p:cond delay="0"/>
                                          </p:stCondLst>
                                        </p:cTn>
                                        <p:tgtEl>
                                          <p:spTgt spid="1597512"/>
                                        </p:tgtEl>
                                        <p:attrNameLst>
                                          <p:attrName>style.visibility</p:attrName>
                                        </p:attrNameLst>
                                      </p:cBhvr>
                                      <p:to>
                                        <p:strVal val="visible"/>
                                      </p:to>
                                    </p:set>
                                    <p:animEffect transition="in" filter="wipe(right)">
                                      <p:cBhvr>
                                        <p:cTn id="29" dur="500"/>
                                        <p:tgtEl>
                                          <p:spTgt spid="15975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597512"/>
                                        </p:tgtEl>
                                      </p:cBhvr>
                                    </p:animEffect>
                                    <p:set>
                                      <p:cBhvr>
                                        <p:cTn id="34" dur="1" fill="hold">
                                          <p:stCondLst>
                                            <p:cond delay="499"/>
                                          </p:stCondLst>
                                        </p:cTn>
                                        <p:tgtEl>
                                          <p:spTgt spid="1597512"/>
                                        </p:tgtEl>
                                        <p:attrNameLst>
                                          <p:attrName>style.visibility</p:attrName>
                                        </p:attrNameLst>
                                      </p:cBhvr>
                                      <p:to>
                                        <p:strVal val="hidden"/>
                                      </p:to>
                                    </p:set>
                                  </p:childTnLst>
                                </p:cTn>
                              </p:par>
                              <p:par>
                                <p:cTn id="35" presetID="22" presetClass="entr" presetSubtype="2" fill="hold" grpId="0" nodeType="withEffect">
                                  <p:stCondLst>
                                    <p:cond delay="0"/>
                                  </p:stCondLst>
                                  <p:childTnLst>
                                    <p:set>
                                      <p:cBhvr>
                                        <p:cTn id="36" dur="1" fill="hold">
                                          <p:stCondLst>
                                            <p:cond delay="0"/>
                                          </p:stCondLst>
                                        </p:cTn>
                                        <p:tgtEl>
                                          <p:spTgt spid="1597513"/>
                                        </p:tgtEl>
                                        <p:attrNameLst>
                                          <p:attrName>style.visibility</p:attrName>
                                        </p:attrNameLst>
                                      </p:cBhvr>
                                      <p:to>
                                        <p:strVal val="visible"/>
                                      </p:to>
                                    </p:set>
                                    <p:animEffect transition="in" filter="wipe(right)">
                                      <p:cBhvr>
                                        <p:cTn id="37" dur="500"/>
                                        <p:tgtEl>
                                          <p:spTgt spid="1597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1" grpId="0" animBg="1"/>
      <p:bldP spid="1597492" grpId="0" animBg="1"/>
      <p:bldP spid="1597493" grpId="0" animBg="1"/>
      <p:bldP spid="1597494" grpId="0"/>
      <p:bldP spid="1597495" grpId="0"/>
      <p:bldP spid="1597512" grpId="0" animBg="1"/>
      <p:bldP spid="1597512" grpId="1" animBg="1"/>
      <p:bldP spid="15975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57F54D-DAC2-4C89-9074-0569DB8219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91" y="0"/>
            <a:ext cx="9144000" cy="6858000"/>
          </a:xfrm>
          <a:prstGeom prst="rect">
            <a:avLst/>
          </a:prstGeom>
        </p:spPr>
      </p:pic>
      <p:sp>
        <p:nvSpPr>
          <p:cNvPr id="2" name="Title 1">
            <a:extLst>
              <a:ext uri="{FF2B5EF4-FFF2-40B4-BE49-F238E27FC236}">
                <a16:creationId xmlns:a16="http://schemas.microsoft.com/office/drawing/2014/main" id="{561C245B-CD63-4BC9-88B6-145C32093790}"/>
              </a:ext>
            </a:extLst>
          </p:cNvPr>
          <p:cNvSpPr>
            <a:spLocks noGrp="1"/>
          </p:cNvSpPr>
          <p:nvPr>
            <p:ph type="title"/>
          </p:nvPr>
        </p:nvSpPr>
        <p:spPr/>
        <p:txBody>
          <a:bodyPr/>
          <a:lstStyle/>
          <a:p>
            <a:pPr algn="r"/>
            <a:r>
              <a:rPr lang="en-US" dirty="0"/>
              <a:t>A Typical VAV Reheat Box</a:t>
            </a:r>
          </a:p>
        </p:txBody>
      </p:sp>
      <p:sp>
        <p:nvSpPr>
          <p:cNvPr id="3" name="Footer Placeholder 2">
            <a:extLst>
              <a:ext uri="{FF2B5EF4-FFF2-40B4-BE49-F238E27FC236}">
                <a16:creationId xmlns:a16="http://schemas.microsoft.com/office/drawing/2014/main" id="{0C35A5C2-D375-4132-B679-18524BF25597}"/>
              </a:ext>
            </a:extLst>
          </p:cNvPr>
          <p:cNvSpPr>
            <a:spLocks noGrp="1"/>
          </p:cNvSpPr>
          <p:nvPr>
            <p:ph type="ftr" sz="quarter" idx="10"/>
          </p:nvPr>
        </p:nvSpPr>
        <p:spPr/>
        <p:txBody>
          <a:bodyPr/>
          <a:lstStyle/>
          <a:p>
            <a:r>
              <a:rPr lang="en-US"/>
              <a:t>Terminal Unit Basics</a:t>
            </a:r>
            <a:endParaRPr lang="en-US" dirty="0"/>
          </a:p>
        </p:txBody>
      </p:sp>
      <p:sp>
        <p:nvSpPr>
          <p:cNvPr id="4" name="Slide Number Placeholder 3">
            <a:extLst>
              <a:ext uri="{FF2B5EF4-FFF2-40B4-BE49-F238E27FC236}">
                <a16:creationId xmlns:a16="http://schemas.microsoft.com/office/drawing/2014/main" id="{694FE9D8-F1DB-4FE5-9B07-6970B8324698}"/>
              </a:ext>
            </a:extLst>
          </p:cNvPr>
          <p:cNvSpPr>
            <a:spLocks noGrp="1"/>
          </p:cNvSpPr>
          <p:nvPr>
            <p:ph type="sldNum" sz="quarter" idx="11"/>
          </p:nvPr>
        </p:nvSpPr>
        <p:spPr/>
        <p:txBody>
          <a:bodyPr/>
          <a:lstStyle/>
          <a:p>
            <a:fld id="{A9320731-3B2C-4107-8664-CAD7BE973DC8}" type="slidenum">
              <a:rPr lang="en-US" smtClean="0"/>
              <a:pPr/>
              <a:t>22</a:t>
            </a:fld>
            <a:endParaRPr lang="en-US" dirty="0"/>
          </a:p>
        </p:txBody>
      </p:sp>
    </p:spTree>
    <p:extLst>
      <p:ext uri="{BB962C8B-B14F-4D97-AF65-F5344CB8AC3E}">
        <p14:creationId xmlns:p14="http://schemas.microsoft.com/office/powerpoint/2010/main" val="220869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16C5DD-1240-4FB3-B849-2F6D65F09F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61C245B-CD63-4BC9-88B6-145C32093790}"/>
              </a:ext>
            </a:extLst>
          </p:cNvPr>
          <p:cNvSpPr>
            <a:spLocks noGrp="1"/>
          </p:cNvSpPr>
          <p:nvPr>
            <p:ph type="title"/>
          </p:nvPr>
        </p:nvSpPr>
        <p:spPr>
          <a:xfrm>
            <a:off x="457200" y="5181600"/>
            <a:ext cx="8229600" cy="1143000"/>
          </a:xfrm>
        </p:spPr>
        <p:txBody>
          <a:bodyPr/>
          <a:lstStyle/>
          <a:p>
            <a:pPr algn="r"/>
            <a:r>
              <a:rPr lang="en-US" dirty="0"/>
              <a:t>Overview</a:t>
            </a:r>
          </a:p>
        </p:txBody>
      </p:sp>
      <p:sp>
        <p:nvSpPr>
          <p:cNvPr id="3" name="Footer Placeholder 2">
            <a:extLst>
              <a:ext uri="{FF2B5EF4-FFF2-40B4-BE49-F238E27FC236}">
                <a16:creationId xmlns:a16="http://schemas.microsoft.com/office/drawing/2014/main" id="{0C35A5C2-D375-4132-B679-18524BF25597}"/>
              </a:ext>
            </a:extLst>
          </p:cNvPr>
          <p:cNvSpPr>
            <a:spLocks noGrp="1"/>
          </p:cNvSpPr>
          <p:nvPr>
            <p:ph type="ftr" sz="quarter" idx="10"/>
          </p:nvPr>
        </p:nvSpPr>
        <p:spPr/>
        <p:txBody>
          <a:bodyPr/>
          <a:lstStyle/>
          <a:p>
            <a:r>
              <a:rPr lang="en-US"/>
              <a:t>Terminal Unit Basics</a:t>
            </a:r>
            <a:endParaRPr lang="en-US" dirty="0"/>
          </a:p>
        </p:txBody>
      </p:sp>
      <p:sp>
        <p:nvSpPr>
          <p:cNvPr id="4" name="Slide Number Placeholder 3">
            <a:extLst>
              <a:ext uri="{FF2B5EF4-FFF2-40B4-BE49-F238E27FC236}">
                <a16:creationId xmlns:a16="http://schemas.microsoft.com/office/drawing/2014/main" id="{694FE9D8-F1DB-4FE5-9B07-6970B8324698}"/>
              </a:ext>
            </a:extLst>
          </p:cNvPr>
          <p:cNvSpPr>
            <a:spLocks noGrp="1"/>
          </p:cNvSpPr>
          <p:nvPr>
            <p:ph type="sldNum" sz="quarter" idx="11"/>
          </p:nvPr>
        </p:nvSpPr>
        <p:spPr/>
        <p:txBody>
          <a:bodyPr/>
          <a:lstStyle/>
          <a:p>
            <a:fld id="{A9320731-3B2C-4107-8664-CAD7BE973DC8}" type="slidenum">
              <a:rPr lang="en-US" smtClean="0"/>
              <a:pPr/>
              <a:t>23</a:t>
            </a:fld>
            <a:endParaRPr lang="en-US" dirty="0"/>
          </a:p>
        </p:txBody>
      </p:sp>
    </p:spTree>
    <p:extLst>
      <p:ext uri="{BB962C8B-B14F-4D97-AF65-F5344CB8AC3E}">
        <p14:creationId xmlns:p14="http://schemas.microsoft.com/office/powerpoint/2010/main" val="26325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F47972-416F-49A4-A757-CEAE9ADF9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61C245B-CD63-4BC9-88B6-145C32093790}"/>
              </a:ext>
            </a:extLst>
          </p:cNvPr>
          <p:cNvSpPr>
            <a:spLocks noGrp="1"/>
          </p:cNvSpPr>
          <p:nvPr>
            <p:ph type="title"/>
          </p:nvPr>
        </p:nvSpPr>
        <p:spPr/>
        <p:txBody>
          <a:bodyPr/>
          <a:lstStyle/>
          <a:p>
            <a:pPr algn="r"/>
            <a:r>
              <a:rPr lang="en-US" dirty="0"/>
              <a:t>The Damper</a:t>
            </a:r>
          </a:p>
        </p:txBody>
      </p:sp>
      <p:sp>
        <p:nvSpPr>
          <p:cNvPr id="3" name="Footer Placeholder 2">
            <a:extLst>
              <a:ext uri="{FF2B5EF4-FFF2-40B4-BE49-F238E27FC236}">
                <a16:creationId xmlns:a16="http://schemas.microsoft.com/office/drawing/2014/main" id="{0C35A5C2-D375-4132-B679-18524BF25597}"/>
              </a:ext>
            </a:extLst>
          </p:cNvPr>
          <p:cNvSpPr>
            <a:spLocks noGrp="1"/>
          </p:cNvSpPr>
          <p:nvPr>
            <p:ph type="ftr" sz="quarter" idx="10"/>
          </p:nvPr>
        </p:nvSpPr>
        <p:spPr/>
        <p:txBody>
          <a:bodyPr/>
          <a:lstStyle/>
          <a:p>
            <a:r>
              <a:rPr lang="en-US"/>
              <a:t>Terminal Unit Basics</a:t>
            </a:r>
            <a:endParaRPr lang="en-US" dirty="0"/>
          </a:p>
        </p:txBody>
      </p:sp>
      <p:sp>
        <p:nvSpPr>
          <p:cNvPr id="4" name="Slide Number Placeholder 3">
            <a:extLst>
              <a:ext uri="{FF2B5EF4-FFF2-40B4-BE49-F238E27FC236}">
                <a16:creationId xmlns:a16="http://schemas.microsoft.com/office/drawing/2014/main" id="{694FE9D8-F1DB-4FE5-9B07-6970B8324698}"/>
              </a:ext>
            </a:extLst>
          </p:cNvPr>
          <p:cNvSpPr>
            <a:spLocks noGrp="1"/>
          </p:cNvSpPr>
          <p:nvPr>
            <p:ph type="sldNum" sz="quarter" idx="11"/>
          </p:nvPr>
        </p:nvSpPr>
        <p:spPr/>
        <p:txBody>
          <a:bodyPr/>
          <a:lstStyle/>
          <a:p>
            <a:fld id="{A9320731-3B2C-4107-8664-CAD7BE973DC8}" type="slidenum">
              <a:rPr lang="en-US" smtClean="0"/>
              <a:pPr/>
              <a:t>24</a:t>
            </a:fld>
            <a:endParaRPr lang="en-US" dirty="0"/>
          </a:p>
        </p:txBody>
      </p:sp>
    </p:spTree>
    <p:extLst>
      <p:ext uri="{BB962C8B-B14F-4D97-AF65-F5344CB8AC3E}">
        <p14:creationId xmlns:p14="http://schemas.microsoft.com/office/powerpoint/2010/main" val="116099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2BC64C-EF95-4DE2-AB94-149E278866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61C245B-CD63-4BC9-88B6-145C32093790}"/>
              </a:ext>
            </a:extLst>
          </p:cNvPr>
          <p:cNvSpPr>
            <a:spLocks noGrp="1"/>
          </p:cNvSpPr>
          <p:nvPr>
            <p:ph type="title"/>
          </p:nvPr>
        </p:nvSpPr>
        <p:spPr>
          <a:xfrm>
            <a:off x="457200" y="274638"/>
            <a:ext cx="2895600" cy="1143000"/>
          </a:xfrm>
        </p:spPr>
        <p:txBody>
          <a:bodyPr/>
          <a:lstStyle/>
          <a:p>
            <a:r>
              <a:rPr lang="en-US" dirty="0"/>
              <a:t>The Flow Sensor</a:t>
            </a:r>
          </a:p>
        </p:txBody>
      </p:sp>
      <p:sp>
        <p:nvSpPr>
          <p:cNvPr id="3" name="Footer Placeholder 2">
            <a:extLst>
              <a:ext uri="{FF2B5EF4-FFF2-40B4-BE49-F238E27FC236}">
                <a16:creationId xmlns:a16="http://schemas.microsoft.com/office/drawing/2014/main" id="{0C35A5C2-D375-4132-B679-18524BF25597}"/>
              </a:ext>
            </a:extLst>
          </p:cNvPr>
          <p:cNvSpPr>
            <a:spLocks noGrp="1"/>
          </p:cNvSpPr>
          <p:nvPr>
            <p:ph type="ftr" sz="quarter" idx="10"/>
          </p:nvPr>
        </p:nvSpPr>
        <p:spPr/>
        <p:txBody>
          <a:bodyPr/>
          <a:lstStyle/>
          <a:p>
            <a:r>
              <a:rPr lang="en-US"/>
              <a:t>Terminal Unit Basics</a:t>
            </a:r>
            <a:endParaRPr lang="en-US" dirty="0"/>
          </a:p>
        </p:txBody>
      </p:sp>
      <p:sp>
        <p:nvSpPr>
          <p:cNvPr id="4" name="Slide Number Placeholder 3">
            <a:extLst>
              <a:ext uri="{FF2B5EF4-FFF2-40B4-BE49-F238E27FC236}">
                <a16:creationId xmlns:a16="http://schemas.microsoft.com/office/drawing/2014/main" id="{694FE9D8-F1DB-4FE5-9B07-6970B8324698}"/>
              </a:ext>
            </a:extLst>
          </p:cNvPr>
          <p:cNvSpPr>
            <a:spLocks noGrp="1"/>
          </p:cNvSpPr>
          <p:nvPr>
            <p:ph type="sldNum" sz="quarter" idx="11"/>
          </p:nvPr>
        </p:nvSpPr>
        <p:spPr/>
        <p:txBody>
          <a:bodyPr/>
          <a:lstStyle/>
          <a:p>
            <a:fld id="{A9320731-3B2C-4107-8664-CAD7BE973DC8}" type="slidenum">
              <a:rPr lang="en-US" smtClean="0"/>
              <a:pPr/>
              <a:t>25</a:t>
            </a:fld>
            <a:endParaRPr lang="en-US" dirty="0"/>
          </a:p>
        </p:txBody>
      </p:sp>
    </p:spTree>
    <p:extLst>
      <p:ext uri="{BB962C8B-B14F-4D97-AF65-F5344CB8AC3E}">
        <p14:creationId xmlns:p14="http://schemas.microsoft.com/office/powerpoint/2010/main" val="348451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0CF10-9E62-44ED-B0B2-15B4DFB2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61C245B-CD63-4BC9-88B6-145C32093790}"/>
              </a:ext>
            </a:extLst>
          </p:cNvPr>
          <p:cNvSpPr>
            <a:spLocks noGrp="1"/>
          </p:cNvSpPr>
          <p:nvPr>
            <p:ph type="title"/>
          </p:nvPr>
        </p:nvSpPr>
        <p:spPr>
          <a:xfrm>
            <a:off x="457200" y="5410200"/>
            <a:ext cx="8229600" cy="1143000"/>
          </a:xfrm>
        </p:spPr>
        <p:txBody>
          <a:bodyPr/>
          <a:lstStyle/>
          <a:p>
            <a:pPr algn="r"/>
            <a:r>
              <a:rPr lang="en-US" dirty="0"/>
              <a:t>The Reheat Coil</a:t>
            </a:r>
          </a:p>
        </p:txBody>
      </p:sp>
      <p:sp>
        <p:nvSpPr>
          <p:cNvPr id="3" name="Footer Placeholder 2">
            <a:extLst>
              <a:ext uri="{FF2B5EF4-FFF2-40B4-BE49-F238E27FC236}">
                <a16:creationId xmlns:a16="http://schemas.microsoft.com/office/drawing/2014/main" id="{0C35A5C2-D375-4132-B679-18524BF25597}"/>
              </a:ext>
            </a:extLst>
          </p:cNvPr>
          <p:cNvSpPr>
            <a:spLocks noGrp="1"/>
          </p:cNvSpPr>
          <p:nvPr>
            <p:ph type="ftr" sz="quarter" idx="10"/>
          </p:nvPr>
        </p:nvSpPr>
        <p:spPr/>
        <p:txBody>
          <a:bodyPr/>
          <a:lstStyle/>
          <a:p>
            <a:r>
              <a:rPr lang="en-US"/>
              <a:t>Terminal Unit Basics</a:t>
            </a:r>
            <a:endParaRPr lang="en-US" dirty="0"/>
          </a:p>
        </p:txBody>
      </p:sp>
      <p:sp>
        <p:nvSpPr>
          <p:cNvPr id="4" name="Slide Number Placeholder 3">
            <a:extLst>
              <a:ext uri="{FF2B5EF4-FFF2-40B4-BE49-F238E27FC236}">
                <a16:creationId xmlns:a16="http://schemas.microsoft.com/office/drawing/2014/main" id="{694FE9D8-F1DB-4FE5-9B07-6970B8324698}"/>
              </a:ext>
            </a:extLst>
          </p:cNvPr>
          <p:cNvSpPr>
            <a:spLocks noGrp="1"/>
          </p:cNvSpPr>
          <p:nvPr>
            <p:ph type="sldNum" sz="quarter" idx="11"/>
          </p:nvPr>
        </p:nvSpPr>
        <p:spPr/>
        <p:txBody>
          <a:bodyPr/>
          <a:lstStyle/>
          <a:p>
            <a:fld id="{A9320731-3B2C-4107-8664-CAD7BE973DC8}" type="slidenum">
              <a:rPr lang="en-US" smtClean="0"/>
              <a:pPr/>
              <a:t>26</a:t>
            </a:fld>
            <a:endParaRPr lang="en-US" dirty="0"/>
          </a:p>
        </p:txBody>
      </p:sp>
    </p:spTree>
    <p:extLst>
      <p:ext uri="{BB962C8B-B14F-4D97-AF65-F5344CB8AC3E}">
        <p14:creationId xmlns:p14="http://schemas.microsoft.com/office/powerpoint/2010/main" val="274701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E24CF1-F3E0-49D5-90BB-18F1A00F3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61C245B-CD63-4BC9-88B6-145C32093790}"/>
              </a:ext>
            </a:extLst>
          </p:cNvPr>
          <p:cNvSpPr>
            <a:spLocks noGrp="1"/>
          </p:cNvSpPr>
          <p:nvPr>
            <p:ph type="title"/>
          </p:nvPr>
        </p:nvSpPr>
        <p:spPr>
          <a:xfrm>
            <a:off x="457200" y="5410200"/>
            <a:ext cx="8229600" cy="1143000"/>
          </a:xfrm>
        </p:spPr>
        <p:txBody>
          <a:bodyPr/>
          <a:lstStyle/>
          <a:p>
            <a:r>
              <a:rPr lang="en-US" dirty="0"/>
              <a:t>The DDC Controller with Built In Actuator</a:t>
            </a:r>
          </a:p>
        </p:txBody>
      </p:sp>
      <p:sp>
        <p:nvSpPr>
          <p:cNvPr id="3" name="Footer Placeholder 2">
            <a:extLst>
              <a:ext uri="{FF2B5EF4-FFF2-40B4-BE49-F238E27FC236}">
                <a16:creationId xmlns:a16="http://schemas.microsoft.com/office/drawing/2014/main" id="{0C35A5C2-D375-4132-B679-18524BF25597}"/>
              </a:ext>
            </a:extLst>
          </p:cNvPr>
          <p:cNvSpPr>
            <a:spLocks noGrp="1"/>
          </p:cNvSpPr>
          <p:nvPr>
            <p:ph type="ftr" sz="quarter" idx="10"/>
          </p:nvPr>
        </p:nvSpPr>
        <p:spPr/>
        <p:txBody>
          <a:bodyPr/>
          <a:lstStyle/>
          <a:p>
            <a:r>
              <a:rPr lang="en-US"/>
              <a:t>Terminal Unit Basics</a:t>
            </a:r>
            <a:endParaRPr lang="en-US" dirty="0"/>
          </a:p>
        </p:txBody>
      </p:sp>
      <p:sp>
        <p:nvSpPr>
          <p:cNvPr id="4" name="Slide Number Placeholder 3">
            <a:extLst>
              <a:ext uri="{FF2B5EF4-FFF2-40B4-BE49-F238E27FC236}">
                <a16:creationId xmlns:a16="http://schemas.microsoft.com/office/drawing/2014/main" id="{694FE9D8-F1DB-4FE5-9B07-6970B8324698}"/>
              </a:ext>
            </a:extLst>
          </p:cNvPr>
          <p:cNvSpPr>
            <a:spLocks noGrp="1"/>
          </p:cNvSpPr>
          <p:nvPr>
            <p:ph type="sldNum" sz="quarter" idx="11"/>
          </p:nvPr>
        </p:nvSpPr>
        <p:spPr/>
        <p:txBody>
          <a:bodyPr/>
          <a:lstStyle/>
          <a:p>
            <a:fld id="{A9320731-3B2C-4107-8664-CAD7BE973DC8}" type="slidenum">
              <a:rPr lang="en-US" smtClean="0"/>
              <a:pPr/>
              <a:t>27</a:t>
            </a:fld>
            <a:endParaRPr lang="en-US" dirty="0"/>
          </a:p>
        </p:txBody>
      </p:sp>
    </p:spTree>
    <p:extLst>
      <p:ext uri="{BB962C8B-B14F-4D97-AF65-F5344CB8AC3E}">
        <p14:creationId xmlns:p14="http://schemas.microsoft.com/office/powerpoint/2010/main" val="155849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5C6A37-F03A-4036-9FE0-22118BE80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61C245B-CD63-4BC9-88B6-145C32093790}"/>
              </a:ext>
            </a:extLst>
          </p:cNvPr>
          <p:cNvSpPr>
            <a:spLocks noGrp="1"/>
          </p:cNvSpPr>
          <p:nvPr>
            <p:ph type="title"/>
          </p:nvPr>
        </p:nvSpPr>
        <p:spPr>
          <a:xfrm>
            <a:off x="457200" y="5410200"/>
            <a:ext cx="8229600" cy="1143000"/>
          </a:xfrm>
        </p:spPr>
        <p:txBody>
          <a:bodyPr/>
          <a:lstStyle/>
          <a:p>
            <a:r>
              <a:rPr lang="en-US" dirty="0"/>
              <a:t>A Pneumatic DDC Controller and Actuator</a:t>
            </a:r>
          </a:p>
        </p:txBody>
      </p:sp>
      <p:sp>
        <p:nvSpPr>
          <p:cNvPr id="3" name="Footer Placeholder 2">
            <a:extLst>
              <a:ext uri="{FF2B5EF4-FFF2-40B4-BE49-F238E27FC236}">
                <a16:creationId xmlns:a16="http://schemas.microsoft.com/office/drawing/2014/main" id="{0C35A5C2-D375-4132-B679-18524BF25597}"/>
              </a:ext>
            </a:extLst>
          </p:cNvPr>
          <p:cNvSpPr>
            <a:spLocks noGrp="1"/>
          </p:cNvSpPr>
          <p:nvPr>
            <p:ph type="ftr" sz="quarter" idx="10"/>
          </p:nvPr>
        </p:nvSpPr>
        <p:spPr/>
        <p:txBody>
          <a:bodyPr/>
          <a:lstStyle/>
          <a:p>
            <a:r>
              <a:rPr lang="en-US"/>
              <a:t>Terminal Unit Basics</a:t>
            </a:r>
            <a:endParaRPr lang="en-US" dirty="0"/>
          </a:p>
        </p:txBody>
      </p:sp>
      <p:sp>
        <p:nvSpPr>
          <p:cNvPr id="4" name="Slide Number Placeholder 3">
            <a:extLst>
              <a:ext uri="{FF2B5EF4-FFF2-40B4-BE49-F238E27FC236}">
                <a16:creationId xmlns:a16="http://schemas.microsoft.com/office/drawing/2014/main" id="{694FE9D8-F1DB-4FE5-9B07-6970B8324698}"/>
              </a:ext>
            </a:extLst>
          </p:cNvPr>
          <p:cNvSpPr>
            <a:spLocks noGrp="1"/>
          </p:cNvSpPr>
          <p:nvPr>
            <p:ph type="sldNum" sz="quarter" idx="11"/>
          </p:nvPr>
        </p:nvSpPr>
        <p:spPr/>
        <p:txBody>
          <a:bodyPr/>
          <a:lstStyle/>
          <a:p>
            <a:fld id="{A9320731-3B2C-4107-8664-CAD7BE973DC8}" type="slidenum">
              <a:rPr lang="en-US" smtClean="0"/>
              <a:pPr/>
              <a:t>28</a:t>
            </a:fld>
            <a:endParaRPr lang="en-US" dirty="0"/>
          </a:p>
        </p:txBody>
      </p:sp>
    </p:spTree>
    <p:extLst>
      <p:ext uri="{BB962C8B-B14F-4D97-AF65-F5344CB8AC3E}">
        <p14:creationId xmlns:p14="http://schemas.microsoft.com/office/powerpoint/2010/main" val="370951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8279" name="Freeform 87"/>
          <p:cNvSpPr>
            <a:spLocks/>
          </p:cNvSpPr>
          <p:nvPr/>
        </p:nvSpPr>
        <p:spPr bwMode="auto">
          <a:xfrm>
            <a:off x="3041650" y="1344613"/>
            <a:ext cx="2962275" cy="2447925"/>
          </a:xfrm>
          <a:custGeom>
            <a:avLst/>
            <a:gdLst/>
            <a:ahLst/>
            <a:cxnLst>
              <a:cxn ang="0">
                <a:pos x="0" y="1519"/>
              </a:cxn>
              <a:cxn ang="0">
                <a:pos x="375" y="1465"/>
              </a:cxn>
              <a:cxn ang="0">
                <a:pos x="647" y="1054"/>
              </a:cxn>
              <a:cxn ang="0">
                <a:pos x="532" y="564"/>
              </a:cxn>
              <a:cxn ang="0">
                <a:pos x="734" y="190"/>
              </a:cxn>
              <a:cxn ang="0">
                <a:pos x="1237" y="23"/>
              </a:cxn>
              <a:cxn ang="0">
                <a:pos x="1765" y="49"/>
              </a:cxn>
              <a:cxn ang="0">
                <a:pos x="1843" y="212"/>
              </a:cxn>
            </a:cxnLst>
            <a:rect l="0" t="0" r="r" b="b"/>
            <a:pathLst>
              <a:path w="1866" h="1542">
                <a:moveTo>
                  <a:pt x="0" y="1519"/>
                </a:moveTo>
                <a:cubicBezTo>
                  <a:pt x="62" y="1510"/>
                  <a:pt x="267" y="1542"/>
                  <a:pt x="375" y="1465"/>
                </a:cubicBezTo>
                <a:cubicBezTo>
                  <a:pt x="483" y="1388"/>
                  <a:pt x="621" y="1204"/>
                  <a:pt x="647" y="1054"/>
                </a:cubicBezTo>
                <a:cubicBezTo>
                  <a:pt x="673" y="904"/>
                  <a:pt x="517" y="708"/>
                  <a:pt x="532" y="564"/>
                </a:cubicBezTo>
                <a:cubicBezTo>
                  <a:pt x="547" y="420"/>
                  <a:pt x="616" y="280"/>
                  <a:pt x="734" y="190"/>
                </a:cubicBezTo>
                <a:cubicBezTo>
                  <a:pt x="852" y="100"/>
                  <a:pt x="1065" y="46"/>
                  <a:pt x="1237" y="23"/>
                </a:cubicBezTo>
                <a:cubicBezTo>
                  <a:pt x="1409" y="0"/>
                  <a:pt x="1664" y="18"/>
                  <a:pt x="1765" y="49"/>
                </a:cubicBezTo>
                <a:cubicBezTo>
                  <a:pt x="1866" y="80"/>
                  <a:pt x="1827" y="178"/>
                  <a:pt x="1843" y="212"/>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68194" name="Rectangle 2"/>
          <p:cNvSpPr>
            <a:spLocks noGrp="1" noChangeArrowheads="1"/>
          </p:cNvSpPr>
          <p:nvPr>
            <p:ph type="title"/>
          </p:nvPr>
        </p:nvSpPr>
        <p:spPr/>
        <p:txBody>
          <a:bodyPr vert="horz" lIns="91440" tIns="45720" rIns="91440" bIns="45720" rtlCol="0" anchor="ctr">
            <a:normAutofit/>
          </a:bodyPr>
          <a:lstStyle/>
          <a:p>
            <a:r>
              <a:rPr lang="en-US">
                <a:solidFill>
                  <a:schemeClr val="tx1"/>
                </a:solidFill>
              </a:rPr>
              <a:t>Recovering Heat to Reheat</a:t>
            </a:r>
            <a:br>
              <a:rPr lang="en-US">
                <a:solidFill>
                  <a:schemeClr val="tx1"/>
                </a:solidFill>
              </a:rPr>
            </a:br>
            <a:r>
              <a:rPr lang="en-US">
                <a:solidFill>
                  <a:schemeClr val="tx1"/>
                </a:solidFill>
              </a:rPr>
              <a:t>Series Fan Powered Box</a:t>
            </a:r>
          </a:p>
        </p:txBody>
      </p:sp>
      <p:grpSp>
        <p:nvGrpSpPr>
          <p:cNvPr id="2" name="Group 22"/>
          <p:cNvGrpSpPr>
            <a:grpSpLocks noChangeAspect="1"/>
          </p:cNvGrpSpPr>
          <p:nvPr/>
        </p:nvGrpSpPr>
        <p:grpSpPr bwMode="auto">
          <a:xfrm flipV="1">
            <a:off x="1484313" y="3287713"/>
            <a:ext cx="2286000" cy="269875"/>
            <a:chOff x="576" y="1573"/>
            <a:chExt cx="2880" cy="340"/>
          </a:xfrm>
        </p:grpSpPr>
        <p:sp>
          <p:nvSpPr>
            <p:cNvPr id="2568215" name="Line 23"/>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2568216" name="Line 24"/>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2568217" name="Line 25"/>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3" name="Group 82"/>
          <p:cNvGrpSpPr>
            <a:grpSpLocks/>
          </p:cNvGrpSpPr>
          <p:nvPr/>
        </p:nvGrpSpPr>
        <p:grpSpPr bwMode="auto">
          <a:xfrm>
            <a:off x="1050925" y="2182813"/>
            <a:ext cx="2735263" cy="2466975"/>
            <a:chOff x="591" y="1757"/>
            <a:chExt cx="1723" cy="1554"/>
          </a:xfrm>
        </p:grpSpPr>
        <p:grpSp>
          <p:nvGrpSpPr>
            <p:cNvPr id="4" name="Group 10"/>
            <p:cNvGrpSpPr>
              <a:grpSpLocks noChangeAspect="1"/>
            </p:cNvGrpSpPr>
            <p:nvPr/>
          </p:nvGrpSpPr>
          <p:grpSpPr bwMode="auto">
            <a:xfrm>
              <a:off x="1137" y="2148"/>
              <a:ext cx="806" cy="57"/>
              <a:chOff x="922" y="2390"/>
              <a:chExt cx="1612" cy="115"/>
            </a:xfrm>
          </p:grpSpPr>
          <p:sp>
            <p:nvSpPr>
              <p:cNvPr id="2568203" name="Line 11"/>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2568204" name="Oval 12"/>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2568211" name="Line 19"/>
            <p:cNvSpPr>
              <a:spLocks noChangeAspect="1" noChangeShapeType="1"/>
            </p:cNvSpPr>
            <p:nvPr/>
          </p:nvSpPr>
          <p:spPr bwMode="auto">
            <a:xfrm>
              <a:off x="864" y="1921"/>
              <a:ext cx="288" cy="0"/>
            </a:xfrm>
            <a:prstGeom prst="line">
              <a:avLst/>
            </a:prstGeom>
            <a:noFill/>
            <a:ln w="38100">
              <a:solidFill>
                <a:schemeClr val="tx1"/>
              </a:solidFill>
              <a:round/>
              <a:headEnd/>
              <a:tailEnd/>
            </a:ln>
            <a:effectLst/>
          </p:spPr>
          <p:txBody>
            <a:bodyPr anchor="ctr"/>
            <a:lstStyle/>
            <a:p>
              <a:endParaRPr lang="en-US"/>
            </a:p>
          </p:txBody>
        </p:sp>
        <p:sp>
          <p:nvSpPr>
            <p:cNvPr id="2568212" name="Line 20"/>
            <p:cNvSpPr>
              <a:spLocks noChangeAspect="1" noChangeShapeType="1"/>
            </p:cNvSpPr>
            <p:nvPr/>
          </p:nvSpPr>
          <p:spPr bwMode="auto">
            <a:xfrm flipV="1">
              <a:off x="1152" y="1757"/>
              <a:ext cx="0" cy="170"/>
            </a:xfrm>
            <a:prstGeom prst="line">
              <a:avLst/>
            </a:prstGeom>
            <a:noFill/>
            <a:ln w="38100">
              <a:solidFill>
                <a:schemeClr val="tx1"/>
              </a:solidFill>
              <a:round/>
              <a:headEnd/>
              <a:tailEnd/>
            </a:ln>
            <a:effectLst/>
          </p:spPr>
          <p:txBody>
            <a:bodyPr anchor="ctr"/>
            <a:lstStyle/>
            <a:p>
              <a:endParaRPr lang="en-US"/>
            </a:p>
          </p:txBody>
        </p:sp>
        <p:sp>
          <p:nvSpPr>
            <p:cNvPr id="2568213" name="Line 21"/>
            <p:cNvSpPr>
              <a:spLocks noChangeAspect="1" noChangeShapeType="1"/>
            </p:cNvSpPr>
            <p:nvPr/>
          </p:nvSpPr>
          <p:spPr bwMode="auto">
            <a:xfrm>
              <a:off x="1152" y="1763"/>
              <a:ext cx="1152" cy="0"/>
            </a:xfrm>
            <a:prstGeom prst="line">
              <a:avLst/>
            </a:prstGeom>
            <a:noFill/>
            <a:ln w="38100">
              <a:solidFill>
                <a:schemeClr val="tx1"/>
              </a:solidFill>
              <a:round/>
              <a:headEnd/>
              <a:tailEnd/>
            </a:ln>
            <a:effectLst/>
          </p:spPr>
          <p:txBody>
            <a:bodyPr anchor="ctr"/>
            <a:lstStyle/>
            <a:p>
              <a:endParaRPr lang="en-US"/>
            </a:p>
          </p:txBody>
        </p:sp>
        <p:grpSp>
          <p:nvGrpSpPr>
            <p:cNvPr id="5" name="Group 26"/>
            <p:cNvGrpSpPr>
              <a:grpSpLocks noChangeAspect="1"/>
            </p:cNvGrpSpPr>
            <p:nvPr/>
          </p:nvGrpSpPr>
          <p:grpSpPr bwMode="auto">
            <a:xfrm>
              <a:off x="1449" y="2062"/>
              <a:ext cx="475" cy="230"/>
              <a:chOff x="1546" y="2217"/>
              <a:chExt cx="950" cy="461"/>
            </a:xfrm>
          </p:grpSpPr>
          <p:sp>
            <p:nvSpPr>
              <p:cNvPr id="2568219" name="Rectangle 27"/>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2568220" name="Oval 28"/>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6" name="Group 29"/>
            <p:cNvGrpSpPr>
              <a:grpSpLocks noChangeAspect="1"/>
            </p:cNvGrpSpPr>
            <p:nvPr/>
          </p:nvGrpSpPr>
          <p:grpSpPr bwMode="auto">
            <a:xfrm rot="2700000">
              <a:off x="1523" y="2151"/>
              <a:ext cx="77" cy="15"/>
              <a:chOff x="1656" y="2380"/>
              <a:chExt cx="155" cy="31"/>
            </a:xfrm>
          </p:grpSpPr>
          <p:sp>
            <p:nvSpPr>
              <p:cNvPr id="2568222" name="Line 30"/>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2568223" name="Line 31"/>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7" name="Group 32"/>
            <p:cNvGrpSpPr>
              <a:grpSpLocks noChangeAspect="1"/>
            </p:cNvGrpSpPr>
            <p:nvPr/>
          </p:nvGrpSpPr>
          <p:grpSpPr bwMode="auto">
            <a:xfrm>
              <a:off x="591" y="1921"/>
              <a:ext cx="273" cy="539"/>
              <a:chOff x="288" y="1911"/>
              <a:chExt cx="547" cy="1078"/>
            </a:xfrm>
          </p:grpSpPr>
          <p:sp>
            <p:nvSpPr>
              <p:cNvPr id="2568225" name="Line 33"/>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2568226" name="Line 34"/>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sp>
          <p:nvSpPr>
            <p:cNvPr id="2568227" name="Rectangle 35"/>
            <p:cNvSpPr>
              <a:spLocks noChangeAspect="1" noChangeArrowheads="1"/>
            </p:cNvSpPr>
            <p:nvPr/>
          </p:nvSpPr>
          <p:spPr bwMode="auto">
            <a:xfrm>
              <a:off x="950" y="3110"/>
              <a:ext cx="159"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T</a:t>
              </a:r>
            </a:p>
          </p:txBody>
        </p:sp>
        <p:sp>
          <p:nvSpPr>
            <p:cNvPr id="2568229" name="Rectangle 37"/>
            <p:cNvSpPr>
              <a:spLocks noChangeAspect="1" noChangeArrowheads="1"/>
            </p:cNvSpPr>
            <p:nvPr/>
          </p:nvSpPr>
          <p:spPr bwMode="auto">
            <a:xfrm>
              <a:off x="892" y="2474"/>
              <a:ext cx="159"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F</a:t>
              </a:r>
            </a:p>
          </p:txBody>
        </p:sp>
        <p:sp>
          <p:nvSpPr>
            <p:cNvPr id="2568230" name="Line 38"/>
            <p:cNvSpPr>
              <a:spLocks noChangeAspect="1" noChangeShapeType="1"/>
            </p:cNvSpPr>
            <p:nvPr/>
          </p:nvSpPr>
          <p:spPr bwMode="auto">
            <a:xfrm flipV="1">
              <a:off x="979" y="2186"/>
              <a:ext cx="0" cy="288"/>
            </a:xfrm>
            <a:prstGeom prst="line">
              <a:avLst/>
            </a:prstGeom>
            <a:noFill/>
            <a:ln w="38100">
              <a:solidFill>
                <a:schemeClr val="tx1"/>
              </a:solidFill>
              <a:round/>
              <a:headEnd/>
              <a:tailEnd/>
            </a:ln>
            <a:effectLst/>
          </p:spPr>
          <p:txBody>
            <a:bodyPr anchor="ctr"/>
            <a:lstStyle/>
            <a:p>
              <a:endParaRPr lang="en-US"/>
            </a:p>
          </p:txBody>
        </p:sp>
        <p:sp>
          <p:nvSpPr>
            <p:cNvPr id="2568231" name="Line 39"/>
            <p:cNvSpPr>
              <a:spLocks noChangeAspect="1" noChangeShapeType="1"/>
            </p:cNvSpPr>
            <p:nvPr/>
          </p:nvSpPr>
          <p:spPr bwMode="auto">
            <a:xfrm flipH="1">
              <a:off x="898" y="2198"/>
              <a:ext cx="87" cy="0"/>
            </a:xfrm>
            <a:prstGeom prst="line">
              <a:avLst/>
            </a:prstGeom>
            <a:noFill/>
            <a:ln w="38100">
              <a:solidFill>
                <a:schemeClr val="tx1"/>
              </a:solidFill>
              <a:round/>
              <a:headEnd/>
              <a:tailEnd/>
            </a:ln>
            <a:effectLst/>
          </p:spPr>
          <p:txBody>
            <a:bodyPr anchor="ctr"/>
            <a:lstStyle/>
            <a:p>
              <a:endParaRPr lang="en-US"/>
            </a:p>
          </p:txBody>
        </p:sp>
        <p:sp>
          <p:nvSpPr>
            <p:cNvPr id="2568232" name="Rectangle 40"/>
            <p:cNvSpPr>
              <a:spLocks noChangeAspect="1" noChangeArrowheads="1"/>
            </p:cNvSpPr>
            <p:nvPr/>
          </p:nvSpPr>
          <p:spPr bwMode="auto">
            <a:xfrm>
              <a:off x="1540" y="2623"/>
              <a:ext cx="302"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C</a:t>
              </a:r>
              <a:r>
                <a:rPr lang="en-US" sz="1200" baseline="-25000">
                  <a:latin typeface="Arial" charset="0"/>
                </a:rPr>
                <a:t>Flow</a:t>
              </a:r>
            </a:p>
          </p:txBody>
        </p:sp>
        <p:sp>
          <p:nvSpPr>
            <p:cNvPr id="2568233" name="Freeform 41"/>
            <p:cNvSpPr>
              <a:spLocks noChangeAspect="1"/>
            </p:cNvSpPr>
            <p:nvPr/>
          </p:nvSpPr>
          <p:spPr bwMode="auto">
            <a:xfrm>
              <a:off x="967" y="2680"/>
              <a:ext cx="573" cy="153"/>
            </a:xfrm>
            <a:custGeom>
              <a:avLst/>
              <a:gdLst/>
              <a:ahLst/>
              <a:cxnLst>
                <a:cxn ang="0">
                  <a:pos x="23" y="0"/>
                </a:cxn>
                <a:cxn ang="0">
                  <a:pos x="56" y="185"/>
                </a:cxn>
                <a:cxn ang="0">
                  <a:pos x="361" y="298"/>
                </a:cxn>
                <a:cxn ang="0">
                  <a:pos x="665" y="139"/>
                </a:cxn>
                <a:cxn ang="0">
                  <a:pos x="887" y="58"/>
                </a:cxn>
                <a:cxn ang="0">
                  <a:pos x="1146" y="58"/>
                </a:cxn>
              </a:cxnLst>
              <a:rect l="0" t="0" r="r" b="b"/>
              <a:pathLst>
                <a:path w="1146" h="306">
                  <a:moveTo>
                    <a:pt x="23" y="0"/>
                  </a:moveTo>
                  <a:cubicBezTo>
                    <a:pt x="28" y="31"/>
                    <a:pt x="0" y="135"/>
                    <a:pt x="56" y="185"/>
                  </a:cubicBezTo>
                  <a:cubicBezTo>
                    <a:pt x="112" y="235"/>
                    <a:pt x="260" y="306"/>
                    <a:pt x="361" y="298"/>
                  </a:cubicBezTo>
                  <a:cubicBezTo>
                    <a:pt x="462" y="290"/>
                    <a:pt x="577" y="179"/>
                    <a:pt x="665" y="139"/>
                  </a:cubicBezTo>
                  <a:cubicBezTo>
                    <a:pt x="753" y="99"/>
                    <a:pt x="807" y="71"/>
                    <a:pt x="887" y="58"/>
                  </a:cubicBezTo>
                  <a:cubicBezTo>
                    <a:pt x="967" y="45"/>
                    <a:pt x="1093" y="53"/>
                    <a:pt x="1146" y="58"/>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68235" name="Freeform 43"/>
            <p:cNvSpPr>
              <a:spLocks noChangeAspect="1"/>
            </p:cNvSpPr>
            <p:nvPr/>
          </p:nvSpPr>
          <p:spPr bwMode="auto">
            <a:xfrm>
              <a:off x="1846" y="2176"/>
              <a:ext cx="468" cy="523"/>
            </a:xfrm>
            <a:custGeom>
              <a:avLst/>
              <a:gdLst/>
              <a:ahLst/>
              <a:cxnLst>
                <a:cxn ang="0">
                  <a:pos x="0" y="1034"/>
                </a:cxn>
                <a:cxn ang="0">
                  <a:pos x="185" y="995"/>
                </a:cxn>
                <a:cxn ang="0">
                  <a:pos x="821" y="730"/>
                </a:cxn>
                <a:cxn ang="0">
                  <a:pos x="880" y="266"/>
                </a:cxn>
                <a:cxn ang="0">
                  <a:pos x="529" y="48"/>
                </a:cxn>
                <a:cxn ang="0">
                  <a:pos x="166" y="0"/>
                </a:cxn>
              </a:cxnLst>
              <a:rect l="0" t="0" r="r" b="b"/>
              <a:pathLst>
                <a:path w="937" h="1046">
                  <a:moveTo>
                    <a:pt x="0" y="1034"/>
                  </a:moveTo>
                  <a:cubicBezTo>
                    <a:pt x="30" y="1029"/>
                    <a:pt x="48" y="1046"/>
                    <a:pt x="185" y="995"/>
                  </a:cubicBezTo>
                  <a:cubicBezTo>
                    <a:pt x="322" y="944"/>
                    <a:pt x="705" y="852"/>
                    <a:pt x="821" y="730"/>
                  </a:cubicBezTo>
                  <a:cubicBezTo>
                    <a:pt x="937" y="608"/>
                    <a:pt x="929" y="380"/>
                    <a:pt x="880" y="266"/>
                  </a:cubicBezTo>
                  <a:cubicBezTo>
                    <a:pt x="831" y="152"/>
                    <a:pt x="648" y="92"/>
                    <a:pt x="529" y="48"/>
                  </a:cubicBezTo>
                  <a:cubicBezTo>
                    <a:pt x="410" y="4"/>
                    <a:pt x="242" y="10"/>
                    <a:pt x="166" y="0"/>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68252" name="Freeform 60"/>
            <p:cNvSpPr>
              <a:spLocks noChangeAspect="1"/>
            </p:cNvSpPr>
            <p:nvPr/>
          </p:nvSpPr>
          <p:spPr bwMode="auto">
            <a:xfrm>
              <a:off x="1020" y="2743"/>
              <a:ext cx="519" cy="369"/>
            </a:xfrm>
            <a:custGeom>
              <a:avLst/>
              <a:gdLst/>
              <a:ahLst/>
              <a:cxnLst>
                <a:cxn ang="0">
                  <a:pos x="13" y="369"/>
                </a:cxn>
                <a:cxn ang="0">
                  <a:pos x="42" y="269"/>
                </a:cxn>
                <a:cxn ang="0">
                  <a:pos x="267" y="275"/>
                </a:cxn>
                <a:cxn ang="0">
                  <a:pos x="225" y="113"/>
                </a:cxn>
                <a:cxn ang="0">
                  <a:pos x="428" y="17"/>
                </a:cxn>
                <a:cxn ang="0">
                  <a:pos x="519" y="8"/>
                </a:cxn>
              </a:cxnLst>
              <a:rect l="0" t="0" r="r" b="b"/>
              <a:pathLst>
                <a:path w="519" h="369">
                  <a:moveTo>
                    <a:pt x="13" y="369"/>
                  </a:moveTo>
                  <a:cubicBezTo>
                    <a:pt x="18" y="352"/>
                    <a:pt x="0" y="285"/>
                    <a:pt x="42" y="269"/>
                  </a:cubicBezTo>
                  <a:cubicBezTo>
                    <a:pt x="84" y="253"/>
                    <a:pt x="236" y="301"/>
                    <a:pt x="267" y="275"/>
                  </a:cubicBezTo>
                  <a:cubicBezTo>
                    <a:pt x="298" y="249"/>
                    <a:pt x="198" y="156"/>
                    <a:pt x="225" y="113"/>
                  </a:cubicBezTo>
                  <a:cubicBezTo>
                    <a:pt x="252" y="70"/>
                    <a:pt x="379" y="34"/>
                    <a:pt x="428" y="17"/>
                  </a:cubicBezTo>
                  <a:cubicBezTo>
                    <a:pt x="477" y="0"/>
                    <a:pt x="500" y="10"/>
                    <a:pt x="519" y="8"/>
                  </a:cubicBezTo>
                </a:path>
              </a:pathLst>
            </a:custGeom>
            <a:noFill/>
            <a:ln w="28575" cap="flat" cmpd="sng">
              <a:solidFill>
                <a:srgbClr val="008000"/>
              </a:solidFill>
              <a:prstDash val="sysDot"/>
              <a:round/>
              <a:headEnd/>
              <a:tailEnd/>
            </a:ln>
            <a:effectLst/>
          </p:spPr>
          <p:txBody>
            <a:bodyPr anchor="ctr"/>
            <a:lstStyle/>
            <a:p>
              <a:endParaRPr lang="en-US"/>
            </a:p>
          </p:txBody>
        </p:sp>
      </p:grpSp>
      <p:grpSp>
        <p:nvGrpSpPr>
          <p:cNvPr id="8" name="Group 62"/>
          <p:cNvGrpSpPr>
            <a:grpSpLocks/>
          </p:cNvGrpSpPr>
          <p:nvPr/>
        </p:nvGrpSpPr>
        <p:grpSpPr bwMode="auto">
          <a:xfrm>
            <a:off x="2835275" y="1692275"/>
            <a:ext cx="2403475" cy="2130425"/>
            <a:chOff x="1641" y="1428"/>
            <a:chExt cx="1514" cy="1342"/>
          </a:xfrm>
        </p:grpSpPr>
        <p:grpSp>
          <p:nvGrpSpPr>
            <p:cNvPr id="9" name="Group 3"/>
            <p:cNvGrpSpPr>
              <a:grpSpLocks noChangeAspect="1"/>
            </p:cNvGrpSpPr>
            <p:nvPr/>
          </p:nvGrpSpPr>
          <p:grpSpPr bwMode="auto">
            <a:xfrm rot="10800000">
              <a:off x="2332" y="2602"/>
              <a:ext cx="302" cy="168"/>
              <a:chOff x="3254" y="673"/>
              <a:chExt cx="605" cy="335"/>
            </a:xfrm>
          </p:grpSpPr>
          <p:sp>
            <p:nvSpPr>
              <p:cNvPr id="2568196" name="Line 4"/>
              <p:cNvSpPr>
                <a:spLocks noChangeAspect="1" noChangeShapeType="1"/>
              </p:cNvSpPr>
              <p:nvPr/>
            </p:nvSpPr>
            <p:spPr bwMode="auto">
              <a:xfrm flipH="1">
                <a:off x="3254" y="691"/>
                <a:ext cx="605" cy="0"/>
              </a:xfrm>
              <a:prstGeom prst="line">
                <a:avLst/>
              </a:prstGeom>
              <a:noFill/>
              <a:ln w="57150">
                <a:solidFill>
                  <a:srgbClr val="FF9900"/>
                </a:solidFill>
                <a:round/>
                <a:headEnd/>
                <a:tailEnd/>
              </a:ln>
              <a:effectLst/>
            </p:spPr>
            <p:txBody>
              <a:bodyPr anchor="ctr"/>
              <a:lstStyle/>
              <a:p>
                <a:endParaRPr lang="en-US"/>
              </a:p>
            </p:txBody>
          </p:sp>
          <p:sp>
            <p:nvSpPr>
              <p:cNvPr id="2568197" name="Line 5"/>
              <p:cNvSpPr>
                <a:spLocks noChangeAspect="1" noChangeShapeType="1"/>
              </p:cNvSpPr>
              <p:nvPr/>
            </p:nvSpPr>
            <p:spPr bwMode="auto">
              <a:xfrm flipV="1">
                <a:off x="3859" y="673"/>
                <a:ext cx="0" cy="335"/>
              </a:xfrm>
              <a:prstGeom prst="line">
                <a:avLst/>
              </a:prstGeom>
              <a:noFill/>
              <a:ln w="57150">
                <a:solidFill>
                  <a:srgbClr val="FF9900"/>
                </a:solidFill>
                <a:round/>
                <a:headEnd/>
                <a:tailEnd/>
              </a:ln>
              <a:effectLst/>
            </p:spPr>
            <p:txBody>
              <a:bodyPr anchor="ctr"/>
              <a:lstStyle/>
              <a:p>
                <a:endParaRPr lang="en-US"/>
              </a:p>
            </p:txBody>
          </p:sp>
        </p:grpSp>
        <p:grpSp>
          <p:nvGrpSpPr>
            <p:cNvPr id="10" name="Group 6"/>
            <p:cNvGrpSpPr>
              <a:grpSpLocks noChangeAspect="1"/>
            </p:cNvGrpSpPr>
            <p:nvPr/>
          </p:nvGrpSpPr>
          <p:grpSpPr bwMode="auto">
            <a:xfrm>
              <a:off x="2029" y="1577"/>
              <a:ext cx="302" cy="168"/>
              <a:chOff x="3254" y="673"/>
              <a:chExt cx="605" cy="335"/>
            </a:xfrm>
          </p:grpSpPr>
          <p:sp>
            <p:nvSpPr>
              <p:cNvPr id="2568199" name="Line 7"/>
              <p:cNvSpPr>
                <a:spLocks noChangeAspect="1" noChangeShapeType="1"/>
              </p:cNvSpPr>
              <p:nvPr/>
            </p:nvSpPr>
            <p:spPr bwMode="auto">
              <a:xfrm flipH="1">
                <a:off x="3254" y="691"/>
                <a:ext cx="605" cy="0"/>
              </a:xfrm>
              <a:prstGeom prst="line">
                <a:avLst/>
              </a:prstGeom>
              <a:noFill/>
              <a:ln w="57150">
                <a:solidFill>
                  <a:schemeClr val="accent1"/>
                </a:solidFill>
                <a:round/>
                <a:headEnd/>
                <a:tailEnd/>
              </a:ln>
              <a:effectLst/>
            </p:spPr>
            <p:txBody>
              <a:bodyPr anchor="ctr"/>
              <a:lstStyle/>
              <a:p>
                <a:endParaRPr lang="en-US"/>
              </a:p>
            </p:txBody>
          </p:sp>
          <p:sp>
            <p:nvSpPr>
              <p:cNvPr id="2568200" name="Line 8"/>
              <p:cNvSpPr>
                <a:spLocks noChangeAspect="1" noChangeShapeType="1"/>
              </p:cNvSpPr>
              <p:nvPr/>
            </p:nvSpPr>
            <p:spPr bwMode="auto">
              <a:xfrm flipV="1">
                <a:off x="3859" y="673"/>
                <a:ext cx="0" cy="335"/>
              </a:xfrm>
              <a:prstGeom prst="line">
                <a:avLst/>
              </a:prstGeom>
              <a:noFill/>
              <a:ln w="57150">
                <a:solidFill>
                  <a:schemeClr val="accent1"/>
                </a:solidFill>
                <a:round/>
                <a:headEnd/>
                <a:tailEnd/>
              </a:ln>
              <a:effectLst/>
            </p:spPr>
            <p:txBody>
              <a:bodyPr anchor="ctr"/>
              <a:lstStyle/>
              <a:p>
                <a:endParaRPr lang="en-US"/>
              </a:p>
            </p:txBody>
          </p:sp>
        </p:grpSp>
        <p:sp>
          <p:nvSpPr>
            <p:cNvPr id="2568201" name="Line 9"/>
            <p:cNvSpPr>
              <a:spLocks noChangeAspect="1" noChangeShapeType="1"/>
            </p:cNvSpPr>
            <p:nvPr/>
          </p:nvSpPr>
          <p:spPr bwMode="auto">
            <a:xfrm flipH="1">
              <a:off x="1641" y="1586"/>
              <a:ext cx="302" cy="0"/>
            </a:xfrm>
            <a:prstGeom prst="line">
              <a:avLst/>
            </a:prstGeom>
            <a:noFill/>
            <a:ln w="57150">
              <a:solidFill>
                <a:schemeClr val="accent1"/>
              </a:solidFill>
              <a:round/>
              <a:headEnd/>
              <a:tailEnd/>
            </a:ln>
            <a:effectLst/>
          </p:spPr>
          <p:txBody>
            <a:bodyPr anchor="ctr"/>
            <a:lstStyle/>
            <a:p>
              <a:endParaRPr lang="en-US"/>
            </a:p>
          </p:txBody>
        </p:sp>
        <p:grpSp>
          <p:nvGrpSpPr>
            <p:cNvPr id="11" name="Group 13"/>
            <p:cNvGrpSpPr>
              <a:grpSpLocks noChangeAspect="1"/>
            </p:cNvGrpSpPr>
            <p:nvPr/>
          </p:nvGrpSpPr>
          <p:grpSpPr bwMode="auto">
            <a:xfrm>
              <a:off x="2418" y="1745"/>
              <a:ext cx="737" cy="857"/>
              <a:chOff x="3709" y="1009"/>
              <a:chExt cx="1475" cy="1714"/>
            </a:xfrm>
          </p:grpSpPr>
          <p:sp>
            <p:nvSpPr>
              <p:cNvPr id="2568206" name="Line 14"/>
              <p:cNvSpPr>
                <a:spLocks noChangeAspect="1" noChangeShapeType="1"/>
              </p:cNvSpPr>
              <p:nvPr/>
            </p:nvSpPr>
            <p:spPr bwMode="auto">
              <a:xfrm flipV="1">
                <a:off x="3709" y="1009"/>
                <a:ext cx="1475" cy="0"/>
              </a:xfrm>
              <a:prstGeom prst="line">
                <a:avLst/>
              </a:prstGeom>
              <a:noFill/>
              <a:ln w="38100">
                <a:solidFill>
                  <a:srgbClr val="B2B2B2"/>
                </a:solidFill>
                <a:round/>
                <a:headEnd/>
                <a:tailEnd/>
              </a:ln>
              <a:effectLst/>
            </p:spPr>
            <p:txBody>
              <a:bodyPr anchor="ctr"/>
              <a:lstStyle/>
              <a:p>
                <a:endParaRPr lang="en-US"/>
              </a:p>
            </p:txBody>
          </p:sp>
          <p:sp>
            <p:nvSpPr>
              <p:cNvPr id="2568207" name="Line 15"/>
              <p:cNvSpPr>
                <a:spLocks noChangeAspect="1" noChangeShapeType="1"/>
              </p:cNvSpPr>
              <p:nvPr/>
            </p:nvSpPr>
            <p:spPr bwMode="auto">
              <a:xfrm flipV="1">
                <a:off x="3709" y="2171"/>
                <a:ext cx="868" cy="552"/>
              </a:xfrm>
              <a:prstGeom prst="line">
                <a:avLst/>
              </a:prstGeom>
              <a:noFill/>
              <a:ln w="38100">
                <a:solidFill>
                  <a:srgbClr val="B2B2B2"/>
                </a:solidFill>
                <a:round/>
                <a:headEnd/>
                <a:tailEnd/>
              </a:ln>
              <a:effectLst/>
            </p:spPr>
            <p:txBody>
              <a:bodyPr anchor="ctr"/>
              <a:lstStyle/>
              <a:p>
                <a:endParaRPr lang="en-US"/>
              </a:p>
            </p:txBody>
          </p:sp>
          <p:sp>
            <p:nvSpPr>
              <p:cNvPr id="2568208" name="Line 16"/>
              <p:cNvSpPr>
                <a:spLocks noChangeAspect="1" noChangeShapeType="1"/>
              </p:cNvSpPr>
              <p:nvPr/>
            </p:nvSpPr>
            <p:spPr bwMode="auto">
              <a:xfrm flipV="1">
                <a:off x="4577" y="2164"/>
                <a:ext cx="607" cy="7"/>
              </a:xfrm>
              <a:prstGeom prst="line">
                <a:avLst/>
              </a:prstGeom>
              <a:noFill/>
              <a:ln w="38100">
                <a:solidFill>
                  <a:srgbClr val="B2B2B2"/>
                </a:solidFill>
                <a:round/>
                <a:headEnd/>
                <a:tailEnd/>
              </a:ln>
              <a:effectLst/>
            </p:spPr>
            <p:txBody>
              <a:bodyPr anchor="ctr"/>
              <a:lstStyle/>
              <a:p>
                <a:endParaRPr lang="en-US"/>
              </a:p>
            </p:txBody>
          </p:sp>
        </p:grpSp>
        <p:sp>
          <p:nvSpPr>
            <p:cNvPr id="2568234" name="Rectangle 42"/>
            <p:cNvSpPr>
              <a:spLocks noChangeAspect="1" noChangeArrowheads="1"/>
            </p:cNvSpPr>
            <p:nvPr/>
          </p:nvSpPr>
          <p:spPr bwMode="auto">
            <a:xfrm>
              <a:off x="2245" y="1745"/>
              <a:ext cx="173" cy="856"/>
            </a:xfrm>
            <a:prstGeom prst="rect">
              <a:avLst/>
            </a:prstGeom>
            <a:solidFill>
              <a:schemeClr val="bg1"/>
            </a:solidFill>
            <a:ln w="38100">
              <a:solidFill>
                <a:schemeClr val="accent1"/>
              </a:solidFill>
              <a:miter lim="800000"/>
              <a:headEnd/>
              <a:tailEnd/>
            </a:ln>
            <a:effectLst/>
          </p:spPr>
          <p:txBody>
            <a:bodyPr wrap="none" anchor="ctr"/>
            <a:lstStyle/>
            <a:p>
              <a:endParaRPr lang="en-US"/>
            </a:p>
          </p:txBody>
        </p:sp>
        <p:grpSp>
          <p:nvGrpSpPr>
            <p:cNvPr id="12" name="Group 44"/>
            <p:cNvGrpSpPr>
              <a:grpSpLocks noChangeAspect="1"/>
            </p:cNvGrpSpPr>
            <p:nvPr/>
          </p:nvGrpSpPr>
          <p:grpSpPr bwMode="auto">
            <a:xfrm>
              <a:off x="1900" y="1428"/>
              <a:ext cx="172" cy="187"/>
              <a:chOff x="3226" y="432"/>
              <a:chExt cx="345" cy="374"/>
            </a:xfrm>
          </p:grpSpPr>
          <p:grpSp>
            <p:nvGrpSpPr>
              <p:cNvPr id="13" name="Group 45"/>
              <p:cNvGrpSpPr>
                <a:grpSpLocks noChangeAspect="1"/>
              </p:cNvGrpSpPr>
              <p:nvPr/>
            </p:nvGrpSpPr>
            <p:grpSpPr bwMode="auto">
              <a:xfrm rot="-5400000">
                <a:off x="3258" y="400"/>
                <a:ext cx="281" cy="345"/>
                <a:chOff x="3270" y="1642"/>
                <a:chExt cx="281" cy="173"/>
              </a:xfrm>
            </p:grpSpPr>
            <p:sp>
              <p:nvSpPr>
                <p:cNvPr id="2568238" name="Rectangle 46"/>
                <p:cNvSpPr>
                  <a:spLocks noChangeAspect="1" noChangeArrowheads="1"/>
                </p:cNvSpPr>
                <p:nvPr/>
              </p:nvSpPr>
              <p:spPr bwMode="auto">
                <a:xfrm>
                  <a:off x="3464" y="1670"/>
                  <a:ext cx="29" cy="116"/>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68239" name="Rectangle 47"/>
                <p:cNvSpPr>
                  <a:spLocks noChangeAspect="1" noChangeArrowheads="1"/>
                </p:cNvSpPr>
                <p:nvPr/>
              </p:nvSpPr>
              <p:spPr bwMode="auto">
                <a:xfrm>
                  <a:off x="3522" y="1670"/>
                  <a:ext cx="29" cy="116"/>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68240" name="Rectangle 48"/>
                <p:cNvSpPr>
                  <a:spLocks noChangeAspect="1" noChangeArrowheads="1"/>
                </p:cNvSpPr>
                <p:nvPr/>
              </p:nvSpPr>
              <p:spPr bwMode="auto">
                <a:xfrm>
                  <a:off x="3493" y="1642"/>
                  <a:ext cx="12" cy="173"/>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68241" name="Rectangle 49"/>
                <p:cNvSpPr>
                  <a:spLocks noChangeAspect="1" noChangeArrowheads="1"/>
                </p:cNvSpPr>
                <p:nvPr/>
              </p:nvSpPr>
              <p:spPr bwMode="auto">
                <a:xfrm>
                  <a:off x="3510" y="1642"/>
                  <a:ext cx="12" cy="173"/>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68242" name="AutoShape 50"/>
                <p:cNvSpPr>
                  <a:spLocks noChangeAspect="1" noChangeArrowheads="1"/>
                </p:cNvSpPr>
                <p:nvPr/>
              </p:nvSpPr>
              <p:spPr bwMode="auto">
                <a:xfrm rot="16200000">
                  <a:off x="3338" y="1631"/>
                  <a:ext cx="58" cy="194"/>
                </a:xfrm>
                <a:prstGeom prst="triangle">
                  <a:avLst>
                    <a:gd name="adj" fmla="val 50000"/>
                  </a:avLst>
                </a:prstGeom>
                <a:solidFill>
                  <a:srgbClr val="DDDDDD"/>
                </a:solidFill>
                <a:ln w="38100" algn="ctr">
                  <a:solidFill>
                    <a:schemeClr val="tx1"/>
                  </a:solidFill>
                  <a:miter lim="800000"/>
                  <a:headEnd/>
                  <a:tailEnd/>
                </a:ln>
                <a:effectLst/>
              </p:spPr>
              <p:txBody>
                <a:bodyPr wrap="none" anchor="ctr"/>
                <a:lstStyle/>
                <a:p>
                  <a:endParaRPr lang="en-US"/>
                </a:p>
              </p:txBody>
            </p:sp>
          </p:grpSp>
          <p:grpSp>
            <p:nvGrpSpPr>
              <p:cNvPr id="14" name="Group 51"/>
              <p:cNvGrpSpPr>
                <a:grpSpLocks noChangeAspect="1"/>
              </p:cNvGrpSpPr>
              <p:nvPr/>
            </p:nvGrpSpPr>
            <p:grpSpPr bwMode="auto">
              <a:xfrm rot="-5400000">
                <a:off x="3341" y="662"/>
                <a:ext cx="115" cy="173"/>
                <a:chOff x="3246" y="1699"/>
                <a:chExt cx="29" cy="58"/>
              </a:xfrm>
            </p:grpSpPr>
            <p:sp>
              <p:nvSpPr>
                <p:cNvPr id="2568244" name="Line 52"/>
                <p:cNvSpPr>
                  <a:spLocks noChangeAspect="1" noChangeShapeType="1"/>
                </p:cNvSpPr>
                <p:nvPr/>
              </p:nvSpPr>
              <p:spPr bwMode="auto">
                <a:xfrm>
                  <a:off x="3246" y="1699"/>
                  <a:ext cx="29" cy="0"/>
                </a:xfrm>
                <a:prstGeom prst="line">
                  <a:avLst/>
                </a:prstGeom>
                <a:noFill/>
                <a:ln w="28575">
                  <a:solidFill>
                    <a:schemeClr val="tx1"/>
                  </a:solidFill>
                  <a:round/>
                  <a:headEnd/>
                  <a:tailEnd/>
                </a:ln>
                <a:effectLst/>
              </p:spPr>
              <p:txBody>
                <a:bodyPr anchor="ctr"/>
                <a:lstStyle/>
                <a:p>
                  <a:endParaRPr lang="en-US"/>
                </a:p>
              </p:txBody>
            </p:sp>
            <p:sp>
              <p:nvSpPr>
                <p:cNvPr id="2568245" name="Line 53"/>
                <p:cNvSpPr>
                  <a:spLocks noChangeAspect="1" noChangeShapeType="1"/>
                </p:cNvSpPr>
                <p:nvPr/>
              </p:nvSpPr>
              <p:spPr bwMode="auto">
                <a:xfrm>
                  <a:off x="3246" y="1699"/>
                  <a:ext cx="29" cy="58"/>
                </a:xfrm>
                <a:prstGeom prst="line">
                  <a:avLst/>
                </a:prstGeom>
                <a:noFill/>
                <a:ln w="28575">
                  <a:solidFill>
                    <a:schemeClr val="tx1"/>
                  </a:solidFill>
                  <a:round/>
                  <a:headEnd/>
                  <a:tailEnd/>
                </a:ln>
                <a:effectLst/>
              </p:spPr>
              <p:txBody>
                <a:bodyPr anchor="ctr"/>
                <a:lstStyle/>
                <a:p>
                  <a:endParaRPr lang="en-US"/>
                </a:p>
              </p:txBody>
            </p:sp>
            <p:sp>
              <p:nvSpPr>
                <p:cNvPr id="2568246" name="Line 54"/>
                <p:cNvSpPr>
                  <a:spLocks noChangeAspect="1" noChangeShapeType="1"/>
                </p:cNvSpPr>
                <p:nvPr/>
              </p:nvSpPr>
              <p:spPr bwMode="auto">
                <a:xfrm flipH="1">
                  <a:off x="3246" y="1699"/>
                  <a:ext cx="29" cy="58"/>
                </a:xfrm>
                <a:prstGeom prst="line">
                  <a:avLst/>
                </a:prstGeom>
                <a:noFill/>
                <a:ln w="28575">
                  <a:solidFill>
                    <a:schemeClr val="tx1"/>
                  </a:solidFill>
                  <a:round/>
                  <a:headEnd/>
                  <a:tailEnd/>
                </a:ln>
                <a:effectLst/>
              </p:spPr>
              <p:txBody>
                <a:bodyPr anchor="ctr"/>
                <a:lstStyle/>
                <a:p>
                  <a:endParaRPr lang="en-US"/>
                </a:p>
              </p:txBody>
            </p:sp>
            <p:sp>
              <p:nvSpPr>
                <p:cNvPr id="2568247" name="Line 55"/>
                <p:cNvSpPr>
                  <a:spLocks noChangeAspect="1" noChangeShapeType="1"/>
                </p:cNvSpPr>
                <p:nvPr/>
              </p:nvSpPr>
              <p:spPr bwMode="auto">
                <a:xfrm>
                  <a:off x="3246" y="1757"/>
                  <a:ext cx="29" cy="0"/>
                </a:xfrm>
                <a:prstGeom prst="line">
                  <a:avLst/>
                </a:prstGeom>
                <a:noFill/>
                <a:ln w="28575">
                  <a:solidFill>
                    <a:schemeClr val="tx1"/>
                  </a:solidFill>
                  <a:round/>
                  <a:headEnd/>
                  <a:tailEnd/>
                </a:ln>
                <a:effectLst/>
              </p:spPr>
              <p:txBody>
                <a:bodyPr anchor="ctr"/>
                <a:lstStyle/>
                <a:p>
                  <a:endParaRPr lang="en-US"/>
                </a:p>
              </p:txBody>
            </p:sp>
            <p:sp>
              <p:nvSpPr>
                <p:cNvPr id="2568248" name="Line 56"/>
                <p:cNvSpPr>
                  <a:spLocks noChangeAspect="1" noChangeShapeType="1"/>
                </p:cNvSpPr>
                <p:nvPr/>
              </p:nvSpPr>
              <p:spPr bwMode="auto">
                <a:xfrm>
                  <a:off x="3246" y="1699"/>
                  <a:ext cx="29" cy="0"/>
                </a:xfrm>
                <a:prstGeom prst="line">
                  <a:avLst/>
                </a:prstGeom>
                <a:noFill/>
                <a:ln w="28575">
                  <a:solidFill>
                    <a:schemeClr val="tx1"/>
                  </a:solidFill>
                  <a:round/>
                  <a:headEnd/>
                  <a:tailEnd/>
                </a:ln>
                <a:effectLst/>
              </p:spPr>
              <p:txBody>
                <a:bodyPr anchor="ctr"/>
                <a:lstStyle/>
                <a:p>
                  <a:endParaRPr lang="en-US"/>
                </a:p>
              </p:txBody>
            </p:sp>
          </p:grpSp>
        </p:grpSp>
      </p:grpSp>
      <p:sp>
        <p:nvSpPr>
          <p:cNvPr id="2568282" name="Freeform 90"/>
          <p:cNvSpPr>
            <a:spLocks/>
          </p:cNvSpPr>
          <p:nvPr/>
        </p:nvSpPr>
        <p:spPr bwMode="auto">
          <a:xfrm>
            <a:off x="3017838" y="1557338"/>
            <a:ext cx="1951037" cy="2417762"/>
          </a:xfrm>
          <a:custGeom>
            <a:avLst/>
            <a:gdLst/>
            <a:ahLst/>
            <a:cxnLst>
              <a:cxn ang="0">
                <a:pos x="230" y="85"/>
              </a:cxn>
              <a:cxn ang="0">
                <a:pos x="274" y="15"/>
              </a:cxn>
              <a:cxn ang="0">
                <a:pos x="547" y="21"/>
              </a:cxn>
              <a:cxn ang="0">
                <a:pos x="838" y="144"/>
              </a:cxn>
              <a:cxn ang="0">
                <a:pos x="1181" y="689"/>
              </a:cxn>
              <a:cxn ang="0">
                <a:pos x="1123" y="1381"/>
              </a:cxn>
              <a:cxn ang="0">
                <a:pos x="724" y="1518"/>
              </a:cxn>
              <a:cxn ang="0">
                <a:pos x="230" y="1409"/>
              </a:cxn>
              <a:cxn ang="0">
                <a:pos x="0" y="1381"/>
              </a:cxn>
            </a:cxnLst>
            <a:rect l="0" t="0" r="r" b="b"/>
            <a:pathLst>
              <a:path w="1229" h="1523">
                <a:moveTo>
                  <a:pt x="230" y="85"/>
                </a:moveTo>
                <a:cubicBezTo>
                  <a:pt x="237" y="73"/>
                  <a:pt x="221" y="26"/>
                  <a:pt x="274" y="15"/>
                </a:cubicBezTo>
                <a:cubicBezTo>
                  <a:pt x="327" y="4"/>
                  <a:pt x="453" y="0"/>
                  <a:pt x="547" y="21"/>
                </a:cubicBezTo>
                <a:cubicBezTo>
                  <a:pt x="641" y="42"/>
                  <a:pt x="732" y="33"/>
                  <a:pt x="838" y="144"/>
                </a:cubicBezTo>
                <a:cubicBezTo>
                  <a:pt x="944" y="255"/>
                  <a:pt x="1133" y="483"/>
                  <a:pt x="1181" y="689"/>
                </a:cubicBezTo>
                <a:cubicBezTo>
                  <a:pt x="1229" y="895"/>
                  <a:pt x="1199" y="1243"/>
                  <a:pt x="1123" y="1381"/>
                </a:cubicBezTo>
                <a:cubicBezTo>
                  <a:pt x="1047" y="1519"/>
                  <a:pt x="873" y="1513"/>
                  <a:pt x="724" y="1518"/>
                </a:cubicBezTo>
                <a:cubicBezTo>
                  <a:pt x="575" y="1523"/>
                  <a:pt x="350" y="1432"/>
                  <a:pt x="230" y="1409"/>
                </a:cubicBezTo>
                <a:cubicBezTo>
                  <a:pt x="110" y="1386"/>
                  <a:pt x="33" y="1386"/>
                  <a:pt x="0" y="1381"/>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15" name="Footer Placeholder 14"/>
          <p:cNvSpPr>
            <a:spLocks noGrp="1"/>
          </p:cNvSpPr>
          <p:nvPr>
            <p:ph type="ftr" sz="quarter" idx="10"/>
          </p:nvPr>
        </p:nvSpPr>
        <p:spPr/>
        <p:txBody>
          <a:bodyPr/>
          <a:lstStyle/>
          <a:p>
            <a:r>
              <a:rPr lang="en-US"/>
              <a:t>Terminal Unit Basics</a:t>
            </a:r>
            <a:endParaRPr lang="en-US" dirty="0"/>
          </a:p>
        </p:txBody>
      </p:sp>
      <p:sp>
        <p:nvSpPr>
          <p:cNvPr id="16" name="Slide Number Placeholder 15"/>
          <p:cNvSpPr>
            <a:spLocks noGrp="1"/>
          </p:cNvSpPr>
          <p:nvPr>
            <p:ph type="sldNum" sz="quarter" idx="11"/>
          </p:nvPr>
        </p:nvSpPr>
        <p:spPr/>
        <p:txBody>
          <a:bodyPr/>
          <a:lstStyle/>
          <a:p>
            <a:fld id="{A9320731-3B2C-4107-8664-CAD7BE973DC8}" type="slidenum">
              <a:rPr lang="en-US" smtClean="0"/>
              <a:pPr/>
              <a:t>29</a:t>
            </a:fld>
            <a:endParaRPr lang="en-US" dirty="0"/>
          </a:p>
        </p:txBody>
      </p:sp>
    </p:spTree>
    <p:extLst>
      <p:ext uri="{BB962C8B-B14F-4D97-AF65-F5344CB8AC3E}">
        <p14:creationId xmlns:p14="http://schemas.microsoft.com/office/powerpoint/2010/main" val="328403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33333E-6 L 0.28195 0.00023 " pathEditMode="relative" rAng="0" ptsTypes="AA">
                                      <p:cBhvr>
                                        <p:cTn id="6" dur="2000" fill="hold"/>
                                        <p:tgtEl>
                                          <p:spTgt spid="8"/>
                                        </p:tgtEl>
                                        <p:attrNameLst>
                                          <p:attrName>ppt_x</p:attrName>
                                          <p:attrName>ppt_y</p:attrName>
                                        </p:attrNameLst>
                                      </p:cBhvr>
                                      <p:rCtr x="141" y="0"/>
                                    </p:animMotion>
                                  </p:childTnLst>
                                </p:cTn>
                              </p:par>
                              <p:par>
                                <p:cTn id="7" presetID="10" presetClass="exit" presetSubtype="0" fill="hold" grpId="0" nodeType="withEffect">
                                  <p:stCondLst>
                                    <p:cond delay="0"/>
                                  </p:stCondLst>
                                  <p:childTnLst>
                                    <p:animEffect transition="out" filter="fade">
                                      <p:cBhvr>
                                        <p:cTn id="8" dur="500"/>
                                        <p:tgtEl>
                                          <p:spTgt spid="2568282"/>
                                        </p:tgtEl>
                                      </p:cBhvr>
                                    </p:animEffect>
                                    <p:set>
                                      <p:cBhvr>
                                        <p:cTn id="9" dur="1" fill="hold">
                                          <p:stCondLst>
                                            <p:cond delay="499"/>
                                          </p:stCondLst>
                                        </p:cTn>
                                        <p:tgtEl>
                                          <p:spTgt spid="2568282"/>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2568279"/>
                                        </p:tgtEl>
                                        <p:attrNameLst>
                                          <p:attrName>style.visibility</p:attrName>
                                        </p:attrNameLst>
                                      </p:cBhvr>
                                      <p:to>
                                        <p:strVal val="visible"/>
                                      </p:to>
                                    </p:set>
                                    <p:animEffect transition="in" filter="fade">
                                      <p:cBhvr>
                                        <p:cTn id="13" dur="500"/>
                                        <p:tgtEl>
                                          <p:spTgt spid="2568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8279" grpId="0" animBg="1"/>
      <p:bldP spid="25682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482" name="Line 2"/>
          <p:cNvSpPr>
            <a:spLocks noChangeShapeType="1"/>
          </p:cNvSpPr>
          <p:nvPr/>
        </p:nvSpPr>
        <p:spPr bwMode="auto">
          <a:xfrm>
            <a:off x="3611563" y="3886200"/>
            <a:ext cx="0" cy="549275"/>
          </a:xfrm>
          <a:prstGeom prst="line">
            <a:avLst/>
          </a:prstGeom>
          <a:noFill/>
          <a:ln w="38100">
            <a:solidFill>
              <a:srgbClr val="FF0000"/>
            </a:solidFill>
            <a:round/>
            <a:headEnd/>
            <a:tailEnd/>
          </a:ln>
          <a:effectLst/>
        </p:spPr>
        <p:txBody>
          <a:bodyPr anchor="ctr"/>
          <a:lstStyle/>
          <a:p>
            <a:endParaRPr lang="en-US"/>
          </a:p>
        </p:txBody>
      </p:sp>
      <p:grpSp>
        <p:nvGrpSpPr>
          <p:cNvPr id="2" name="Group 3"/>
          <p:cNvGrpSpPr>
            <a:grpSpLocks/>
          </p:cNvGrpSpPr>
          <p:nvPr/>
        </p:nvGrpSpPr>
        <p:grpSpPr bwMode="auto">
          <a:xfrm>
            <a:off x="2332038" y="3811588"/>
            <a:ext cx="2559050" cy="182562"/>
            <a:chOff x="922" y="2390"/>
            <a:chExt cx="1612" cy="115"/>
          </a:xfrm>
        </p:grpSpPr>
        <p:sp>
          <p:nvSpPr>
            <p:cNvPr id="1556484" name="Line 4"/>
            <p:cNvSpPr>
              <a:spLocks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56485" name="Oval 5"/>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556486" name="Rectangle 6"/>
          <p:cNvSpPr>
            <a:spLocks noGrp="1" noChangeArrowheads="1"/>
          </p:cNvSpPr>
          <p:nvPr>
            <p:ph type="title"/>
          </p:nvPr>
        </p:nvSpPr>
        <p:spPr/>
        <p:txBody>
          <a:bodyPr/>
          <a:lstStyle/>
          <a:p>
            <a:r>
              <a:rPr lang="en-US">
                <a:solidFill>
                  <a:schemeClr val="tx1"/>
                </a:solidFill>
              </a:rPr>
              <a:t>Your Basic Box</a:t>
            </a:r>
          </a:p>
        </p:txBody>
      </p:sp>
      <p:grpSp>
        <p:nvGrpSpPr>
          <p:cNvPr id="3" name="Group 7"/>
          <p:cNvGrpSpPr>
            <a:grpSpLocks/>
          </p:cNvGrpSpPr>
          <p:nvPr/>
        </p:nvGrpSpPr>
        <p:grpSpPr bwMode="auto">
          <a:xfrm>
            <a:off x="5888038" y="2532063"/>
            <a:ext cx="2798762" cy="2720975"/>
            <a:chOff x="3162" y="1584"/>
            <a:chExt cx="1763" cy="1714"/>
          </a:xfrm>
        </p:grpSpPr>
        <p:sp>
          <p:nvSpPr>
            <p:cNvPr id="1556488" name="Line 8"/>
            <p:cNvSpPr>
              <a:spLocks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56489" name="Line 9"/>
            <p:cNvSpPr>
              <a:spLocks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56490" name="Line 10"/>
            <p:cNvSpPr>
              <a:spLocks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4" name="Group 11"/>
          <p:cNvGrpSpPr>
            <a:grpSpLocks/>
          </p:cNvGrpSpPr>
          <p:nvPr/>
        </p:nvGrpSpPr>
        <p:grpSpPr bwMode="auto">
          <a:xfrm>
            <a:off x="1325563" y="2514600"/>
            <a:ext cx="4572000" cy="2751138"/>
            <a:chOff x="288" y="1573"/>
            <a:chExt cx="2880" cy="1733"/>
          </a:xfrm>
        </p:grpSpPr>
        <p:grpSp>
          <p:nvGrpSpPr>
            <p:cNvPr id="5" name="Group 12"/>
            <p:cNvGrpSpPr>
              <a:grpSpLocks/>
            </p:cNvGrpSpPr>
            <p:nvPr/>
          </p:nvGrpSpPr>
          <p:grpSpPr bwMode="auto">
            <a:xfrm>
              <a:off x="288" y="1573"/>
              <a:ext cx="2880" cy="340"/>
              <a:chOff x="576" y="1573"/>
              <a:chExt cx="2880" cy="340"/>
            </a:xfrm>
          </p:grpSpPr>
          <p:sp>
            <p:nvSpPr>
              <p:cNvPr id="1556493" name="Line 13"/>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56494" name="Line 14"/>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56495" name="Line 15"/>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6" name="Group 16"/>
            <p:cNvGrpSpPr>
              <a:grpSpLocks/>
            </p:cNvGrpSpPr>
            <p:nvPr/>
          </p:nvGrpSpPr>
          <p:grpSpPr bwMode="auto">
            <a:xfrm flipV="1">
              <a:off x="288" y="2966"/>
              <a:ext cx="2880" cy="340"/>
              <a:chOff x="576" y="1573"/>
              <a:chExt cx="2880" cy="340"/>
            </a:xfrm>
          </p:grpSpPr>
          <p:sp>
            <p:nvSpPr>
              <p:cNvPr id="1556497" name="Line 17"/>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56498" name="Line 18"/>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56499" name="Line 19"/>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sp>
        <p:nvSpPr>
          <p:cNvPr id="1556500" name="Text Box 20"/>
          <p:cNvSpPr txBox="1">
            <a:spLocks noChangeArrowheads="1"/>
          </p:cNvSpPr>
          <p:nvPr/>
        </p:nvSpPr>
        <p:spPr bwMode="auto">
          <a:xfrm>
            <a:off x="2651125" y="1754188"/>
            <a:ext cx="2239963"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b="0">
                <a:latin typeface="Arial" charset="0"/>
              </a:rPr>
              <a:t>Enclosure</a:t>
            </a:r>
          </a:p>
        </p:txBody>
      </p:sp>
      <p:sp>
        <p:nvSpPr>
          <p:cNvPr id="1556501" name="Text Box 21"/>
          <p:cNvSpPr txBox="1">
            <a:spLocks noChangeArrowheads="1"/>
          </p:cNvSpPr>
          <p:nvPr/>
        </p:nvSpPr>
        <p:spPr bwMode="auto">
          <a:xfrm>
            <a:off x="3062288" y="2714625"/>
            <a:ext cx="1279525"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b="0">
                <a:latin typeface="Arial" charset="0"/>
              </a:rPr>
              <a:t>Damper</a:t>
            </a:r>
          </a:p>
        </p:txBody>
      </p:sp>
      <p:sp>
        <p:nvSpPr>
          <p:cNvPr id="1556502" name="Text Box 22"/>
          <p:cNvSpPr txBox="1">
            <a:spLocks noChangeArrowheads="1"/>
          </p:cNvSpPr>
          <p:nvPr/>
        </p:nvSpPr>
        <p:spPr bwMode="auto">
          <a:xfrm>
            <a:off x="7269163" y="3035300"/>
            <a:ext cx="1477962" cy="701675"/>
          </a:xfrm>
          <a:prstGeom prst="rect">
            <a:avLst/>
          </a:prstGeom>
          <a:solidFill>
            <a:schemeClr val="bg1">
              <a:alpha val="50000"/>
            </a:schemeClr>
          </a:solidFill>
          <a:ln w="9525">
            <a:noFill/>
            <a:miter lim="800000"/>
            <a:headEnd/>
            <a:tailEnd/>
          </a:ln>
          <a:effectLst/>
        </p:spPr>
        <p:txBody>
          <a:bodyPr>
            <a:spAutoFit/>
          </a:bodyPr>
          <a:lstStyle/>
          <a:p>
            <a:pPr algn="ctr">
              <a:spcBef>
                <a:spcPct val="50000"/>
              </a:spcBef>
            </a:pPr>
            <a:r>
              <a:rPr lang="en-US" sz="2000" b="0">
                <a:latin typeface="Arial" charset="0"/>
              </a:rPr>
              <a:t>Duct to Zone</a:t>
            </a:r>
          </a:p>
        </p:txBody>
      </p:sp>
      <p:grpSp>
        <p:nvGrpSpPr>
          <p:cNvPr id="7" name="Group 23"/>
          <p:cNvGrpSpPr>
            <a:grpSpLocks/>
          </p:cNvGrpSpPr>
          <p:nvPr/>
        </p:nvGrpSpPr>
        <p:grpSpPr bwMode="auto">
          <a:xfrm>
            <a:off x="457200" y="3033713"/>
            <a:ext cx="868363" cy="1711325"/>
            <a:chOff x="288" y="1911"/>
            <a:chExt cx="547" cy="1078"/>
          </a:xfrm>
        </p:grpSpPr>
        <p:sp>
          <p:nvSpPr>
            <p:cNvPr id="1556504" name="Line 24"/>
            <p:cNvSpPr>
              <a:spLocks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56505" name="Line 25"/>
            <p:cNvSpPr>
              <a:spLocks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sp>
        <p:nvSpPr>
          <p:cNvPr id="1556506" name="Text Box 26"/>
          <p:cNvSpPr txBox="1">
            <a:spLocks noChangeArrowheads="1"/>
          </p:cNvSpPr>
          <p:nvPr/>
        </p:nvSpPr>
        <p:spPr bwMode="auto">
          <a:xfrm>
            <a:off x="411163" y="3429000"/>
            <a:ext cx="1477962" cy="701675"/>
          </a:xfrm>
          <a:prstGeom prst="rect">
            <a:avLst/>
          </a:prstGeom>
          <a:solidFill>
            <a:schemeClr val="bg1">
              <a:alpha val="50000"/>
            </a:schemeClr>
          </a:solidFill>
          <a:ln w="9525">
            <a:noFill/>
            <a:miter lim="800000"/>
            <a:headEnd/>
            <a:tailEnd/>
          </a:ln>
          <a:effectLst/>
        </p:spPr>
        <p:txBody>
          <a:bodyPr>
            <a:spAutoFit/>
          </a:bodyPr>
          <a:lstStyle/>
          <a:p>
            <a:pPr algn="ctr">
              <a:spcBef>
                <a:spcPct val="50000"/>
              </a:spcBef>
            </a:pPr>
            <a:r>
              <a:rPr lang="en-US" sz="2000" b="0">
                <a:latin typeface="Arial" charset="0"/>
              </a:rPr>
              <a:t>Duct from System</a:t>
            </a:r>
          </a:p>
        </p:txBody>
      </p:sp>
      <p:grpSp>
        <p:nvGrpSpPr>
          <p:cNvPr id="8" name="Group 27"/>
          <p:cNvGrpSpPr>
            <a:grpSpLocks noChangeAspect="1"/>
          </p:cNvGrpSpPr>
          <p:nvPr/>
        </p:nvGrpSpPr>
        <p:grpSpPr bwMode="auto">
          <a:xfrm>
            <a:off x="4297363" y="3932238"/>
            <a:ext cx="1709737" cy="822325"/>
            <a:chOff x="2895" y="1901"/>
            <a:chExt cx="360" cy="173"/>
          </a:xfrm>
        </p:grpSpPr>
        <p:grpSp>
          <p:nvGrpSpPr>
            <p:cNvPr id="9" name="Group 28"/>
            <p:cNvGrpSpPr>
              <a:grpSpLocks noChangeAspect="1"/>
            </p:cNvGrpSpPr>
            <p:nvPr/>
          </p:nvGrpSpPr>
          <p:grpSpPr bwMode="auto">
            <a:xfrm>
              <a:off x="2895" y="1930"/>
              <a:ext cx="360" cy="115"/>
              <a:chOff x="2895" y="1930"/>
              <a:chExt cx="360" cy="115"/>
            </a:xfrm>
          </p:grpSpPr>
          <p:sp>
            <p:nvSpPr>
              <p:cNvPr id="1556509" name="Line 29"/>
              <p:cNvSpPr>
                <a:spLocks noChangeAspect="1" noChangeShapeType="1"/>
              </p:cNvSpPr>
              <p:nvPr/>
            </p:nvSpPr>
            <p:spPr bwMode="auto">
              <a:xfrm>
                <a:off x="2895" y="1988"/>
                <a:ext cx="101" cy="0"/>
              </a:xfrm>
              <a:prstGeom prst="line">
                <a:avLst/>
              </a:prstGeom>
              <a:noFill/>
              <a:ln w="38100">
                <a:solidFill>
                  <a:schemeClr val="tx1"/>
                </a:solidFill>
                <a:round/>
                <a:headEnd/>
                <a:tailEnd/>
              </a:ln>
              <a:effectLst/>
            </p:spPr>
            <p:txBody>
              <a:bodyPr anchor="ctr"/>
              <a:lstStyle/>
              <a:p>
                <a:endParaRPr lang="en-US"/>
              </a:p>
            </p:txBody>
          </p:sp>
          <p:sp>
            <p:nvSpPr>
              <p:cNvPr id="1556510" name="Rectangle 30"/>
              <p:cNvSpPr>
                <a:spLocks noChangeAspect="1" noChangeArrowheads="1"/>
              </p:cNvSpPr>
              <p:nvPr/>
            </p:nvSpPr>
            <p:spPr bwMode="auto">
              <a:xfrm>
                <a:off x="2996" y="1930"/>
                <a:ext cx="259" cy="115"/>
              </a:xfrm>
              <a:prstGeom prst="rect">
                <a:avLst/>
              </a:prstGeom>
              <a:solidFill>
                <a:srgbClr val="B2B2B2"/>
              </a:solidFill>
              <a:ln w="38100" algn="ctr">
                <a:solidFill>
                  <a:schemeClr val="tx1"/>
                </a:solidFill>
                <a:miter lim="800000"/>
                <a:headEnd/>
                <a:tailEnd/>
              </a:ln>
              <a:effectLst/>
            </p:spPr>
            <p:txBody>
              <a:bodyPr wrap="none" anchor="ctr"/>
              <a:lstStyle/>
              <a:p>
                <a:endParaRPr lang="en-US"/>
              </a:p>
            </p:txBody>
          </p:sp>
        </p:grpSp>
        <p:sp>
          <p:nvSpPr>
            <p:cNvPr id="1556511" name="Rectangle 31"/>
            <p:cNvSpPr>
              <a:spLocks noChangeAspect="1" noChangeArrowheads="1"/>
            </p:cNvSpPr>
            <p:nvPr/>
          </p:nvSpPr>
          <p:spPr bwMode="auto">
            <a:xfrm>
              <a:off x="3140" y="1901"/>
              <a:ext cx="28" cy="173"/>
            </a:xfrm>
            <a:prstGeom prst="rect">
              <a:avLst/>
            </a:prstGeom>
            <a:solidFill>
              <a:srgbClr val="B2B2B2"/>
            </a:solidFill>
            <a:ln w="38100" algn="ctr">
              <a:solidFill>
                <a:schemeClr val="tx1"/>
              </a:solidFill>
              <a:miter lim="800000"/>
              <a:headEnd/>
              <a:tailEnd/>
            </a:ln>
            <a:effectLst/>
          </p:spPr>
          <p:txBody>
            <a:bodyPr wrap="none" anchor="ctr"/>
            <a:lstStyle/>
            <a:p>
              <a:endParaRPr lang="en-US"/>
            </a:p>
          </p:txBody>
        </p:sp>
        <p:sp>
          <p:nvSpPr>
            <p:cNvPr id="1556512" name="Rectangle 32"/>
            <p:cNvSpPr>
              <a:spLocks noChangeAspect="1" noChangeArrowheads="1"/>
            </p:cNvSpPr>
            <p:nvPr/>
          </p:nvSpPr>
          <p:spPr bwMode="auto">
            <a:xfrm>
              <a:off x="3168" y="1901"/>
              <a:ext cx="28" cy="173"/>
            </a:xfrm>
            <a:prstGeom prst="rect">
              <a:avLst/>
            </a:prstGeom>
            <a:solidFill>
              <a:srgbClr val="B2B2B2"/>
            </a:solidFill>
            <a:ln w="38100" algn="ctr">
              <a:solidFill>
                <a:schemeClr val="tx1"/>
              </a:solidFill>
              <a:miter lim="800000"/>
              <a:headEnd/>
              <a:tailEnd/>
            </a:ln>
            <a:effectLst/>
          </p:spPr>
          <p:txBody>
            <a:bodyPr wrap="none" anchor="ctr"/>
            <a:lstStyle/>
            <a:p>
              <a:endParaRPr lang="en-US"/>
            </a:p>
          </p:txBody>
        </p:sp>
      </p:grpSp>
      <p:sp>
        <p:nvSpPr>
          <p:cNvPr id="1556513" name="Line 33"/>
          <p:cNvSpPr>
            <a:spLocks noChangeShapeType="1"/>
          </p:cNvSpPr>
          <p:nvPr/>
        </p:nvSpPr>
        <p:spPr bwMode="auto">
          <a:xfrm flipH="1">
            <a:off x="3519488" y="4343400"/>
            <a:ext cx="777875" cy="0"/>
          </a:xfrm>
          <a:prstGeom prst="line">
            <a:avLst/>
          </a:prstGeom>
          <a:noFill/>
          <a:ln w="38100">
            <a:solidFill>
              <a:srgbClr val="0000FF"/>
            </a:solidFill>
            <a:round/>
            <a:headEnd/>
            <a:tailEnd/>
          </a:ln>
          <a:effectLst/>
        </p:spPr>
        <p:txBody>
          <a:bodyPr anchor="ctr"/>
          <a:lstStyle/>
          <a:p>
            <a:endParaRPr lang="en-US"/>
          </a:p>
        </p:txBody>
      </p:sp>
      <p:sp>
        <p:nvSpPr>
          <p:cNvPr id="1556514" name="Oval 34"/>
          <p:cNvSpPr>
            <a:spLocks noChangeAspect="1" noChangeArrowheads="1"/>
          </p:cNvSpPr>
          <p:nvPr/>
        </p:nvSpPr>
        <p:spPr bwMode="auto">
          <a:xfrm rot="8100000">
            <a:off x="3565525" y="4297363"/>
            <a:ext cx="92075" cy="92075"/>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1556515" name="Oval 35"/>
          <p:cNvSpPr>
            <a:spLocks noChangeAspect="1" noChangeArrowheads="1"/>
          </p:cNvSpPr>
          <p:nvPr/>
        </p:nvSpPr>
        <p:spPr bwMode="auto">
          <a:xfrm rot="8100000">
            <a:off x="4251325" y="4297363"/>
            <a:ext cx="92075" cy="92075"/>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1556516" name="Text Box 36"/>
          <p:cNvSpPr txBox="1">
            <a:spLocks noChangeArrowheads="1"/>
          </p:cNvSpPr>
          <p:nvPr/>
        </p:nvSpPr>
        <p:spPr bwMode="auto">
          <a:xfrm>
            <a:off x="5943600" y="4708525"/>
            <a:ext cx="1325563" cy="396875"/>
          </a:xfrm>
          <a:prstGeom prst="rect">
            <a:avLst/>
          </a:prstGeom>
          <a:solidFill>
            <a:schemeClr val="bg1">
              <a:alpha val="50000"/>
            </a:schemeClr>
          </a:solidFill>
          <a:ln w="9525">
            <a:noFill/>
            <a:miter lim="800000"/>
            <a:headEnd/>
            <a:tailEnd/>
          </a:ln>
          <a:effectLst/>
        </p:spPr>
        <p:txBody>
          <a:bodyPr>
            <a:spAutoFit/>
          </a:bodyPr>
          <a:lstStyle/>
          <a:p>
            <a:pPr algn="ctr">
              <a:spcBef>
                <a:spcPct val="50000"/>
              </a:spcBef>
            </a:pPr>
            <a:r>
              <a:rPr lang="en-US" sz="2000" b="0">
                <a:latin typeface="Arial" charset="0"/>
              </a:rPr>
              <a:t>Actuator</a:t>
            </a:r>
          </a:p>
        </p:txBody>
      </p:sp>
      <p:sp>
        <p:nvSpPr>
          <p:cNvPr id="1556517" name="Text Box 37"/>
          <p:cNvSpPr txBox="1">
            <a:spLocks noChangeArrowheads="1"/>
          </p:cNvSpPr>
          <p:nvPr/>
        </p:nvSpPr>
        <p:spPr bwMode="auto">
          <a:xfrm>
            <a:off x="1736725" y="3932238"/>
            <a:ext cx="1600200" cy="396875"/>
          </a:xfrm>
          <a:prstGeom prst="rect">
            <a:avLst/>
          </a:prstGeom>
          <a:solidFill>
            <a:schemeClr val="bg1">
              <a:alpha val="50000"/>
            </a:schemeClr>
          </a:solidFill>
          <a:ln w="9525">
            <a:noFill/>
            <a:miter lim="800000"/>
            <a:headEnd/>
            <a:tailEnd/>
          </a:ln>
          <a:effectLst/>
        </p:spPr>
        <p:txBody>
          <a:bodyPr>
            <a:spAutoFit/>
          </a:bodyPr>
          <a:lstStyle/>
          <a:p>
            <a:pPr algn="ctr">
              <a:spcBef>
                <a:spcPct val="50000"/>
              </a:spcBef>
            </a:pPr>
            <a:r>
              <a:rPr lang="en-US" sz="2000" b="0" dirty="0">
                <a:solidFill>
                  <a:schemeClr val="hlink"/>
                </a:solidFill>
                <a:latin typeface="Arial" charset="0"/>
              </a:rPr>
              <a:t>Crank Arm</a:t>
            </a:r>
          </a:p>
        </p:txBody>
      </p:sp>
      <p:sp>
        <p:nvSpPr>
          <p:cNvPr id="1556518" name="Text Box 38"/>
          <p:cNvSpPr txBox="1">
            <a:spLocks noChangeArrowheads="1"/>
          </p:cNvSpPr>
          <p:nvPr/>
        </p:nvSpPr>
        <p:spPr bwMode="auto">
          <a:xfrm>
            <a:off x="2925763" y="4572000"/>
            <a:ext cx="1736725" cy="701675"/>
          </a:xfrm>
          <a:prstGeom prst="rect">
            <a:avLst/>
          </a:prstGeom>
          <a:solidFill>
            <a:schemeClr val="bg1">
              <a:alpha val="50000"/>
            </a:schemeClr>
          </a:solidFill>
          <a:ln w="9525">
            <a:noFill/>
            <a:miter lim="800000"/>
            <a:headEnd/>
            <a:tailEnd/>
          </a:ln>
          <a:effectLst/>
        </p:spPr>
        <p:txBody>
          <a:bodyPr>
            <a:spAutoFit/>
          </a:bodyPr>
          <a:lstStyle/>
          <a:p>
            <a:pPr algn="ctr">
              <a:spcBef>
                <a:spcPct val="50000"/>
              </a:spcBef>
            </a:pPr>
            <a:r>
              <a:rPr lang="en-US" sz="2000" b="0" dirty="0">
                <a:solidFill>
                  <a:srgbClr val="0000FF"/>
                </a:solidFill>
                <a:latin typeface="Arial" charset="0"/>
              </a:rPr>
              <a:t>Linkage</a:t>
            </a:r>
            <a:r>
              <a:rPr lang="en-US" sz="2000" b="0" dirty="0">
                <a:solidFill>
                  <a:schemeClr val="folHlink"/>
                </a:solidFill>
                <a:latin typeface="Arial" charset="0"/>
              </a:rPr>
              <a:t> </a:t>
            </a:r>
            <a:r>
              <a:rPr lang="en-US" sz="2000" b="0" dirty="0">
                <a:latin typeface="Arial" charset="0"/>
              </a:rPr>
              <a:t>and </a:t>
            </a:r>
            <a:r>
              <a:rPr lang="en-US" sz="2000" b="0" dirty="0">
                <a:solidFill>
                  <a:srgbClr val="008000"/>
                </a:solidFill>
                <a:latin typeface="Arial" charset="0"/>
              </a:rPr>
              <a:t>Swivel Joints</a:t>
            </a:r>
          </a:p>
        </p:txBody>
      </p:sp>
      <p:sp>
        <p:nvSpPr>
          <p:cNvPr id="10" name="Footer Placeholder 9"/>
          <p:cNvSpPr>
            <a:spLocks noGrp="1"/>
          </p:cNvSpPr>
          <p:nvPr>
            <p:ph type="ftr" sz="quarter" idx="10"/>
          </p:nvPr>
        </p:nvSpPr>
        <p:spPr/>
        <p:txBody>
          <a:bodyPr/>
          <a:lstStyle/>
          <a:p>
            <a:r>
              <a:rPr lang="en-US"/>
              <a:t>Terminal Unit Basics</a:t>
            </a:r>
            <a:endParaRPr lang="en-US" dirty="0"/>
          </a:p>
        </p:txBody>
      </p:sp>
      <p:sp>
        <p:nvSpPr>
          <p:cNvPr id="11" name="Slide Number Placeholder 10"/>
          <p:cNvSpPr>
            <a:spLocks noGrp="1"/>
          </p:cNvSpPr>
          <p:nvPr>
            <p:ph type="sldNum" sz="quarter" idx="11"/>
          </p:nvPr>
        </p:nvSpPr>
        <p:spPr/>
        <p:txBody>
          <a:bodyPr/>
          <a:lstStyle/>
          <a:p>
            <a:fld id="{A9320731-3B2C-4107-8664-CAD7BE973DC8}" type="slidenum">
              <a:rPr lang="en-US" smtClean="0"/>
              <a:pPr/>
              <a:t>3</a:t>
            </a:fld>
            <a:endParaRPr lang="en-US" dirty="0"/>
          </a:p>
        </p:txBody>
      </p:sp>
    </p:spTree>
    <p:extLst>
      <p:ext uri="{BB962C8B-B14F-4D97-AF65-F5344CB8AC3E}">
        <p14:creationId xmlns:p14="http://schemas.microsoft.com/office/powerpoint/2010/main" val="2195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56500"/>
                                        </p:tgtEl>
                                        <p:attrNameLst>
                                          <p:attrName>style.visibility</p:attrName>
                                        </p:attrNameLst>
                                      </p:cBhvr>
                                      <p:to>
                                        <p:strVal val="visible"/>
                                      </p:to>
                                    </p:set>
                                    <p:animEffect transition="in" filter="fade">
                                      <p:cBhvr>
                                        <p:cTn id="10" dur="500"/>
                                        <p:tgtEl>
                                          <p:spTgt spid="15565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56501"/>
                                        </p:tgtEl>
                                        <p:attrNameLst>
                                          <p:attrName>style.visibility</p:attrName>
                                        </p:attrNameLst>
                                      </p:cBhvr>
                                      <p:to>
                                        <p:strVal val="visible"/>
                                      </p:to>
                                    </p:set>
                                    <p:animEffect transition="in" filter="fade">
                                      <p:cBhvr>
                                        <p:cTn id="15" dur="500"/>
                                        <p:tgtEl>
                                          <p:spTgt spid="155650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56516"/>
                                        </p:tgtEl>
                                        <p:attrNameLst>
                                          <p:attrName>style.visibility</p:attrName>
                                        </p:attrNameLst>
                                      </p:cBhvr>
                                      <p:to>
                                        <p:strVal val="visible"/>
                                      </p:to>
                                    </p:set>
                                    <p:animEffect transition="in" filter="fade">
                                      <p:cBhvr>
                                        <p:cTn id="26" dur="500"/>
                                        <p:tgtEl>
                                          <p:spTgt spid="15565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56517"/>
                                        </p:tgtEl>
                                        <p:attrNameLst>
                                          <p:attrName>style.visibility</p:attrName>
                                        </p:attrNameLst>
                                      </p:cBhvr>
                                      <p:to>
                                        <p:strVal val="visible"/>
                                      </p:to>
                                    </p:set>
                                    <p:animEffect transition="in" filter="fade">
                                      <p:cBhvr>
                                        <p:cTn id="31" dur="500"/>
                                        <p:tgtEl>
                                          <p:spTgt spid="15565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56482"/>
                                        </p:tgtEl>
                                        <p:attrNameLst>
                                          <p:attrName>style.visibility</p:attrName>
                                        </p:attrNameLst>
                                      </p:cBhvr>
                                      <p:to>
                                        <p:strVal val="visible"/>
                                      </p:to>
                                    </p:set>
                                    <p:animEffect transition="in" filter="fade">
                                      <p:cBhvr>
                                        <p:cTn id="34" dur="500"/>
                                        <p:tgtEl>
                                          <p:spTgt spid="155648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56513"/>
                                        </p:tgtEl>
                                        <p:attrNameLst>
                                          <p:attrName>style.visibility</p:attrName>
                                        </p:attrNameLst>
                                      </p:cBhvr>
                                      <p:to>
                                        <p:strVal val="visible"/>
                                      </p:to>
                                    </p:set>
                                    <p:animEffect transition="in" filter="fade">
                                      <p:cBhvr>
                                        <p:cTn id="39" dur="500"/>
                                        <p:tgtEl>
                                          <p:spTgt spid="15565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56518"/>
                                        </p:tgtEl>
                                        <p:attrNameLst>
                                          <p:attrName>style.visibility</p:attrName>
                                        </p:attrNameLst>
                                      </p:cBhvr>
                                      <p:to>
                                        <p:strVal val="visible"/>
                                      </p:to>
                                    </p:set>
                                    <p:animEffect transition="in" filter="fade">
                                      <p:cBhvr>
                                        <p:cTn id="42" dur="500"/>
                                        <p:tgtEl>
                                          <p:spTgt spid="15565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56514"/>
                                        </p:tgtEl>
                                        <p:attrNameLst>
                                          <p:attrName>style.visibility</p:attrName>
                                        </p:attrNameLst>
                                      </p:cBhvr>
                                      <p:to>
                                        <p:strVal val="visible"/>
                                      </p:to>
                                    </p:set>
                                    <p:animEffect transition="in" filter="fade">
                                      <p:cBhvr>
                                        <p:cTn id="45" dur="500"/>
                                        <p:tgtEl>
                                          <p:spTgt spid="15565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56515"/>
                                        </p:tgtEl>
                                        <p:attrNameLst>
                                          <p:attrName>style.visibility</p:attrName>
                                        </p:attrNameLst>
                                      </p:cBhvr>
                                      <p:to>
                                        <p:strVal val="visible"/>
                                      </p:to>
                                    </p:set>
                                    <p:animEffect transition="in" filter="fade">
                                      <p:cBhvr>
                                        <p:cTn id="48" dur="500"/>
                                        <p:tgtEl>
                                          <p:spTgt spid="1556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482" grpId="0" animBg="1"/>
      <p:bldP spid="1556500" grpId="0" animBg="1"/>
      <p:bldP spid="1556501" grpId="0" animBg="1"/>
      <p:bldP spid="1556513" grpId="0" animBg="1"/>
      <p:bldP spid="1556514" grpId="0" animBg="1"/>
      <p:bldP spid="1556515" grpId="0" animBg="1"/>
      <p:bldP spid="1556516" grpId="0" animBg="1"/>
      <p:bldP spid="1556517" grpId="0" animBg="1"/>
      <p:bldP spid="15565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76464" name="Text Box 80"/>
          <p:cNvSpPr txBox="1">
            <a:spLocks noChangeArrowheads="1"/>
          </p:cNvSpPr>
          <p:nvPr/>
        </p:nvSpPr>
        <p:spPr bwMode="auto">
          <a:xfrm>
            <a:off x="4206875" y="4251325"/>
            <a:ext cx="2239963"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a:latin typeface="Arial" charset="0"/>
              </a:rPr>
              <a:t>Filter</a:t>
            </a:r>
          </a:p>
        </p:txBody>
      </p:sp>
      <p:sp>
        <p:nvSpPr>
          <p:cNvPr id="2576462" name="Text Box 78"/>
          <p:cNvSpPr txBox="1">
            <a:spLocks noChangeArrowheads="1"/>
          </p:cNvSpPr>
          <p:nvPr/>
        </p:nvSpPr>
        <p:spPr bwMode="auto">
          <a:xfrm>
            <a:off x="1692275" y="3932238"/>
            <a:ext cx="2239963" cy="7016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a:latin typeface="Arial" charset="0"/>
              </a:rPr>
              <a:t>Return Connection</a:t>
            </a:r>
          </a:p>
        </p:txBody>
      </p:sp>
      <p:sp>
        <p:nvSpPr>
          <p:cNvPr id="2576386" name="Freeform 2"/>
          <p:cNvSpPr>
            <a:spLocks/>
          </p:cNvSpPr>
          <p:nvPr/>
        </p:nvSpPr>
        <p:spPr bwMode="auto">
          <a:xfrm>
            <a:off x="3041650" y="1344613"/>
            <a:ext cx="2962275" cy="2447925"/>
          </a:xfrm>
          <a:custGeom>
            <a:avLst/>
            <a:gdLst/>
            <a:ahLst/>
            <a:cxnLst>
              <a:cxn ang="0">
                <a:pos x="0" y="1519"/>
              </a:cxn>
              <a:cxn ang="0">
                <a:pos x="375" y="1465"/>
              </a:cxn>
              <a:cxn ang="0">
                <a:pos x="647" y="1054"/>
              </a:cxn>
              <a:cxn ang="0">
                <a:pos x="532" y="564"/>
              </a:cxn>
              <a:cxn ang="0">
                <a:pos x="734" y="190"/>
              </a:cxn>
              <a:cxn ang="0">
                <a:pos x="1237" y="23"/>
              </a:cxn>
              <a:cxn ang="0">
                <a:pos x="1765" y="49"/>
              </a:cxn>
              <a:cxn ang="0">
                <a:pos x="1843" y="212"/>
              </a:cxn>
            </a:cxnLst>
            <a:rect l="0" t="0" r="r" b="b"/>
            <a:pathLst>
              <a:path w="1866" h="1542">
                <a:moveTo>
                  <a:pt x="0" y="1519"/>
                </a:moveTo>
                <a:cubicBezTo>
                  <a:pt x="62" y="1510"/>
                  <a:pt x="267" y="1542"/>
                  <a:pt x="375" y="1465"/>
                </a:cubicBezTo>
                <a:cubicBezTo>
                  <a:pt x="483" y="1388"/>
                  <a:pt x="621" y="1204"/>
                  <a:pt x="647" y="1054"/>
                </a:cubicBezTo>
                <a:cubicBezTo>
                  <a:pt x="673" y="904"/>
                  <a:pt x="517" y="708"/>
                  <a:pt x="532" y="564"/>
                </a:cubicBezTo>
                <a:cubicBezTo>
                  <a:pt x="547" y="420"/>
                  <a:pt x="616" y="280"/>
                  <a:pt x="734" y="190"/>
                </a:cubicBezTo>
                <a:cubicBezTo>
                  <a:pt x="852" y="100"/>
                  <a:pt x="1065" y="46"/>
                  <a:pt x="1237" y="23"/>
                </a:cubicBezTo>
                <a:cubicBezTo>
                  <a:pt x="1409" y="0"/>
                  <a:pt x="1664" y="18"/>
                  <a:pt x="1765" y="49"/>
                </a:cubicBezTo>
                <a:cubicBezTo>
                  <a:pt x="1866" y="80"/>
                  <a:pt x="1827" y="178"/>
                  <a:pt x="1843" y="212"/>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76387" name="Rectangle 3"/>
          <p:cNvSpPr>
            <a:spLocks noGrp="1" noChangeArrowheads="1"/>
          </p:cNvSpPr>
          <p:nvPr>
            <p:ph type="title"/>
          </p:nvPr>
        </p:nvSpPr>
        <p:spPr/>
        <p:txBody>
          <a:bodyPr vert="horz" lIns="91440" tIns="45720" rIns="91440" bIns="45720" rtlCol="0" anchor="ctr">
            <a:normAutofit/>
          </a:bodyPr>
          <a:lstStyle/>
          <a:p>
            <a:r>
              <a:rPr lang="en-US">
                <a:solidFill>
                  <a:schemeClr val="tx1"/>
                </a:solidFill>
              </a:rPr>
              <a:t>Recovering Heat to Reheat</a:t>
            </a:r>
            <a:br>
              <a:rPr lang="en-US">
                <a:solidFill>
                  <a:schemeClr val="tx1"/>
                </a:solidFill>
              </a:rPr>
            </a:br>
            <a:r>
              <a:rPr lang="en-US">
                <a:solidFill>
                  <a:schemeClr val="tx1"/>
                </a:solidFill>
              </a:rPr>
              <a:t>Series Fan Powered Box</a:t>
            </a:r>
          </a:p>
        </p:txBody>
      </p:sp>
      <p:sp>
        <p:nvSpPr>
          <p:cNvPr id="2576465" name="Rectangle 81"/>
          <p:cNvSpPr>
            <a:spLocks noGrp="1" noChangeArrowheads="1"/>
          </p:cNvSpPr>
          <p:nvPr>
            <p:ph sz="half" idx="1"/>
          </p:nvPr>
        </p:nvSpPr>
        <p:spPr>
          <a:xfrm>
            <a:off x="685800" y="4754563"/>
            <a:ext cx="3810000" cy="1646237"/>
          </a:xfrm>
        </p:spPr>
        <p:txBody>
          <a:bodyPr/>
          <a:lstStyle/>
          <a:p>
            <a:r>
              <a:rPr lang="en-US" sz="1800" dirty="0">
                <a:solidFill>
                  <a:schemeClr val="tx1"/>
                </a:solidFill>
              </a:rPr>
              <a:t>Fan runs continuously when the zone is occupied</a:t>
            </a:r>
          </a:p>
          <a:p>
            <a:pPr lvl="1"/>
            <a:r>
              <a:rPr lang="en-US" sz="1800" dirty="0">
                <a:solidFill>
                  <a:srgbClr val="0070C0"/>
                </a:solidFill>
              </a:rPr>
              <a:t>Tends to be constant volume</a:t>
            </a:r>
          </a:p>
        </p:txBody>
      </p:sp>
      <p:sp>
        <p:nvSpPr>
          <p:cNvPr id="2576466" name="Rectangle 82"/>
          <p:cNvSpPr>
            <a:spLocks noGrp="1" noChangeArrowheads="1"/>
          </p:cNvSpPr>
          <p:nvPr>
            <p:ph sz="half" idx="2"/>
          </p:nvPr>
        </p:nvSpPr>
        <p:spPr>
          <a:xfrm>
            <a:off x="4648200" y="4754563"/>
            <a:ext cx="3810000" cy="1646237"/>
          </a:xfrm>
        </p:spPr>
        <p:txBody>
          <a:bodyPr/>
          <a:lstStyle/>
          <a:p>
            <a:r>
              <a:rPr lang="en-US" sz="1800" dirty="0">
                <a:solidFill>
                  <a:schemeClr val="tx1"/>
                </a:solidFill>
              </a:rPr>
              <a:t>Reduction in primary flow (cooling air) is compensated for by increased return flow</a:t>
            </a:r>
          </a:p>
          <a:p>
            <a:pPr lvl="1"/>
            <a:r>
              <a:rPr lang="en-US" sz="1800" dirty="0">
                <a:solidFill>
                  <a:srgbClr val="0070C0"/>
                </a:solidFill>
              </a:rPr>
              <a:t>First stage of reheat</a:t>
            </a:r>
          </a:p>
          <a:p>
            <a:pPr lvl="1"/>
            <a:r>
              <a:rPr lang="en-US" sz="1800" dirty="0">
                <a:solidFill>
                  <a:srgbClr val="0070C0"/>
                </a:solidFill>
              </a:rPr>
              <a:t>Coil provides second stage</a:t>
            </a:r>
          </a:p>
        </p:txBody>
      </p:sp>
      <p:grpSp>
        <p:nvGrpSpPr>
          <p:cNvPr id="2" name="Group 4"/>
          <p:cNvGrpSpPr>
            <a:grpSpLocks noChangeAspect="1"/>
          </p:cNvGrpSpPr>
          <p:nvPr/>
        </p:nvGrpSpPr>
        <p:grpSpPr bwMode="auto">
          <a:xfrm flipV="1">
            <a:off x="1484313" y="3287713"/>
            <a:ext cx="2286000" cy="269875"/>
            <a:chOff x="576" y="1573"/>
            <a:chExt cx="2880" cy="340"/>
          </a:xfrm>
        </p:grpSpPr>
        <p:sp>
          <p:nvSpPr>
            <p:cNvPr id="2576389" name="Line 5"/>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2576390" name="Line 6"/>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2576391" name="Line 7"/>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3" name="Group 8"/>
          <p:cNvGrpSpPr>
            <a:grpSpLocks/>
          </p:cNvGrpSpPr>
          <p:nvPr/>
        </p:nvGrpSpPr>
        <p:grpSpPr bwMode="auto">
          <a:xfrm>
            <a:off x="1050925" y="2182813"/>
            <a:ext cx="2735263" cy="2466975"/>
            <a:chOff x="591" y="1757"/>
            <a:chExt cx="1723" cy="1554"/>
          </a:xfrm>
        </p:grpSpPr>
        <p:grpSp>
          <p:nvGrpSpPr>
            <p:cNvPr id="4" name="Group 9"/>
            <p:cNvGrpSpPr>
              <a:grpSpLocks noChangeAspect="1"/>
            </p:cNvGrpSpPr>
            <p:nvPr/>
          </p:nvGrpSpPr>
          <p:grpSpPr bwMode="auto">
            <a:xfrm>
              <a:off x="1137" y="2148"/>
              <a:ext cx="806" cy="57"/>
              <a:chOff x="922" y="2390"/>
              <a:chExt cx="1612" cy="115"/>
            </a:xfrm>
          </p:grpSpPr>
          <p:sp>
            <p:nvSpPr>
              <p:cNvPr id="2576394" name="Line 10"/>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2576395" name="Oval 11"/>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2576396" name="Line 12"/>
            <p:cNvSpPr>
              <a:spLocks noChangeAspect="1" noChangeShapeType="1"/>
            </p:cNvSpPr>
            <p:nvPr/>
          </p:nvSpPr>
          <p:spPr bwMode="auto">
            <a:xfrm>
              <a:off x="864" y="1921"/>
              <a:ext cx="288" cy="0"/>
            </a:xfrm>
            <a:prstGeom prst="line">
              <a:avLst/>
            </a:prstGeom>
            <a:noFill/>
            <a:ln w="38100">
              <a:solidFill>
                <a:schemeClr val="tx1"/>
              </a:solidFill>
              <a:round/>
              <a:headEnd/>
              <a:tailEnd/>
            </a:ln>
            <a:effectLst/>
          </p:spPr>
          <p:txBody>
            <a:bodyPr anchor="ctr"/>
            <a:lstStyle/>
            <a:p>
              <a:endParaRPr lang="en-US"/>
            </a:p>
          </p:txBody>
        </p:sp>
        <p:sp>
          <p:nvSpPr>
            <p:cNvPr id="2576397" name="Line 13"/>
            <p:cNvSpPr>
              <a:spLocks noChangeAspect="1" noChangeShapeType="1"/>
            </p:cNvSpPr>
            <p:nvPr/>
          </p:nvSpPr>
          <p:spPr bwMode="auto">
            <a:xfrm flipV="1">
              <a:off x="1152" y="1757"/>
              <a:ext cx="0" cy="170"/>
            </a:xfrm>
            <a:prstGeom prst="line">
              <a:avLst/>
            </a:prstGeom>
            <a:noFill/>
            <a:ln w="38100">
              <a:solidFill>
                <a:schemeClr val="tx1"/>
              </a:solidFill>
              <a:round/>
              <a:headEnd/>
              <a:tailEnd/>
            </a:ln>
            <a:effectLst/>
          </p:spPr>
          <p:txBody>
            <a:bodyPr anchor="ctr"/>
            <a:lstStyle/>
            <a:p>
              <a:endParaRPr lang="en-US"/>
            </a:p>
          </p:txBody>
        </p:sp>
        <p:sp>
          <p:nvSpPr>
            <p:cNvPr id="2576398" name="Line 14"/>
            <p:cNvSpPr>
              <a:spLocks noChangeAspect="1" noChangeShapeType="1"/>
            </p:cNvSpPr>
            <p:nvPr/>
          </p:nvSpPr>
          <p:spPr bwMode="auto">
            <a:xfrm>
              <a:off x="1152" y="1763"/>
              <a:ext cx="1152" cy="0"/>
            </a:xfrm>
            <a:prstGeom prst="line">
              <a:avLst/>
            </a:prstGeom>
            <a:noFill/>
            <a:ln w="38100">
              <a:solidFill>
                <a:schemeClr val="tx1"/>
              </a:solidFill>
              <a:round/>
              <a:headEnd/>
              <a:tailEnd/>
            </a:ln>
            <a:effectLst/>
          </p:spPr>
          <p:txBody>
            <a:bodyPr anchor="ctr"/>
            <a:lstStyle/>
            <a:p>
              <a:endParaRPr lang="en-US"/>
            </a:p>
          </p:txBody>
        </p:sp>
        <p:grpSp>
          <p:nvGrpSpPr>
            <p:cNvPr id="5" name="Group 15"/>
            <p:cNvGrpSpPr>
              <a:grpSpLocks noChangeAspect="1"/>
            </p:cNvGrpSpPr>
            <p:nvPr/>
          </p:nvGrpSpPr>
          <p:grpSpPr bwMode="auto">
            <a:xfrm>
              <a:off x="1449" y="2062"/>
              <a:ext cx="475" cy="230"/>
              <a:chOff x="1546" y="2217"/>
              <a:chExt cx="950" cy="461"/>
            </a:xfrm>
          </p:grpSpPr>
          <p:sp>
            <p:nvSpPr>
              <p:cNvPr id="2576400" name="Rectangle 16"/>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2576401" name="Oval 17"/>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6" name="Group 18"/>
            <p:cNvGrpSpPr>
              <a:grpSpLocks noChangeAspect="1"/>
            </p:cNvGrpSpPr>
            <p:nvPr/>
          </p:nvGrpSpPr>
          <p:grpSpPr bwMode="auto">
            <a:xfrm rot="2700000">
              <a:off x="1523" y="2151"/>
              <a:ext cx="77" cy="15"/>
              <a:chOff x="1656" y="2380"/>
              <a:chExt cx="155" cy="31"/>
            </a:xfrm>
          </p:grpSpPr>
          <p:sp>
            <p:nvSpPr>
              <p:cNvPr id="2576403" name="Line 19"/>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2576404" name="Line 20"/>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7" name="Group 21"/>
            <p:cNvGrpSpPr>
              <a:grpSpLocks noChangeAspect="1"/>
            </p:cNvGrpSpPr>
            <p:nvPr/>
          </p:nvGrpSpPr>
          <p:grpSpPr bwMode="auto">
            <a:xfrm>
              <a:off x="591" y="1921"/>
              <a:ext cx="273" cy="539"/>
              <a:chOff x="288" y="1911"/>
              <a:chExt cx="547" cy="1078"/>
            </a:xfrm>
          </p:grpSpPr>
          <p:sp>
            <p:nvSpPr>
              <p:cNvPr id="2576406" name="Line 22"/>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2576407" name="Line 23"/>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sp>
          <p:nvSpPr>
            <p:cNvPr id="2576408" name="Rectangle 24"/>
            <p:cNvSpPr>
              <a:spLocks noChangeAspect="1" noChangeArrowheads="1"/>
            </p:cNvSpPr>
            <p:nvPr/>
          </p:nvSpPr>
          <p:spPr bwMode="auto">
            <a:xfrm>
              <a:off x="950" y="3110"/>
              <a:ext cx="159"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T</a:t>
              </a:r>
            </a:p>
          </p:txBody>
        </p:sp>
        <p:sp>
          <p:nvSpPr>
            <p:cNvPr id="2576409" name="Rectangle 25"/>
            <p:cNvSpPr>
              <a:spLocks noChangeAspect="1" noChangeArrowheads="1"/>
            </p:cNvSpPr>
            <p:nvPr/>
          </p:nvSpPr>
          <p:spPr bwMode="auto">
            <a:xfrm>
              <a:off x="892" y="2474"/>
              <a:ext cx="159"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F</a:t>
              </a:r>
            </a:p>
          </p:txBody>
        </p:sp>
        <p:sp>
          <p:nvSpPr>
            <p:cNvPr id="2576410" name="Line 26"/>
            <p:cNvSpPr>
              <a:spLocks noChangeAspect="1" noChangeShapeType="1"/>
            </p:cNvSpPr>
            <p:nvPr/>
          </p:nvSpPr>
          <p:spPr bwMode="auto">
            <a:xfrm flipV="1">
              <a:off x="979" y="2186"/>
              <a:ext cx="0" cy="288"/>
            </a:xfrm>
            <a:prstGeom prst="line">
              <a:avLst/>
            </a:prstGeom>
            <a:noFill/>
            <a:ln w="38100">
              <a:solidFill>
                <a:schemeClr val="tx1"/>
              </a:solidFill>
              <a:round/>
              <a:headEnd/>
              <a:tailEnd/>
            </a:ln>
            <a:effectLst/>
          </p:spPr>
          <p:txBody>
            <a:bodyPr anchor="ctr"/>
            <a:lstStyle/>
            <a:p>
              <a:endParaRPr lang="en-US"/>
            </a:p>
          </p:txBody>
        </p:sp>
        <p:sp>
          <p:nvSpPr>
            <p:cNvPr id="2576411" name="Line 27"/>
            <p:cNvSpPr>
              <a:spLocks noChangeAspect="1" noChangeShapeType="1"/>
            </p:cNvSpPr>
            <p:nvPr/>
          </p:nvSpPr>
          <p:spPr bwMode="auto">
            <a:xfrm flipH="1">
              <a:off x="898" y="2198"/>
              <a:ext cx="87" cy="0"/>
            </a:xfrm>
            <a:prstGeom prst="line">
              <a:avLst/>
            </a:prstGeom>
            <a:noFill/>
            <a:ln w="38100">
              <a:solidFill>
                <a:schemeClr val="tx1"/>
              </a:solidFill>
              <a:round/>
              <a:headEnd/>
              <a:tailEnd/>
            </a:ln>
            <a:effectLst/>
          </p:spPr>
          <p:txBody>
            <a:bodyPr anchor="ctr"/>
            <a:lstStyle/>
            <a:p>
              <a:endParaRPr lang="en-US"/>
            </a:p>
          </p:txBody>
        </p:sp>
        <p:sp>
          <p:nvSpPr>
            <p:cNvPr id="2576412" name="Rectangle 28"/>
            <p:cNvSpPr>
              <a:spLocks noChangeAspect="1" noChangeArrowheads="1"/>
            </p:cNvSpPr>
            <p:nvPr/>
          </p:nvSpPr>
          <p:spPr bwMode="auto">
            <a:xfrm>
              <a:off x="1540" y="2623"/>
              <a:ext cx="302"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C</a:t>
              </a:r>
              <a:r>
                <a:rPr lang="en-US" sz="1200" baseline="-25000">
                  <a:latin typeface="Arial" charset="0"/>
                </a:rPr>
                <a:t>Flow</a:t>
              </a:r>
            </a:p>
          </p:txBody>
        </p:sp>
        <p:sp>
          <p:nvSpPr>
            <p:cNvPr id="2576413" name="Freeform 29"/>
            <p:cNvSpPr>
              <a:spLocks noChangeAspect="1"/>
            </p:cNvSpPr>
            <p:nvPr/>
          </p:nvSpPr>
          <p:spPr bwMode="auto">
            <a:xfrm>
              <a:off x="967" y="2680"/>
              <a:ext cx="573" cy="153"/>
            </a:xfrm>
            <a:custGeom>
              <a:avLst/>
              <a:gdLst/>
              <a:ahLst/>
              <a:cxnLst>
                <a:cxn ang="0">
                  <a:pos x="23" y="0"/>
                </a:cxn>
                <a:cxn ang="0">
                  <a:pos x="56" y="185"/>
                </a:cxn>
                <a:cxn ang="0">
                  <a:pos x="361" y="298"/>
                </a:cxn>
                <a:cxn ang="0">
                  <a:pos x="665" y="139"/>
                </a:cxn>
                <a:cxn ang="0">
                  <a:pos x="887" y="58"/>
                </a:cxn>
                <a:cxn ang="0">
                  <a:pos x="1146" y="58"/>
                </a:cxn>
              </a:cxnLst>
              <a:rect l="0" t="0" r="r" b="b"/>
              <a:pathLst>
                <a:path w="1146" h="306">
                  <a:moveTo>
                    <a:pt x="23" y="0"/>
                  </a:moveTo>
                  <a:cubicBezTo>
                    <a:pt x="28" y="31"/>
                    <a:pt x="0" y="135"/>
                    <a:pt x="56" y="185"/>
                  </a:cubicBezTo>
                  <a:cubicBezTo>
                    <a:pt x="112" y="235"/>
                    <a:pt x="260" y="306"/>
                    <a:pt x="361" y="298"/>
                  </a:cubicBezTo>
                  <a:cubicBezTo>
                    <a:pt x="462" y="290"/>
                    <a:pt x="577" y="179"/>
                    <a:pt x="665" y="139"/>
                  </a:cubicBezTo>
                  <a:cubicBezTo>
                    <a:pt x="753" y="99"/>
                    <a:pt x="807" y="71"/>
                    <a:pt x="887" y="58"/>
                  </a:cubicBezTo>
                  <a:cubicBezTo>
                    <a:pt x="967" y="45"/>
                    <a:pt x="1093" y="53"/>
                    <a:pt x="1146" y="58"/>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76414" name="Freeform 30"/>
            <p:cNvSpPr>
              <a:spLocks noChangeAspect="1"/>
            </p:cNvSpPr>
            <p:nvPr/>
          </p:nvSpPr>
          <p:spPr bwMode="auto">
            <a:xfrm>
              <a:off x="1846" y="2176"/>
              <a:ext cx="468" cy="523"/>
            </a:xfrm>
            <a:custGeom>
              <a:avLst/>
              <a:gdLst/>
              <a:ahLst/>
              <a:cxnLst>
                <a:cxn ang="0">
                  <a:pos x="0" y="1034"/>
                </a:cxn>
                <a:cxn ang="0">
                  <a:pos x="185" y="995"/>
                </a:cxn>
                <a:cxn ang="0">
                  <a:pos x="821" y="730"/>
                </a:cxn>
                <a:cxn ang="0">
                  <a:pos x="880" y="266"/>
                </a:cxn>
                <a:cxn ang="0">
                  <a:pos x="529" y="48"/>
                </a:cxn>
                <a:cxn ang="0">
                  <a:pos x="166" y="0"/>
                </a:cxn>
              </a:cxnLst>
              <a:rect l="0" t="0" r="r" b="b"/>
              <a:pathLst>
                <a:path w="937" h="1046">
                  <a:moveTo>
                    <a:pt x="0" y="1034"/>
                  </a:moveTo>
                  <a:cubicBezTo>
                    <a:pt x="30" y="1029"/>
                    <a:pt x="48" y="1046"/>
                    <a:pt x="185" y="995"/>
                  </a:cubicBezTo>
                  <a:cubicBezTo>
                    <a:pt x="322" y="944"/>
                    <a:pt x="705" y="852"/>
                    <a:pt x="821" y="730"/>
                  </a:cubicBezTo>
                  <a:cubicBezTo>
                    <a:pt x="937" y="608"/>
                    <a:pt x="929" y="380"/>
                    <a:pt x="880" y="266"/>
                  </a:cubicBezTo>
                  <a:cubicBezTo>
                    <a:pt x="831" y="152"/>
                    <a:pt x="648" y="92"/>
                    <a:pt x="529" y="48"/>
                  </a:cubicBezTo>
                  <a:cubicBezTo>
                    <a:pt x="410" y="4"/>
                    <a:pt x="242" y="10"/>
                    <a:pt x="166" y="0"/>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76415" name="Freeform 31"/>
            <p:cNvSpPr>
              <a:spLocks noChangeAspect="1"/>
            </p:cNvSpPr>
            <p:nvPr/>
          </p:nvSpPr>
          <p:spPr bwMode="auto">
            <a:xfrm>
              <a:off x="1020" y="2743"/>
              <a:ext cx="519" cy="369"/>
            </a:xfrm>
            <a:custGeom>
              <a:avLst/>
              <a:gdLst/>
              <a:ahLst/>
              <a:cxnLst>
                <a:cxn ang="0">
                  <a:pos x="13" y="369"/>
                </a:cxn>
                <a:cxn ang="0">
                  <a:pos x="42" y="269"/>
                </a:cxn>
                <a:cxn ang="0">
                  <a:pos x="267" y="275"/>
                </a:cxn>
                <a:cxn ang="0">
                  <a:pos x="225" y="113"/>
                </a:cxn>
                <a:cxn ang="0">
                  <a:pos x="428" y="17"/>
                </a:cxn>
                <a:cxn ang="0">
                  <a:pos x="519" y="8"/>
                </a:cxn>
              </a:cxnLst>
              <a:rect l="0" t="0" r="r" b="b"/>
              <a:pathLst>
                <a:path w="519" h="369">
                  <a:moveTo>
                    <a:pt x="13" y="369"/>
                  </a:moveTo>
                  <a:cubicBezTo>
                    <a:pt x="18" y="352"/>
                    <a:pt x="0" y="285"/>
                    <a:pt x="42" y="269"/>
                  </a:cubicBezTo>
                  <a:cubicBezTo>
                    <a:pt x="84" y="253"/>
                    <a:pt x="236" y="301"/>
                    <a:pt x="267" y="275"/>
                  </a:cubicBezTo>
                  <a:cubicBezTo>
                    <a:pt x="298" y="249"/>
                    <a:pt x="198" y="156"/>
                    <a:pt x="225" y="113"/>
                  </a:cubicBezTo>
                  <a:cubicBezTo>
                    <a:pt x="252" y="70"/>
                    <a:pt x="379" y="34"/>
                    <a:pt x="428" y="17"/>
                  </a:cubicBezTo>
                  <a:cubicBezTo>
                    <a:pt x="477" y="0"/>
                    <a:pt x="500" y="10"/>
                    <a:pt x="519" y="8"/>
                  </a:cubicBezTo>
                </a:path>
              </a:pathLst>
            </a:custGeom>
            <a:noFill/>
            <a:ln w="28575" cap="flat" cmpd="sng">
              <a:solidFill>
                <a:srgbClr val="008000"/>
              </a:solidFill>
              <a:prstDash val="sysDot"/>
              <a:round/>
              <a:headEnd/>
              <a:tailEnd/>
            </a:ln>
            <a:effectLst/>
          </p:spPr>
          <p:txBody>
            <a:bodyPr anchor="ctr"/>
            <a:lstStyle/>
            <a:p>
              <a:endParaRPr lang="en-US"/>
            </a:p>
          </p:txBody>
        </p:sp>
      </p:grpSp>
      <p:grpSp>
        <p:nvGrpSpPr>
          <p:cNvPr id="8" name="Group 77"/>
          <p:cNvGrpSpPr>
            <a:grpSpLocks/>
          </p:cNvGrpSpPr>
          <p:nvPr/>
        </p:nvGrpSpPr>
        <p:grpSpPr bwMode="auto">
          <a:xfrm>
            <a:off x="3748088" y="2192338"/>
            <a:ext cx="2628900" cy="2465387"/>
            <a:chOff x="2361" y="1381"/>
            <a:chExt cx="1656" cy="1553"/>
          </a:xfrm>
        </p:grpSpPr>
        <p:sp>
          <p:nvSpPr>
            <p:cNvPr id="2576417" name="Line 33"/>
            <p:cNvSpPr>
              <a:spLocks noChangeShapeType="1"/>
            </p:cNvSpPr>
            <p:nvPr/>
          </p:nvSpPr>
          <p:spPr bwMode="auto">
            <a:xfrm>
              <a:off x="2361" y="1381"/>
              <a:ext cx="1656" cy="3"/>
            </a:xfrm>
            <a:prstGeom prst="line">
              <a:avLst/>
            </a:prstGeom>
            <a:noFill/>
            <a:ln w="38100">
              <a:solidFill>
                <a:schemeClr val="tx1"/>
              </a:solidFill>
              <a:round/>
              <a:headEnd/>
              <a:tailEnd/>
            </a:ln>
            <a:effectLst/>
          </p:spPr>
          <p:txBody>
            <a:bodyPr anchor="ctr"/>
            <a:lstStyle/>
            <a:p>
              <a:endParaRPr lang="en-US"/>
            </a:p>
          </p:txBody>
        </p:sp>
        <p:sp>
          <p:nvSpPr>
            <p:cNvPr id="2576418" name="Line 34"/>
            <p:cNvSpPr>
              <a:spLocks noChangeShapeType="1"/>
            </p:cNvSpPr>
            <p:nvPr/>
          </p:nvSpPr>
          <p:spPr bwMode="auto">
            <a:xfrm>
              <a:off x="2951" y="2227"/>
              <a:ext cx="0" cy="707"/>
            </a:xfrm>
            <a:prstGeom prst="line">
              <a:avLst/>
            </a:prstGeom>
            <a:noFill/>
            <a:ln w="38100">
              <a:solidFill>
                <a:schemeClr val="tx1"/>
              </a:solidFill>
              <a:round/>
              <a:headEnd/>
              <a:tailEnd/>
            </a:ln>
            <a:effectLst/>
          </p:spPr>
          <p:txBody>
            <a:bodyPr anchor="ctr"/>
            <a:lstStyle/>
            <a:p>
              <a:endParaRPr lang="en-US"/>
            </a:p>
          </p:txBody>
        </p:sp>
        <p:sp>
          <p:nvSpPr>
            <p:cNvPr id="2576419" name="Line 35"/>
            <p:cNvSpPr>
              <a:spLocks noChangeShapeType="1"/>
            </p:cNvSpPr>
            <p:nvPr/>
          </p:nvSpPr>
          <p:spPr bwMode="auto">
            <a:xfrm flipH="1" flipV="1">
              <a:off x="2951" y="2239"/>
              <a:ext cx="1066" cy="0"/>
            </a:xfrm>
            <a:prstGeom prst="line">
              <a:avLst/>
            </a:prstGeom>
            <a:noFill/>
            <a:ln w="38100">
              <a:solidFill>
                <a:schemeClr val="tx1"/>
              </a:solidFill>
              <a:round/>
              <a:headEnd/>
              <a:tailEnd/>
            </a:ln>
            <a:effectLst/>
          </p:spPr>
          <p:txBody>
            <a:bodyPr anchor="ctr"/>
            <a:lstStyle/>
            <a:p>
              <a:endParaRPr lang="en-US"/>
            </a:p>
          </p:txBody>
        </p:sp>
        <p:sp>
          <p:nvSpPr>
            <p:cNvPr id="2576420" name="Line 36"/>
            <p:cNvSpPr>
              <a:spLocks noChangeShapeType="1"/>
            </p:cNvSpPr>
            <p:nvPr/>
          </p:nvSpPr>
          <p:spPr bwMode="auto">
            <a:xfrm>
              <a:off x="2375" y="2225"/>
              <a:ext cx="0" cy="707"/>
            </a:xfrm>
            <a:prstGeom prst="line">
              <a:avLst/>
            </a:prstGeom>
            <a:noFill/>
            <a:ln w="38100">
              <a:solidFill>
                <a:schemeClr val="tx1"/>
              </a:solidFill>
              <a:round/>
              <a:headEnd/>
              <a:tailEnd/>
            </a:ln>
            <a:effectLst/>
          </p:spPr>
          <p:txBody>
            <a:bodyPr anchor="ctr"/>
            <a:lstStyle/>
            <a:p>
              <a:endParaRPr lang="en-US"/>
            </a:p>
          </p:txBody>
        </p:sp>
      </p:grpSp>
      <p:grpSp>
        <p:nvGrpSpPr>
          <p:cNvPr id="9" name="Group 8"/>
          <p:cNvGrpSpPr/>
          <p:nvPr/>
        </p:nvGrpSpPr>
        <p:grpSpPr>
          <a:xfrm>
            <a:off x="3816350" y="4559300"/>
            <a:ext cx="822326" cy="92075"/>
            <a:chOff x="3816350" y="4559300"/>
            <a:chExt cx="822326" cy="92075"/>
          </a:xfrm>
        </p:grpSpPr>
        <p:sp>
          <p:nvSpPr>
            <p:cNvPr id="2576422" name="Rectangle 38"/>
            <p:cNvSpPr>
              <a:spLocks noChangeArrowheads="1"/>
            </p:cNvSpPr>
            <p:nvPr/>
          </p:nvSpPr>
          <p:spPr bwMode="auto">
            <a:xfrm>
              <a:off x="3816350" y="4559300"/>
              <a:ext cx="46038" cy="92075"/>
            </a:xfrm>
            <a:prstGeom prst="rect">
              <a:avLst/>
            </a:prstGeom>
            <a:solidFill>
              <a:schemeClr val="bg2"/>
            </a:solidFill>
            <a:ln w="9525">
              <a:solidFill>
                <a:schemeClr val="bg2"/>
              </a:solidFill>
              <a:miter lim="800000"/>
              <a:headEnd/>
              <a:tailEnd/>
            </a:ln>
            <a:effectLst/>
          </p:spPr>
          <p:txBody>
            <a:bodyPr wrap="none" anchor="ctr"/>
            <a:lstStyle/>
            <a:p>
              <a:endParaRPr lang="en-US"/>
            </a:p>
          </p:txBody>
        </p:sp>
        <p:sp>
          <p:nvSpPr>
            <p:cNvPr id="2576423" name="Rectangle 39"/>
            <p:cNvSpPr>
              <a:spLocks noChangeArrowheads="1"/>
            </p:cNvSpPr>
            <p:nvPr/>
          </p:nvSpPr>
          <p:spPr bwMode="auto">
            <a:xfrm>
              <a:off x="4592638" y="4559300"/>
              <a:ext cx="46038" cy="92075"/>
            </a:xfrm>
            <a:prstGeom prst="rect">
              <a:avLst/>
            </a:prstGeom>
            <a:solidFill>
              <a:schemeClr val="bg2"/>
            </a:solidFill>
            <a:ln w="9525">
              <a:solidFill>
                <a:schemeClr val="bg2"/>
              </a:solidFill>
              <a:miter lim="800000"/>
              <a:headEnd/>
              <a:tailEnd/>
            </a:ln>
            <a:effectLst/>
          </p:spPr>
          <p:txBody>
            <a:bodyPr wrap="none" anchor="ctr"/>
            <a:lstStyle/>
            <a:p>
              <a:endParaRPr lang="en-US"/>
            </a:p>
          </p:txBody>
        </p:sp>
        <p:sp>
          <p:nvSpPr>
            <p:cNvPr id="2576424" name="Line 40"/>
            <p:cNvSpPr>
              <a:spLocks noChangeShapeType="1"/>
            </p:cNvSpPr>
            <p:nvPr/>
          </p:nvSpPr>
          <p:spPr bwMode="auto">
            <a:xfrm>
              <a:off x="3862388" y="4605338"/>
              <a:ext cx="730250" cy="0"/>
            </a:xfrm>
            <a:prstGeom prst="line">
              <a:avLst/>
            </a:prstGeom>
            <a:noFill/>
            <a:ln w="76200">
              <a:pattFill prst="pct50">
                <a:fgClr>
                  <a:srgbClr val="009999"/>
                </a:fgClr>
                <a:bgClr>
                  <a:srgbClr val="FFFFFF"/>
                </a:bgClr>
              </a:pattFill>
              <a:round/>
              <a:headEnd/>
              <a:tailEnd/>
            </a:ln>
            <a:effectLst/>
          </p:spPr>
          <p:txBody>
            <a:bodyPr anchor="ctr"/>
            <a:lstStyle/>
            <a:p>
              <a:endParaRPr lang="en-US"/>
            </a:p>
          </p:txBody>
        </p:sp>
      </p:grpSp>
      <p:grpSp>
        <p:nvGrpSpPr>
          <p:cNvPr id="10" name="Group 41"/>
          <p:cNvGrpSpPr>
            <a:grpSpLocks/>
          </p:cNvGrpSpPr>
          <p:nvPr/>
        </p:nvGrpSpPr>
        <p:grpSpPr bwMode="auto">
          <a:xfrm>
            <a:off x="3038475" y="2182813"/>
            <a:ext cx="2606675" cy="1693862"/>
            <a:chOff x="1914" y="1375"/>
            <a:chExt cx="1642" cy="1067"/>
          </a:xfrm>
        </p:grpSpPr>
        <p:sp>
          <p:nvSpPr>
            <p:cNvPr id="2576426" name="Freeform 42"/>
            <p:cNvSpPr>
              <a:spLocks/>
            </p:cNvSpPr>
            <p:nvPr/>
          </p:nvSpPr>
          <p:spPr bwMode="auto">
            <a:xfrm>
              <a:off x="1914" y="1781"/>
              <a:ext cx="1196" cy="661"/>
            </a:xfrm>
            <a:custGeom>
              <a:avLst/>
              <a:gdLst/>
              <a:ahLst/>
              <a:cxnLst>
                <a:cxn ang="0">
                  <a:pos x="0" y="633"/>
                </a:cxn>
                <a:cxn ang="0">
                  <a:pos x="361" y="638"/>
                </a:cxn>
                <a:cxn ang="0">
                  <a:pos x="649" y="494"/>
                </a:cxn>
                <a:cxn ang="0">
                  <a:pos x="822" y="206"/>
                </a:cxn>
                <a:cxn ang="0">
                  <a:pos x="1024" y="33"/>
                </a:cxn>
                <a:cxn ang="0">
                  <a:pos x="1196" y="5"/>
                </a:cxn>
              </a:cxnLst>
              <a:rect l="0" t="0" r="r" b="b"/>
              <a:pathLst>
                <a:path w="1196" h="661">
                  <a:moveTo>
                    <a:pt x="0" y="633"/>
                  </a:moveTo>
                  <a:cubicBezTo>
                    <a:pt x="60" y="634"/>
                    <a:pt x="253" y="661"/>
                    <a:pt x="361" y="638"/>
                  </a:cubicBezTo>
                  <a:cubicBezTo>
                    <a:pt x="469" y="615"/>
                    <a:pt x="572" y="566"/>
                    <a:pt x="649" y="494"/>
                  </a:cubicBezTo>
                  <a:cubicBezTo>
                    <a:pt x="726" y="422"/>
                    <a:pt x="760" y="283"/>
                    <a:pt x="822" y="206"/>
                  </a:cubicBezTo>
                  <a:cubicBezTo>
                    <a:pt x="884" y="129"/>
                    <a:pt x="962" y="66"/>
                    <a:pt x="1024" y="33"/>
                  </a:cubicBezTo>
                  <a:cubicBezTo>
                    <a:pt x="1086" y="0"/>
                    <a:pt x="1163" y="10"/>
                    <a:pt x="1196" y="5"/>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grpSp>
          <p:nvGrpSpPr>
            <p:cNvPr id="11" name="Group 43"/>
            <p:cNvGrpSpPr>
              <a:grpSpLocks/>
            </p:cNvGrpSpPr>
            <p:nvPr/>
          </p:nvGrpSpPr>
          <p:grpSpPr bwMode="auto">
            <a:xfrm>
              <a:off x="2951" y="1487"/>
              <a:ext cx="599" cy="581"/>
              <a:chOff x="3485" y="1006"/>
              <a:chExt cx="599" cy="581"/>
            </a:xfrm>
          </p:grpSpPr>
          <p:sp>
            <p:nvSpPr>
              <p:cNvPr id="2576428" name="Line 44"/>
              <p:cNvSpPr>
                <a:spLocks noChangeShapeType="1"/>
              </p:cNvSpPr>
              <p:nvPr/>
            </p:nvSpPr>
            <p:spPr bwMode="auto">
              <a:xfrm>
                <a:off x="4065" y="1008"/>
                <a:ext cx="0" cy="374"/>
              </a:xfrm>
              <a:prstGeom prst="line">
                <a:avLst/>
              </a:prstGeom>
              <a:noFill/>
              <a:ln w="57150">
                <a:solidFill>
                  <a:schemeClr val="tx1"/>
                </a:solidFill>
                <a:round/>
                <a:headEnd/>
                <a:tailEnd/>
              </a:ln>
              <a:effectLst/>
            </p:spPr>
            <p:txBody>
              <a:bodyPr anchor="ctr"/>
              <a:lstStyle/>
              <a:p>
                <a:endParaRPr lang="en-US"/>
              </a:p>
            </p:txBody>
          </p:sp>
          <p:sp>
            <p:nvSpPr>
              <p:cNvPr id="2576429" name="Freeform 45"/>
              <p:cNvSpPr>
                <a:spLocks/>
              </p:cNvSpPr>
              <p:nvPr/>
            </p:nvSpPr>
            <p:spPr bwMode="auto">
              <a:xfrm>
                <a:off x="3485" y="1009"/>
                <a:ext cx="558" cy="578"/>
              </a:xfrm>
              <a:custGeom>
                <a:avLst/>
                <a:gdLst/>
                <a:ahLst/>
                <a:cxnLst>
                  <a:cxn ang="0">
                    <a:pos x="416" y="1"/>
                  </a:cxn>
                  <a:cxn ang="0">
                    <a:pos x="353" y="2"/>
                  </a:cxn>
                  <a:cxn ang="0">
                    <a:pos x="237" y="16"/>
                  </a:cxn>
                  <a:cxn ang="0">
                    <a:pos x="132" y="67"/>
                  </a:cxn>
                  <a:cxn ang="0">
                    <a:pos x="40" y="164"/>
                  </a:cxn>
                  <a:cxn ang="0">
                    <a:pos x="0" y="324"/>
                  </a:cxn>
                  <a:cxn ang="0">
                    <a:pos x="43" y="459"/>
                  </a:cxn>
                  <a:cxn ang="0">
                    <a:pos x="159" y="548"/>
                  </a:cxn>
                  <a:cxn ang="0">
                    <a:pos x="276" y="575"/>
                  </a:cxn>
                  <a:cxn ang="0">
                    <a:pos x="405" y="565"/>
                  </a:cxn>
                  <a:cxn ang="0">
                    <a:pos x="501" y="514"/>
                  </a:cxn>
                  <a:cxn ang="0">
                    <a:pos x="542" y="454"/>
                  </a:cxn>
                  <a:cxn ang="0">
                    <a:pos x="558" y="365"/>
                  </a:cxn>
                </a:cxnLst>
                <a:rect l="0" t="0" r="r" b="b"/>
                <a:pathLst>
                  <a:path w="558" h="578">
                    <a:moveTo>
                      <a:pt x="416" y="1"/>
                    </a:moveTo>
                    <a:cubicBezTo>
                      <a:pt x="406" y="1"/>
                      <a:pt x="383" y="0"/>
                      <a:pt x="353" y="2"/>
                    </a:cubicBezTo>
                    <a:cubicBezTo>
                      <a:pt x="323" y="4"/>
                      <a:pt x="274" y="5"/>
                      <a:pt x="237" y="16"/>
                    </a:cubicBezTo>
                    <a:cubicBezTo>
                      <a:pt x="200" y="27"/>
                      <a:pt x="165" y="42"/>
                      <a:pt x="132" y="67"/>
                    </a:cubicBezTo>
                    <a:cubicBezTo>
                      <a:pt x="99" y="92"/>
                      <a:pt x="62" y="121"/>
                      <a:pt x="40" y="164"/>
                    </a:cubicBezTo>
                    <a:cubicBezTo>
                      <a:pt x="18" y="207"/>
                      <a:pt x="0" y="275"/>
                      <a:pt x="0" y="324"/>
                    </a:cubicBezTo>
                    <a:cubicBezTo>
                      <a:pt x="0" y="373"/>
                      <a:pt x="17" y="422"/>
                      <a:pt x="43" y="459"/>
                    </a:cubicBezTo>
                    <a:cubicBezTo>
                      <a:pt x="69" y="496"/>
                      <a:pt x="120" y="529"/>
                      <a:pt x="159" y="548"/>
                    </a:cubicBezTo>
                    <a:cubicBezTo>
                      <a:pt x="198" y="567"/>
                      <a:pt x="235" y="572"/>
                      <a:pt x="276" y="575"/>
                    </a:cubicBezTo>
                    <a:cubicBezTo>
                      <a:pt x="317" y="578"/>
                      <a:pt x="368" y="575"/>
                      <a:pt x="405" y="565"/>
                    </a:cubicBezTo>
                    <a:cubicBezTo>
                      <a:pt x="442" y="555"/>
                      <a:pt x="478" y="533"/>
                      <a:pt x="501" y="514"/>
                    </a:cubicBezTo>
                    <a:cubicBezTo>
                      <a:pt x="524" y="495"/>
                      <a:pt x="533" y="479"/>
                      <a:pt x="542" y="454"/>
                    </a:cubicBezTo>
                    <a:cubicBezTo>
                      <a:pt x="551" y="429"/>
                      <a:pt x="555" y="384"/>
                      <a:pt x="558" y="365"/>
                    </a:cubicBezTo>
                  </a:path>
                </a:pathLst>
              </a:custGeom>
              <a:noFill/>
              <a:ln w="57150" cap="flat" cmpd="sng">
                <a:solidFill>
                  <a:schemeClr val="tx1"/>
                </a:solidFill>
                <a:prstDash val="solid"/>
                <a:round/>
                <a:headEnd type="none" w="med" len="med"/>
                <a:tailEnd type="none" w="med" len="med"/>
              </a:ln>
              <a:effectLst/>
            </p:spPr>
            <p:txBody>
              <a:bodyPr anchor="ctr"/>
              <a:lstStyle/>
              <a:p>
                <a:endParaRPr lang="en-US"/>
              </a:p>
            </p:txBody>
          </p:sp>
          <p:sp>
            <p:nvSpPr>
              <p:cNvPr id="2576430" name="Oval 46"/>
              <p:cNvSpPr>
                <a:spLocks noChangeAspect="1" noChangeArrowheads="1"/>
              </p:cNvSpPr>
              <p:nvPr/>
            </p:nvSpPr>
            <p:spPr bwMode="auto">
              <a:xfrm>
                <a:off x="3629" y="1152"/>
                <a:ext cx="346" cy="346"/>
              </a:xfrm>
              <a:prstGeom prst="ellipse">
                <a:avLst/>
              </a:prstGeom>
              <a:noFill/>
              <a:ln w="57150" algn="ctr">
                <a:solidFill>
                  <a:schemeClr val="tx1"/>
                </a:solidFill>
                <a:round/>
                <a:headEnd/>
                <a:tailEnd/>
              </a:ln>
              <a:effectLst/>
            </p:spPr>
            <p:txBody>
              <a:bodyPr wrap="none" anchor="ctr"/>
              <a:lstStyle/>
              <a:p>
                <a:endParaRPr lang="en-US"/>
              </a:p>
            </p:txBody>
          </p:sp>
          <p:sp>
            <p:nvSpPr>
              <p:cNvPr id="2576431" name="Line 47"/>
              <p:cNvSpPr>
                <a:spLocks noChangeShapeType="1"/>
              </p:cNvSpPr>
              <p:nvPr/>
            </p:nvSpPr>
            <p:spPr bwMode="auto">
              <a:xfrm flipV="1">
                <a:off x="3884" y="1006"/>
                <a:ext cx="200" cy="3"/>
              </a:xfrm>
              <a:prstGeom prst="line">
                <a:avLst/>
              </a:prstGeom>
              <a:noFill/>
              <a:ln w="57150">
                <a:solidFill>
                  <a:schemeClr val="tx1"/>
                </a:solidFill>
                <a:round/>
                <a:headEnd/>
                <a:tailEnd/>
              </a:ln>
              <a:effectLst/>
            </p:spPr>
            <p:txBody>
              <a:bodyPr anchor="ctr"/>
              <a:lstStyle/>
              <a:p>
                <a:endParaRPr lang="en-US"/>
              </a:p>
            </p:txBody>
          </p:sp>
          <p:sp>
            <p:nvSpPr>
              <p:cNvPr id="2576432" name="Line 48"/>
              <p:cNvSpPr>
                <a:spLocks noChangeShapeType="1"/>
              </p:cNvSpPr>
              <p:nvPr/>
            </p:nvSpPr>
            <p:spPr bwMode="auto">
              <a:xfrm flipV="1">
                <a:off x="4024" y="1377"/>
                <a:ext cx="57" cy="1"/>
              </a:xfrm>
              <a:prstGeom prst="line">
                <a:avLst/>
              </a:prstGeom>
              <a:noFill/>
              <a:ln w="57150">
                <a:solidFill>
                  <a:schemeClr val="tx1"/>
                </a:solidFill>
                <a:round/>
                <a:headEnd/>
                <a:tailEnd/>
              </a:ln>
              <a:effectLst/>
            </p:spPr>
            <p:txBody>
              <a:bodyPr anchor="ctr"/>
              <a:lstStyle/>
              <a:p>
                <a:endParaRPr lang="en-US"/>
              </a:p>
            </p:txBody>
          </p:sp>
        </p:grpSp>
        <p:sp>
          <p:nvSpPr>
            <p:cNvPr id="2576433" name="Line 49"/>
            <p:cNvSpPr>
              <a:spLocks noChangeShapeType="1"/>
            </p:cNvSpPr>
            <p:nvPr/>
          </p:nvSpPr>
          <p:spPr bwMode="auto">
            <a:xfrm>
              <a:off x="3556" y="1864"/>
              <a:ext cx="0" cy="375"/>
            </a:xfrm>
            <a:prstGeom prst="line">
              <a:avLst/>
            </a:prstGeom>
            <a:noFill/>
            <a:ln w="38100">
              <a:solidFill>
                <a:schemeClr val="tx1"/>
              </a:solidFill>
              <a:round/>
              <a:headEnd/>
              <a:tailEnd/>
            </a:ln>
            <a:effectLst/>
          </p:spPr>
          <p:txBody>
            <a:bodyPr anchor="ctr"/>
            <a:lstStyle/>
            <a:p>
              <a:endParaRPr lang="en-US"/>
            </a:p>
          </p:txBody>
        </p:sp>
        <p:sp>
          <p:nvSpPr>
            <p:cNvPr id="2576434" name="Line 50"/>
            <p:cNvSpPr>
              <a:spLocks noChangeShapeType="1"/>
            </p:cNvSpPr>
            <p:nvPr/>
          </p:nvSpPr>
          <p:spPr bwMode="auto">
            <a:xfrm>
              <a:off x="3556" y="1375"/>
              <a:ext cx="0" cy="115"/>
            </a:xfrm>
            <a:prstGeom prst="line">
              <a:avLst/>
            </a:prstGeom>
            <a:noFill/>
            <a:ln w="38100">
              <a:solidFill>
                <a:schemeClr val="tx1"/>
              </a:solidFill>
              <a:round/>
              <a:headEnd/>
              <a:tailEnd/>
            </a:ln>
            <a:effectLst/>
          </p:spPr>
          <p:txBody>
            <a:bodyPr anchor="ctr"/>
            <a:lstStyle/>
            <a:p>
              <a:endParaRPr lang="en-US"/>
            </a:p>
          </p:txBody>
        </p:sp>
      </p:grpSp>
      <p:grpSp>
        <p:nvGrpSpPr>
          <p:cNvPr id="12" name="Group 51"/>
          <p:cNvGrpSpPr>
            <a:grpSpLocks/>
          </p:cNvGrpSpPr>
          <p:nvPr/>
        </p:nvGrpSpPr>
        <p:grpSpPr bwMode="auto">
          <a:xfrm>
            <a:off x="5416550" y="1692275"/>
            <a:ext cx="2403475" cy="2130425"/>
            <a:chOff x="1641" y="1428"/>
            <a:chExt cx="1514" cy="1342"/>
          </a:xfrm>
        </p:grpSpPr>
        <p:grpSp>
          <p:nvGrpSpPr>
            <p:cNvPr id="13" name="Group 52"/>
            <p:cNvGrpSpPr>
              <a:grpSpLocks noChangeAspect="1"/>
            </p:cNvGrpSpPr>
            <p:nvPr/>
          </p:nvGrpSpPr>
          <p:grpSpPr bwMode="auto">
            <a:xfrm rot="10800000">
              <a:off x="2332" y="2602"/>
              <a:ext cx="302" cy="168"/>
              <a:chOff x="3254" y="673"/>
              <a:chExt cx="605" cy="335"/>
            </a:xfrm>
          </p:grpSpPr>
          <p:sp>
            <p:nvSpPr>
              <p:cNvPr id="2576437" name="Line 53"/>
              <p:cNvSpPr>
                <a:spLocks noChangeAspect="1" noChangeShapeType="1"/>
              </p:cNvSpPr>
              <p:nvPr/>
            </p:nvSpPr>
            <p:spPr bwMode="auto">
              <a:xfrm flipH="1">
                <a:off x="3254" y="691"/>
                <a:ext cx="605" cy="0"/>
              </a:xfrm>
              <a:prstGeom prst="line">
                <a:avLst/>
              </a:prstGeom>
              <a:noFill/>
              <a:ln w="57150">
                <a:solidFill>
                  <a:srgbClr val="FF9900"/>
                </a:solidFill>
                <a:round/>
                <a:headEnd/>
                <a:tailEnd/>
              </a:ln>
              <a:effectLst/>
            </p:spPr>
            <p:txBody>
              <a:bodyPr anchor="ctr"/>
              <a:lstStyle/>
              <a:p>
                <a:endParaRPr lang="en-US"/>
              </a:p>
            </p:txBody>
          </p:sp>
          <p:sp>
            <p:nvSpPr>
              <p:cNvPr id="2576438" name="Line 54"/>
              <p:cNvSpPr>
                <a:spLocks noChangeAspect="1" noChangeShapeType="1"/>
              </p:cNvSpPr>
              <p:nvPr/>
            </p:nvSpPr>
            <p:spPr bwMode="auto">
              <a:xfrm flipV="1">
                <a:off x="3859" y="673"/>
                <a:ext cx="0" cy="335"/>
              </a:xfrm>
              <a:prstGeom prst="line">
                <a:avLst/>
              </a:prstGeom>
              <a:noFill/>
              <a:ln w="57150">
                <a:solidFill>
                  <a:srgbClr val="FF9900"/>
                </a:solidFill>
                <a:round/>
                <a:headEnd/>
                <a:tailEnd/>
              </a:ln>
              <a:effectLst/>
            </p:spPr>
            <p:txBody>
              <a:bodyPr anchor="ctr"/>
              <a:lstStyle/>
              <a:p>
                <a:endParaRPr lang="en-US"/>
              </a:p>
            </p:txBody>
          </p:sp>
        </p:grpSp>
        <p:grpSp>
          <p:nvGrpSpPr>
            <p:cNvPr id="14" name="Group 55"/>
            <p:cNvGrpSpPr>
              <a:grpSpLocks noChangeAspect="1"/>
            </p:cNvGrpSpPr>
            <p:nvPr/>
          </p:nvGrpSpPr>
          <p:grpSpPr bwMode="auto">
            <a:xfrm>
              <a:off x="2029" y="1577"/>
              <a:ext cx="302" cy="168"/>
              <a:chOff x="3254" y="673"/>
              <a:chExt cx="605" cy="335"/>
            </a:xfrm>
          </p:grpSpPr>
          <p:sp>
            <p:nvSpPr>
              <p:cNvPr id="2576440" name="Line 56"/>
              <p:cNvSpPr>
                <a:spLocks noChangeAspect="1" noChangeShapeType="1"/>
              </p:cNvSpPr>
              <p:nvPr/>
            </p:nvSpPr>
            <p:spPr bwMode="auto">
              <a:xfrm flipH="1">
                <a:off x="3254" y="691"/>
                <a:ext cx="605" cy="0"/>
              </a:xfrm>
              <a:prstGeom prst="line">
                <a:avLst/>
              </a:prstGeom>
              <a:noFill/>
              <a:ln w="57150">
                <a:solidFill>
                  <a:schemeClr val="accent1"/>
                </a:solidFill>
                <a:round/>
                <a:headEnd/>
                <a:tailEnd/>
              </a:ln>
              <a:effectLst/>
            </p:spPr>
            <p:txBody>
              <a:bodyPr anchor="ctr"/>
              <a:lstStyle/>
              <a:p>
                <a:endParaRPr lang="en-US"/>
              </a:p>
            </p:txBody>
          </p:sp>
          <p:sp>
            <p:nvSpPr>
              <p:cNvPr id="2576441" name="Line 57"/>
              <p:cNvSpPr>
                <a:spLocks noChangeAspect="1" noChangeShapeType="1"/>
              </p:cNvSpPr>
              <p:nvPr/>
            </p:nvSpPr>
            <p:spPr bwMode="auto">
              <a:xfrm flipV="1">
                <a:off x="3859" y="673"/>
                <a:ext cx="0" cy="335"/>
              </a:xfrm>
              <a:prstGeom prst="line">
                <a:avLst/>
              </a:prstGeom>
              <a:noFill/>
              <a:ln w="57150">
                <a:solidFill>
                  <a:schemeClr val="accent1"/>
                </a:solidFill>
                <a:round/>
                <a:headEnd/>
                <a:tailEnd/>
              </a:ln>
              <a:effectLst/>
            </p:spPr>
            <p:txBody>
              <a:bodyPr anchor="ctr"/>
              <a:lstStyle/>
              <a:p>
                <a:endParaRPr lang="en-US"/>
              </a:p>
            </p:txBody>
          </p:sp>
        </p:grpSp>
        <p:sp>
          <p:nvSpPr>
            <p:cNvPr id="2576442" name="Line 58"/>
            <p:cNvSpPr>
              <a:spLocks noChangeAspect="1" noChangeShapeType="1"/>
            </p:cNvSpPr>
            <p:nvPr/>
          </p:nvSpPr>
          <p:spPr bwMode="auto">
            <a:xfrm flipH="1">
              <a:off x="1641" y="1586"/>
              <a:ext cx="302" cy="0"/>
            </a:xfrm>
            <a:prstGeom prst="line">
              <a:avLst/>
            </a:prstGeom>
            <a:noFill/>
            <a:ln w="57150">
              <a:solidFill>
                <a:schemeClr val="accent1"/>
              </a:solidFill>
              <a:round/>
              <a:headEnd/>
              <a:tailEnd/>
            </a:ln>
            <a:effectLst/>
          </p:spPr>
          <p:txBody>
            <a:bodyPr anchor="ctr"/>
            <a:lstStyle/>
            <a:p>
              <a:endParaRPr lang="en-US"/>
            </a:p>
          </p:txBody>
        </p:sp>
        <p:grpSp>
          <p:nvGrpSpPr>
            <p:cNvPr id="15" name="Group 59"/>
            <p:cNvGrpSpPr>
              <a:grpSpLocks noChangeAspect="1"/>
            </p:cNvGrpSpPr>
            <p:nvPr/>
          </p:nvGrpSpPr>
          <p:grpSpPr bwMode="auto">
            <a:xfrm>
              <a:off x="2418" y="1745"/>
              <a:ext cx="737" cy="857"/>
              <a:chOff x="3709" y="1009"/>
              <a:chExt cx="1475" cy="1714"/>
            </a:xfrm>
          </p:grpSpPr>
          <p:sp>
            <p:nvSpPr>
              <p:cNvPr id="2576444" name="Line 60"/>
              <p:cNvSpPr>
                <a:spLocks noChangeAspect="1" noChangeShapeType="1"/>
              </p:cNvSpPr>
              <p:nvPr/>
            </p:nvSpPr>
            <p:spPr bwMode="auto">
              <a:xfrm flipV="1">
                <a:off x="3709" y="1009"/>
                <a:ext cx="1475" cy="0"/>
              </a:xfrm>
              <a:prstGeom prst="line">
                <a:avLst/>
              </a:prstGeom>
              <a:noFill/>
              <a:ln w="38100">
                <a:solidFill>
                  <a:srgbClr val="B2B2B2"/>
                </a:solidFill>
                <a:round/>
                <a:headEnd/>
                <a:tailEnd/>
              </a:ln>
              <a:effectLst/>
            </p:spPr>
            <p:txBody>
              <a:bodyPr anchor="ctr"/>
              <a:lstStyle/>
              <a:p>
                <a:endParaRPr lang="en-US"/>
              </a:p>
            </p:txBody>
          </p:sp>
          <p:sp>
            <p:nvSpPr>
              <p:cNvPr id="2576445" name="Line 61"/>
              <p:cNvSpPr>
                <a:spLocks noChangeAspect="1" noChangeShapeType="1"/>
              </p:cNvSpPr>
              <p:nvPr/>
            </p:nvSpPr>
            <p:spPr bwMode="auto">
              <a:xfrm flipV="1">
                <a:off x="3709" y="2171"/>
                <a:ext cx="868" cy="552"/>
              </a:xfrm>
              <a:prstGeom prst="line">
                <a:avLst/>
              </a:prstGeom>
              <a:noFill/>
              <a:ln w="38100">
                <a:solidFill>
                  <a:srgbClr val="B2B2B2"/>
                </a:solidFill>
                <a:round/>
                <a:headEnd/>
                <a:tailEnd/>
              </a:ln>
              <a:effectLst/>
            </p:spPr>
            <p:txBody>
              <a:bodyPr anchor="ctr"/>
              <a:lstStyle/>
              <a:p>
                <a:endParaRPr lang="en-US"/>
              </a:p>
            </p:txBody>
          </p:sp>
          <p:sp>
            <p:nvSpPr>
              <p:cNvPr id="2576446" name="Line 62"/>
              <p:cNvSpPr>
                <a:spLocks noChangeAspect="1" noChangeShapeType="1"/>
              </p:cNvSpPr>
              <p:nvPr/>
            </p:nvSpPr>
            <p:spPr bwMode="auto">
              <a:xfrm flipV="1">
                <a:off x="4577" y="2164"/>
                <a:ext cx="607" cy="7"/>
              </a:xfrm>
              <a:prstGeom prst="line">
                <a:avLst/>
              </a:prstGeom>
              <a:noFill/>
              <a:ln w="38100">
                <a:solidFill>
                  <a:srgbClr val="B2B2B2"/>
                </a:solidFill>
                <a:round/>
                <a:headEnd/>
                <a:tailEnd/>
              </a:ln>
              <a:effectLst/>
            </p:spPr>
            <p:txBody>
              <a:bodyPr anchor="ctr"/>
              <a:lstStyle/>
              <a:p>
                <a:endParaRPr lang="en-US"/>
              </a:p>
            </p:txBody>
          </p:sp>
        </p:grpSp>
        <p:sp>
          <p:nvSpPr>
            <p:cNvPr id="2576447" name="Rectangle 63"/>
            <p:cNvSpPr>
              <a:spLocks noChangeAspect="1" noChangeArrowheads="1"/>
            </p:cNvSpPr>
            <p:nvPr/>
          </p:nvSpPr>
          <p:spPr bwMode="auto">
            <a:xfrm>
              <a:off x="2245" y="1745"/>
              <a:ext cx="173" cy="856"/>
            </a:xfrm>
            <a:prstGeom prst="rect">
              <a:avLst/>
            </a:prstGeom>
            <a:solidFill>
              <a:schemeClr val="bg1"/>
            </a:solidFill>
            <a:ln w="38100">
              <a:solidFill>
                <a:schemeClr val="accent1"/>
              </a:solidFill>
              <a:miter lim="800000"/>
              <a:headEnd/>
              <a:tailEnd/>
            </a:ln>
            <a:effectLst/>
          </p:spPr>
          <p:txBody>
            <a:bodyPr wrap="none" anchor="ctr"/>
            <a:lstStyle/>
            <a:p>
              <a:endParaRPr lang="en-US"/>
            </a:p>
          </p:txBody>
        </p:sp>
        <p:grpSp>
          <p:nvGrpSpPr>
            <p:cNvPr id="16" name="Group 64"/>
            <p:cNvGrpSpPr>
              <a:grpSpLocks noChangeAspect="1"/>
            </p:cNvGrpSpPr>
            <p:nvPr/>
          </p:nvGrpSpPr>
          <p:grpSpPr bwMode="auto">
            <a:xfrm>
              <a:off x="1900" y="1428"/>
              <a:ext cx="172" cy="187"/>
              <a:chOff x="3226" y="432"/>
              <a:chExt cx="345" cy="374"/>
            </a:xfrm>
          </p:grpSpPr>
          <p:grpSp>
            <p:nvGrpSpPr>
              <p:cNvPr id="17" name="Group 65"/>
              <p:cNvGrpSpPr>
                <a:grpSpLocks noChangeAspect="1"/>
              </p:cNvGrpSpPr>
              <p:nvPr/>
            </p:nvGrpSpPr>
            <p:grpSpPr bwMode="auto">
              <a:xfrm rot="-5400000">
                <a:off x="3258" y="400"/>
                <a:ext cx="281" cy="345"/>
                <a:chOff x="3270" y="1642"/>
                <a:chExt cx="281" cy="173"/>
              </a:xfrm>
            </p:grpSpPr>
            <p:sp>
              <p:nvSpPr>
                <p:cNvPr id="2576450" name="Rectangle 66"/>
                <p:cNvSpPr>
                  <a:spLocks noChangeAspect="1" noChangeArrowheads="1"/>
                </p:cNvSpPr>
                <p:nvPr/>
              </p:nvSpPr>
              <p:spPr bwMode="auto">
                <a:xfrm>
                  <a:off x="3464" y="1670"/>
                  <a:ext cx="29" cy="116"/>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76451" name="Rectangle 67"/>
                <p:cNvSpPr>
                  <a:spLocks noChangeAspect="1" noChangeArrowheads="1"/>
                </p:cNvSpPr>
                <p:nvPr/>
              </p:nvSpPr>
              <p:spPr bwMode="auto">
                <a:xfrm>
                  <a:off x="3522" y="1670"/>
                  <a:ext cx="29" cy="116"/>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76452" name="Rectangle 68"/>
                <p:cNvSpPr>
                  <a:spLocks noChangeAspect="1" noChangeArrowheads="1"/>
                </p:cNvSpPr>
                <p:nvPr/>
              </p:nvSpPr>
              <p:spPr bwMode="auto">
                <a:xfrm>
                  <a:off x="3493" y="1642"/>
                  <a:ext cx="12" cy="173"/>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76453" name="Rectangle 69"/>
                <p:cNvSpPr>
                  <a:spLocks noChangeAspect="1" noChangeArrowheads="1"/>
                </p:cNvSpPr>
                <p:nvPr/>
              </p:nvSpPr>
              <p:spPr bwMode="auto">
                <a:xfrm>
                  <a:off x="3510" y="1642"/>
                  <a:ext cx="12" cy="173"/>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76454" name="AutoShape 70"/>
                <p:cNvSpPr>
                  <a:spLocks noChangeAspect="1" noChangeArrowheads="1"/>
                </p:cNvSpPr>
                <p:nvPr/>
              </p:nvSpPr>
              <p:spPr bwMode="auto">
                <a:xfrm rot="16200000">
                  <a:off x="3338" y="1631"/>
                  <a:ext cx="58" cy="194"/>
                </a:xfrm>
                <a:prstGeom prst="triangle">
                  <a:avLst>
                    <a:gd name="adj" fmla="val 50000"/>
                  </a:avLst>
                </a:prstGeom>
                <a:solidFill>
                  <a:srgbClr val="DDDDDD"/>
                </a:solidFill>
                <a:ln w="38100" algn="ctr">
                  <a:solidFill>
                    <a:schemeClr val="tx1"/>
                  </a:solidFill>
                  <a:miter lim="800000"/>
                  <a:headEnd/>
                  <a:tailEnd/>
                </a:ln>
                <a:effectLst/>
              </p:spPr>
              <p:txBody>
                <a:bodyPr wrap="none" anchor="ctr"/>
                <a:lstStyle/>
                <a:p>
                  <a:endParaRPr lang="en-US"/>
                </a:p>
              </p:txBody>
            </p:sp>
          </p:grpSp>
          <p:grpSp>
            <p:nvGrpSpPr>
              <p:cNvPr id="18" name="Group 71"/>
              <p:cNvGrpSpPr>
                <a:grpSpLocks noChangeAspect="1"/>
              </p:cNvGrpSpPr>
              <p:nvPr/>
            </p:nvGrpSpPr>
            <p:grpSpPr bwMode="auto">
              <a:xfrm rot="-5400000">
                <a:off x="3341" y="662"/>
                <a:ext cx="115" cy="173"/>
                <a:chOff x="3246" y="1699"/>
                <a:chExt cx="29" cy="58"/>
              </a:xfrm>
            </p:grpSpPr>
            <p:sp>
              <p:nvSpPr>
                <p:cNvPr id="2576456" name="Line 72"/>
                <p:cNvSpPr>
                  <a:spLocks noChangeAspect="1" noChangeShapeType="1"/>
                </p:cNvSpPr>
                <p:nvPr/>
              </p:nvSpPr>
              <p:spPr bwMode="auto">
                <a:xfrm>
                  <a:off x="3246" y="1699"/>
                  <a:ext cx="29" cy="0"/>
                </a:xfrm>
                <a:prstGeom prst="line">
                  <a:avLst/>
                </a:prstGeom>
                <a:noFill/>
                <a:ln w="28575">
                  <a:solidFill>
                    <a:schemeClr val="tx1"/>
                  </a:solidFill>
                  <a:round/>
                  <a:headEnd/>
                  <a:tailEnd/>
                </a:ln>
                <a:effectLst/>
              </p:spPr>
              <p:txBody>
                <a:bodyPr anchor="ctr"/>
                <a:lstStyle/>
                <a:p>
                  <a:endParaRPr lang="en-US"/>
                </a:p>
              </p:txBody>
            </p:sp>
            <p:sp>
              <p:nvSpPr>
                <p:cNvPr id="2576457" name="Line 73"/>
                <p:cNvSpPr>
                  <a:spLocks noChangeAspect="1" noChangeShapeType="1"/>
                </p:cNvSpPr>
                <p:nvPr/>
              </p:nvSpPr>
              <p:spPr bwMode="auto">
                <a:xfrm>
                  <a:off x="3246" y="1699"/>
                  <a:ext cx="29" cy="58"/>
                </a:xfrm>
                <a:prstGeom prst="line">
                  <a:avLst/>
                </a:prstGeom>
                <a:noFill/>
                <a:ln w="28575">
                  <a:solidFill>
                    <a:schemeClr val="tx1"/>
                  </a:solidFill>
                  <a:round/>
                  <a:headEnd/>
                  <a:tailEnd/>
                </a:ln>
                <a:effectLst/>
              </p:spPr>
              <p:txBody>
                <a:bodyPr anchor="ctr"/>
                <a:lstStyle/>
                <a:p>
                  <a:endParaRPr lang="en-US"/>
                </a:p>
              </p:txBody>
            </p:sp>
            <p:sp>
              <p:nvSpPr>
                <p:cNvPr id="2576458" name="Line 74"/>
                <p:cNvSpPr>
                  <a:spLocks noChangeAspect="1" noChangeShapeType="1"/>
                </p:cNvSpPr>
                <p:nvPr/>
              </p:nvSpPr>
              <p:spPr bwMode="auto">
                <a:xfrm flipH="1">
                  <a:off x="3246" y="1699"/>
                  <a:ext cx="29" cy="58"/>
                </a:xfrm>
                <a:prstGeom prst="line">
                  <a:avLst/>
                </a:prstGeom>
                <a:noFill/>
                <a:ln w="28575">
                  <a:solidFill>
                    <a:schemeClr val="tx1"/>
                  </a:solidFill>
                  <a:round/>
                  <a:headEnd/>
                  <a:tailEnd/>
                </a:ln>
                <a:effectLst/>
              </p:spPr>
              <p:txBody>
                <a:bodyPr anchor="ctr"/>
                <a:lstStyle/>
                <a:p>
                  <a:endParaRPr lang="en-US"/>
                </a:p>
              </p:txBody>
            </p:sp>
            <p:sp>
              <p:nvSpPr>
                <p:cNvPr id="2576459" name="Line 75"/>
                <p:cNvSpPr>
                  <a:spLocks noChangeAspect="1" noChangeShapeType="1"/>
                </p:cNvSpPr>
                <p:nvPr/>
              </p:nvSpPr>
              <p:spPr bwMode="auto">
                <a:xfrm>
                  <a:off x="3246" y="1757"/>
                  <a:ext cx="29" cy="0"/>
                </a:xfrm>
                <a:prstGeom prst="line">
                  <a:avLst/>
                </a:prstGeom>
                <a:noFill/>
                <a:ln w="28575">
                  <a:solidFill>
                    <a:schemeClr val="tx1"/>
                  </a:solidFill>
                  <a:round/>
                  <a:headEnd/>
                  <a:tailEnd/>
                </a:ln>
                <a:effectLst/>
              </p:spPr>
              <p:txBody>
                <a:bodyPr anchor="ctr"/>
                <a:lstStyle/>
                <a:p>
                  <a:endParaRPr lang="en-US"/>
                </a:p>
              </p:txBody>
            </p:sp>
            <p:sp>
              <p:nvSpPr>
                <p:cNvPr id="2576460" name="Line 76"/>
                <p:cNvSpPr>
                  <a:spLocks noChangeAspect="1" noChangeShapeType="1"/>
                </p:cNvSpPr>
                <p:nvPr/>
              </p:nvSpPr>
              <p:spPr bwMode="auto">
                <a:xfrm>
                  <a:off x="3246" y="1699"/>
                  <a:ext cx="29" cy="0"/>
                </a:xfrm>
                <a:prstGeom prst="line">
                  <a:avLst/>
                </a:prstGeom>
                <a:noFill/>
                <a:ln w="28575">
                  <a:solidFill>
                    <a:schemeClr val="tx1"/>
                  </a:solidFill>
                  <a:round/>
                  <a:headEnd/>
                  <a:tailEnd/>
                </a:ln>
                <a:effectLst/>
              </p:spPr>
              <p:txBody>
                <a:bodyPr anchor="ctr"/>
                <a:lstStyle/>
                <a:p>
                  <a:endParaRPr lang="en-US"/>
                </a:p>
              </p:txBody>
            </p:sp>
          </p:grpSp>
        </p:grpSp>
      </p:grpSp>
      <p:sp>
        <p:nvSpPr>
          <p:cNvPr id="2576463" name="Text Box 79"/>
          <p:cNvSpPr txBox="1">
            <a:spLocks noChangeArrowheads="1"/>
          </p:cNvSpPr>
          <p:nvPr/>
        </p:nvSpPr>
        <p:spPr bwMode="auto">
          <a:xfrm>
            <a:off x="5622925" y="1417638"/>
            <a:ext cx="2239963"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a:latin typeface="Arial" charset="0"/>
              </a:rPr>
              <a:t>Fan</a:t>
            </a:r>
          </a:p>
        </p:txBody>
      </p:sp>
      <p:sp>
        <p:nvSpPr>
          <p:cNvPr id="19" name="Footer Placeholder 18"/>
          <p:cNvSpPr>
            <a:spLocks noGrp="1"/>
          </p:cNvSpPr>
          <p:nvPr>
            <p:ph type="ftr" sz="quarter" idx="10"/>
          </p:nvPr>
        </p:nvSpPr>
        <p:spPr/>
        <p:txBody>
          <a:bodyPr/>
          <a:lstStyle/>
          <a:p>
            <a:r>
              <a:rPr lang="en-US"/>
              <a:t>Terminal Unit Basics</a:t>
            </a:r>
            <a:endParaRPr lang="en-US" dirty="0"/>
          </a:p>
        </p:txBody>
      </p:sp>
      <p:sp>
        <p:nvSpPr>
          <p:cNvPr id="20" name="Slide Number Placeholder 19"/>
          <p:cNvSpPr>
            <a:spLocks noGrp="1"/>
          </p:cNvSpPr>
          <p:nvPr>
            <p:ph type="sldNum" sz="quarter" idx="11"/>
          </p:nvPr>
        </p:nvSpPr>
        <p:spPr/>
        <p:txBody>
          <a:bodyPr/>
          <a:lstStyle/>
          <a:p>
            <a:fld id="{E347D01F-1A12-4043-9E52-C5C412E1DD77}" type="slidenum">
              <a:rPr lang="en-US" smtClean="0"/>
              <a:pPr/>
              <a:t>30</a:t>
            </a:fld>
            <a:endParaRPr lang="en-US" dirty="0"/>
          </a:p>
        </p:txBody>
      </p:sp>
    </p:spTree>
    <p:extLst>
      <p:ext uri="{BB962C8B-B14F-4D97-AF65-F5344CB8AC3E}">
        <p14:creationId xmlns:p14="http://schemas.microsoft.com/office/powerpoint/2010/main" val="350241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76462"/>
                                        </p:tgtEl>
                                        <p:attrNameLst>
                                          <p:attrName>style.visibility</p:attrName>
                                        </p:attrNameLst>
                                      </p:cBhvr>
                                      <p:to>
                                        <p:strVal val="visible"/>
                                      </p:to>
                                    </p:set>
                                    <p:animEffect transition="in" filter="fade">
                                      <p:cBhvr>
                                        <p:cTn id="10" dur="500"/>
                                        <p:tgtEl>
                                          <p:spTgt spid="25764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76463"/>
                                        </p:tgtEl>
                                        <p:attrNameLst>
                                          <p:attrName>style.visibility</p:attrName>
                                        </p:attrNameLst>
                                      </p:cBhvr>
                                      <p:to>
                                        <p:strVal val="visible"/>
                                      </p:to>
                                    </p:set>
                                    <p:animEffect transition="in" filter="fade">
                                      <p:cBhvr>
                                        <p:cTn id="23" dur="500"/>
                                        <p:tgtEl>
                                          <p:spTgt spid="257646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76464"/>
                                        </p:tgtEl>
                                        <p:attrNameLst>
                                          <p:attrName>style.visibility</p:attrName>
                                        </p:attrNameLst>
                                      </p:cBhvr>
                                      <p:to>
                                        <p:strVal val="visible"/>
                                      </p:to>
                                    </p:set>
                                    <p:animEffect transition="in" filter="fade">
                                      <p:cBhvr>
                                        <p:cTn id="26" dur="500"/>
                                        <p:tgtEl>
                                          <p:spTgt spid="257646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76465">
                                            <p:txEl>
                                              <p:pRg st="0" end="0"/>
                                            </p:txEl>
                                          </p:spTgt>
                                        </p:tgtEl>
                                        <p:attrNameLst>
                                          <p:attrName>style.visibility</p:attrName>
                                        </p:attrNameLst>
                                      </p:cBhvr>
                                      <p:to>
                                        <p:strVal val="visible"/>
                                      </p:to>
                                    </p:set>
                                    <p:animEffect transition="in" filter="fade">
                                      <p:cBhvr>
                                        <p:cTn id="31" dur="500"/>
                                        <p:tgtEl>
                                          <p:spTgt spid="2576465">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76465">
                                            <p:txEl>
                                              <p:pRg st="1" end="1"/>
                                            </p:txEl>
                                          </p:spTgt>
                                        </p:tgtEl>
                                        <p:attrNameLst>
                                          <p:attrName>style.visibility</p:attrName>
                                        </p:attrNameLst>
                                      </p:cBhvr>
                                      <p:to>
                                        <p:strVal val="visible"/>
                                      </p:to>
                                    </p:set>
                                    <p:animEffect transition="in" filter="fade">
                                      <p:cBhvr>
                                        <p:cTn id="34" dur="500"/>
                                        <p:tgtEl>
                                          <p:spTgt spid="257646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76466">
                                            <p:txEl>
                                              <p:pRg st="0" end="0"/>
                                            </p:txEl>
                                          </p:spTgt>
                                        </p:tgtEl>
                                        <p:attrNameLst>
                                          <p:attrName>style.visibility</p:attrName>
                                        </p:attrNameLst>
                                      </p:cBhvr>
                                      <p:to>
                                        <p:strVal val="visible"/>
                                      </p:to>
                                    </p:set>
                                    <p:animEffect transition="in" filter="fade">
                                      <p:cBhvr>
                                        <p:cTn id="39" dur="500"/>
                                        <p:tgtEl>
                                          <p:spTgt spid="2576466">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76466">
                                            <p:txEl>
                                              <p:pRg st="1" end="1"/>
                                            </p:txEl>
                                          </p:spTgt>
                                        </p:tgtEl>
                                        <p:attrNameLst>
                                          <p:attrName>style.visibility</p:attrName>
                                        </p:attrNameLst>
                                      </p:cBhvr>
                                      <p:to>
                                        <p:strVal val="visible"/>
                                      </p:to>
                                    </p:set>
                                    <p:animEffect transition="in" filter="fade">
                                      <p:cBhvr>
                                        <p:cTn id="42" dur="500"/>
                                        <p:tgtEl>
                                          <p:spTgt spid="2576466">
                                            <p:txEl>
                                              <p:pRg st="1" end="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76466">
                                            <p:txEl>
                                              <p:pRg st="2" end="2"/>
                                            </p:txEl>
                                          </p:spTgt>
                                        </p:tgtEl>
                                        <p:attrNameLst>
                                          <p:attrName>style.visibility</p:attrName>
                                        </p:attrNameLst>
                                      </p:cBhvr>
                                      <p:to>
                                        <p:strVal val="visible"/>
                                      </p:to>
                                    </p:set>
                                    <p:animEffect transition="in" filter="fade">
                                      <p:cBhvr>
                                        <p:cTn id="45" dur="500"/>
                                        <p:tgtEl>
                                          <p:spTgt spid="25764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6464" grpId="0" animBg="1"/>
      <p:bldP spid="2576462" grpId="0" animBg="1"/>
      <p:bldP spid="2576465" grpId="0" build="p"/>
      <p:bldP spid="2576466" grpId="0" build="p"/>
      <p:bldP spid="257646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1506" name="Text Box 2"/>
          <p:cNvSpPr txBox="1">
            <a:spLocks noChangeArrowheads="1"/>
          </p:cNvSpPr>
          <p:nvPr/>
        </p:nvSpPr>
        <p:spPr bwMode="auto">
          <a:xfrm>
            <a:off x="4206875" y="4251325"/>
            <a:ext cx="2239963"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a:latin typeface="Arial" charset="0"/>
              </a:rPr>
              <a:t>Filter</a:t>
            </a:r>
          </a:p>
        </p:txBody>
      </p:sp>
      <p:sp>
        <p:nvSpPr>
          <p:cNvPr id="2581507" name="Text Box 3"/>
          <p:cNvSpPr txBox="1">
            <a:spLocks noChangeArrowheads="1"/>
          </p:cNvSpPr>
          <p:nvPr/>
        </p:nvSpPr>
        <p:spPr bwMode="auto">
          <a:xfrm>
            <a:off x="1692275" y="3932238"/>
            <a:ext cx="2239963" cy="7016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a:latin typeface="Arial" charset="0"/>
              </a:rPr>
              <a:t>Return Connection</a:t>
            </a:r>
          </a:p>
        </p:txBody>
      </p:sp>
      <p:sp>
        <p:nvSpPr>
          <p:cNvPr id="2581508" name="Freeform 4"/>
          <p:cNvSpPr>
            <a:spLocks/>
          </p:cNvSpPr>
          <p:nvPr/>
        </p:nvSpPr>
        <p:spPr bwMode="auto">
          <a:xfrm>
            <a:off x="3041650" y="1344613"/>
            <a:ext cx="2962275" cy="2447925"/>
          </a:xfrm>
          <a:custGeom>
            <a:avLst/>
            <a:gdLst/>
            <a:ahLst/>
            <a:cxnLst>
              <a:cxn ang="0">
                <a:pos x="0" y="1519"/>
              </a:cxn>
              <a:cxn ang="0">
                <a:pos x="375" y="1465"/>
              </a:cxn>
              <a:cxn ang="0">
                <a:pos x="647" y="1054"/>
              </a:cxn>
              <a:cxn ang="0">
                <a:pos x="532" y="564"/>
              </a:cxn>
              <a:cxn ang="0">
                <a:pos x="734" y="190"/>
              </a:cxn>
              <a:cxn ang="0">
                <a:pos x="1237" y="23"/>
              </a:cxn>
              <a:cxn ang="0">
                <a:pos x="1765" y="49"/>
              </a:cxn>
              <a:cxn ang="0">
                <a:pos x="1843" y="212"/>
              </a:cxn>
            </a:cxnLst>
            <a:rect l="0" t="0" r="r" b="b"/>
            <a:pathLst>
              <a:path w="1866" h="1542">
                <a:moveTo>
                  <a:pt x="0" y="1519"/>
                </a:moveTo>
                <a:cubicBezTo>
                  <a:pt x="62" y="1510"/>
                  <a:pt x="267" y="1542"/>
                  <a:pt x="375" y="1465"/>
                </a:cubicBezTo>
                <a:cubicBezTo>
                  <a:pt x="483" y="1388"/>
                  <a:pt x="621" y="1204"/>
                  <a:pt x="647" y="1054"/>
                </a:cubicBezTo>
                <a:cubicBezTo>
                  <a:pt x="673" y="904"/>
                  <a:pt x="517" y="708"/>
                  <a:pt x="532" y="564"/>
                </a:cubicBezTo>
                <a:cubicBezTo>
                  <a:pt x="547" y="420"/>
                  <a:pt x="616" y="280"/>
                  <a:pt x="734" y="190"/>
                </a:cubicBezTo>
                <a:cubicBezTo>
                  <a:pt x="852" y="100"/>
                  <a:pt x="1065" y="46"/>
                  <a:pt x="1237" y="23"/>
                </a:cubicBezTo>
                <a:cubicBezTo>
                  <a:pt x="1409" y="0"/>
                  <a:pt x="1664" y="18"/>
                  <a:pt x="1765" y="49"/>
                </a:cubicBezTo>
                <a:cubicBezTo>
                  <a:pt x="1866" y="80"/>
                  <a:pt x="1827" y="178"/>
                  <a:pt x="1843" y="212"/>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81509" name="Rectangle 5"/>
          <p:cNvSpPr>
            <a:spLocks noGrp="1" noChangeArrowheads="1"/>
          </p:cNvSpPr>
          <p:nvPr>
            <p:ph type="title"/>
          </p:nvPr>
        </p:nvSpPr>
        <p:spPr/>
        <p:txBody>
          <a:bodyPr vert="horz" lIns="91440" tIns="45720" rIns="91440" bIns="45720" rtlCol="0" anchor="ctr">
            <a:normAutofit/>
          </a:bodyPr>
          <a:lstStyle/>
          <a:p>
            <a:r>
              <a:rPr lang="en-US">
                <a:solidFill>
                  <a:schemeClr val="tx1"/>
                </a:solidFill>
              </a:rPr>
              <a:t>Recovering Heat to Reheat</a:t>
            </a:r>
            <a:br>
              <a:rPr lang="en-US">
                <a:solidFill>
                  <a:schemeClr val="tx1"/>
                </a:solidFill>
              </a:rPr>
            </a:br>
            <a:r>
              <a:rPr lang="en-US">
                <a:solidFill>
                  <a:schemeClr val="tx1"/>
                </a:solidFill>
              </a:rPr>
              <a:t>Series Fan Powered Box</a:t>
            </a:r>
          </a:p>
        </p:txBody>
      </p:sp>
      <p:grpSp>
        <p:nvGrpSpPr>
          <p:cNvPr id="2" name="Group 8"/>
          <p:cNvGrpSpPr>
            <a:grpSpLocks noChangeAspect="1"/>
          </p:cNvGrpSpPr>
          <p:nvPr/>
        </p:nvGrpSpPr>
        <p:grpSpPr bwMode="auto">
          <a:xfrm flipV="1">
            <a:off x="1484313" y="3287713"/>
            <a:ext cx="2286000" cy="269875"/>
            <a:chOff x="576" y="1573"/>
            <a:chExt cx="2880" cy="340"/>
          </a:xfrm>
        </p:grpSpPr>
        <p:sp>
          <p:nvSpPr>
            <p:cNvPr id="2581513" name="Line 9"/>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2581514" name="Line 10"/>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2581515" name="Line 11"/>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3" name="Group 12"/>
          <p:cNvGrpSpPr>
            <a:grpSpLocks/>
          </p:cNvGrpSpPr>
          <p:nvPr/>
        </p:nvGrpSpPr>
        <p:grpSpPr bwMode="auto">
          <a:xfrm>
            <a:off x="1050925" y="2182813"/>
            <a:ext cx="2735263" cy="2466975"/>
            <a:chOff x="591" y="1757"/>
            <a:chExt cx="1723" cy="1554"/>
          </a:xfrm>
        </p:grpSpPr>
        <p:grpSp>
          <p:nvGrpSpPr>
            <p:cNvPr id="4" name="Group 13"/>
            <p:cNvGrpSpPr>
              <a:grpSpLocks noChangeAspect="1"/>
            </p:cNvGrpSpPr>
            <p:nvPr/>
          </p:nvGrpSpPr>
          <p:grpSpPr bwMode="auto">
            <a:xfrm>
              <a:off x="1137" y="2148"/>
              <a:ext cx="806" cy="57"/>
              <a:chOff x="922" y="2390"/>
              <a:chExt cx="1612" cy="115"/>
            </a:xfrm>
          </p:grpSpPr>
          <p:sp>
            <p:nvSpPr>
              <p:cNvPr id="2581518" name="Line 14"/>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2581519" name="Oval 15"/>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2581520" name="Line 16"/>
            <p:cNvSpPr>
              <a:spLocks noChangeAspect="1" noChangeShapeType="1"/>
            </p:cNvSpPr>
            <p:nvPr/>
          </p:nvSpPr>
          <p:spPr bwMode="auto">
            <a:xfrm>
              <a:off x="864" y="1921"/>
              <a:ext cx="288" cy="0"/>
            </a:xfrm>
            <a:prstGeom prst="line">
              <a:avLst/>
            </a:prstGeom>
            <a:noFill/>
            <a:ln w="38100">
              <a:solidFill>
                <a:schemeClr val="tx1"/>
              </a:solidFill>
              <a:round/>
              <a:headEnd/>
              <a:tailEnd/>
            </a:ln>
            <a:effectLst/>
          </p:spPr>
          <p:txBody>
            <a:bodyPr anchor="ctr"/>
            <a:lstStyle/>
            <a:p>
              <a:endParaRPr lang="en-US"/>
            </a:p>
          </p:txBody>
        </p:sp>
        <p:sp>
          <p:nvSpPr>
            <p:cNvPr id="2581521" name="Line 17"/>
            <p:cNvSpPr>
              <a:spLocks noChangeAspect="1" noChangeShapeType="1"/>
            </p:cNvSpPr>
            <p:nvPr/>
          </p:nvSpPr>
          <p:spPr bwMode="auto">
            <a:xfrm flipV="1">
              <a:off x="1152" y="1757"/>
              <a:ext cx="0" cy="170"/>
            </a:xfrm>
            <a:prstGeom prst="line">
              <a:avLst/>
            </a:prstGeom>
            <a:noFill/>
            <a:ln w="38100">
              <a:solidFill>
                <a:schemeClr val="tx1"/>
              </a:solidFill>
              <a:round/>
              <a:headEnd/>
              <a:tailEnd/>
            </a:ln>
            <a:effectLst/>
          </p:spPr>
          <p:txBody>
            <a:bodyPr anchor="ctr"/>
            <a:lstStyle/>
            <a:p>
              <a:endParaRPr lang="en-US"/>
            </a:p>
          </p:txBody>
        </p:sp>
        <p:sp>
          <p:nvSpPr>
            <p:cNvPr id="2581522" name="Line 18"/>
            <p:cNvSpPr>
              <a:spLocks noChangeAspect="1" noChangeShapeType="1"/>
            </p:cNvSpPr>
            <p:nvPr/>
          </p:nvSpPr>
          <p:spPr bwMode="auto">
            <a:xfrm>
              <a:off x="1152" y="1763"/>
              <a:ext cx="1152" cy="0"/>
            </a:xfrm>
            <a:prstGeom prst="line">
              <a:avLst/>
            </a:prstGeom>
            <a:noFill/>
            <a:ln w="38100">
              <a:solidFill>
                <a:schemeClr val="tx1"/>
              </a:solidFill>
              <a:round/>
              <a:headEnd/>
              <a:tailEnd/>
            </a:ln>
            <a:effectLst/>
          </p:spPr>
          <p:txBody>
            <a:bodyPr anchor="ctr"/>
            <a:lstStyle/>
            <a:p>
              <a:endParaRPr lang="en-US"/>
            </a:p>
          </p:txBody>
        </p:sp>
        <p:grpSp>
          <p:nvGrpSpPr>
            <p:cNvPr id="5" name="Group 19"/>
            <p:cNvGrpSpPr>
              <a:grpSpLocks noChangeAspect="1"/>
            </p:cNvGrpSpPr>
            <p:nvPr/>
          </p:nvGrpSpPr>
          <p:grpSpPr bwMode="auto">
            <a:xfrm>
              <a:off x="1449" y="2062"/>
              <a:ext cx="475" cy="230"/>
              <a:chOff x="1546" y="2217"/>
              <a:chExt cx="950" cy="461"/>
            </a:xfrm>
          </p:grpSpPr>
          <p:sp>
            <p:nvSpPr>
              <p:cNvPr id="2581524" name="Rectangle 20"/>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2581525" name="Oval 21"/>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6" name="Group 22"/>
            <p:cNvGrpSpPr>
              <a:grpSpLocks noChangeAspect="1"/>
            </p:cNvGrpSpPr>
            <p:nvPr/>
          </p:nvGrpSpPr>
          <p:grpSpPr bwMode="auto">
            <a:xfrm rot="2700000">
              <a:off x="1523" y="2151"/>
              <a:ext cx="77" cy="15"/>
              <a:chOff x="1656" y="2380"/>
              <a:chExt cx="155" cy="31"/>
            </a:xfrm>
          </p:grpSpPr>
          <p:sp>
            <p:nvSpPr>
              <p:cNvPr id="2581527" name="Line 23"/>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2581528" name="Line 24"/>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7" name="Group 25"/>
            <p:cNvGrpSpPr>
              <a:grpSpLocks noChangeAspect="1"/>
            </p:cNvGrpSpPr>
            <p:nvPr/>
          </p:nvGrpSpPr>
          <p:grpSpPr bwMode="auto">
            <a:xfrm>
              <a:off x="591" y="1921"/>
              <a:ext cx="273" cy="539"/>
              <a:chOff x="288" y="1911"/>
              <a:chExt cx="547" cy="1078"/>
            </a:xfrm>
          </p:grpSpPr>
          <p:sp>
            <p:nvSpPr>
              <p:cNvPr id="2581530" name="Line 26"/>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2581531" name="Line 27"/>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sp>
          <p:nvSpPr>
            <p:cNvPr id="2581532" name="Rectangle 28"/>
            <p:cNvSpPr>
              <a:spLocks noChangeAspect="1" noChangeArrowheads="1"/>
            </p:cNvSpPr>
            <p:nvPr/>
          </p:nvSpPr>
          <p:spPr bwMode="auto">
            <a:xfrm>
              <a:off x="950" y="3110"/>
              <a:ext cx="159"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T</a:t>
              </a:r>
            </a:p>
          </p:txBody>
        </p:sp>
        <p:sp>
          <p:nvSpPr>
            <p:cNvPr id="2581533" name="Rectangle 29"/>
            <p:cNvSpPr>
              <a:spLocks noChangeAspect="1" noChangeArrowheads="1"/>
            </p:cNvSpPr>
            <p:nvPr/>
          </p:nvSpPr>
          <p:spPr bwMode="auto">
            <a:xfrm>
              <a:off x="892" y="2474"/>
              <a:ext cx="159"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F</a:t>
              </a:r>
            </a:p>
          </p:txBody>
        </p:sp>
        <p:sp>
          <p:nvSpPr>
            <p:cNvPr id="2581534" name="Line 30"/>
            <p:cNvSpPr>
              <a:spLocks noChangeAspect="1" noChangeShapeType="1"/>
            </p:cNvSpPr>
            <p:nvPr/>
          </p:nvSpPr>
          <p:spPr bwMode="auto">
            <a:xfrm flipV="1">
              <a:off x="979" y="2186"/>
              <a:ext cx="0" cy="288"/>
            </a:xfrm>
            <a:prstGeom prst="line">
              <a:avLst/>
            </a:prstGeom>
            <a:noFill/>
            <a:ln w="38100">
              <a:solidFill>
                <a:schemeClr val="tx1"/>
              </a:solidFill>
              <a:round/>
              <a:headEnd/>
              <a:tailEnd/>
            </a:ln>
            <a:effectLst/>
          </p:spPr>
          <p:txBody>
            <a:bodyPr anchor="ctr"/>
            <a:lstStyle/>
            <a:p>
              <a:endParaRPr lang="en-US"/>
            </a:p>
          </p:txBody>
        </p:sp>
        <p:sp>
          <p:nvSpPr>
            <p:cNvPr id="2581535" name="Line 31"/>
            <p:cNvSpPr>
              <a:spLocks noChangeAspect="1" noChangeShapeType="1"/>
            </p:cNvSpPr>
            <p:nvPr/>
          </p:nvSpPr>
          <p:spPr bwMode="auto">
            <a:xfrm flipH="1">
              <a:off x="898" y="2198"/>
              <a:ext cx="87" cy="0"/>
            </a:xfrm>
            <a:prstGeom prst="line">
              <a:avLst/>
            </a:prstGeom>
            <a:noFill/>
            <a:ln w="38100">
              <a:solidFill>
                <a:schemeClr val="tx1"/>
              </a:solidFill>
              <a:round/>
              <a:headEnd/>
              <a:tailEnd/>
            </a:ln>
            <a:effectLst/>
          </p:spPr>
          <p:txBody>
            <a:bodyPr anchor="ctr"/>
            <a:lstStyle/>
            <a:p>
              <a:endParaRPr lang="en-US"/>
            </a:p>
          </p:txBody>
        </p:sp>
        <p:sp>
          <p:nvSpPr>
            <p:cNvPr id="2581536" name="Rectangle 32"/>
            <p:cNvSpPr>
              <a:spLocks noChangeAspect="1" noChangeArrowheads="1"/>
            </p:cNvSpPr>
            <p:nvPr/>
          </p:nvSpPr>
          <p:spPr bwMode="auto">
            <a:xfrm>
              <a:off x="1540" y="2623"/>
              <a:ext cx="302"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C</a:t>
              </a:r>
              <a:r>
                <a:rPr lang="en-US" sz="1200" baseline="-25000">
                  <a:latin typeface="Arial" charset="0"/>
                </a:rPr>
                <a:t>Flow</a:t>
              </a:r>
            </a:p>
          </p:txBody>
        </p:sp>
        <p:sp>
          <p:nvSpPr>
            <p:cNvPr id="2581537" name="Freeform 33"/>
            <p:cNvSpPr>
              <a:spLocks noChangeAspect="1"/>
            </p:cNvSpPr>
            <p:nvPr/>
          </p:nvSpPr>
          <p:spPr bwMode="auto">
            <a:xfrm>
              <a:off x="967" y="2680"/>
              <a:ext cx="573" cy="153"/>
            </a:xfrm>
            <a:custGeom>
              <a:avLst/>
              <a:gdLst/>
              <a:ahLst/>
              <a:cxnLst>
                <a:cxn ang="0">
                  <a:pos x="23" y="0"/>
                </a:cxn>
                <a:cxn ang="0">
                  <a:pos x="56" y="185"/>
                </a:cxn>
                <a:cxn ang="0">
                  <a:pos x="361" y="298"/>
                </a:cxn>
                <a:cxn ang="0">
                  <a:pos x="665" y="139"/>
                </a:cxn>
                <a:cxn ang="0">
                  <a:pos x="887" y="58"/>
                </a:cxn>
                <a:cxn ang="0">
                  <a:pos x="1146" y="58"/>
                </a:cxn>
              </a:cxnLst>
              <a:rect l="0" t="0" r="r" b="b"/>
              <a:pathLst>
                <a:path w="1146" h="306">
                  <a:moveTo>
                    <a:pt x="23" y="0"/>
                  </a:moveTo>
                  <a:cubicBezTo>
                    <a:pt x="28" y="31"/>
                    <a:pt x="0" y="135"/>
                    <a:pt x="56" y="185"/>
                  </a:cubicBezTo>
                  <a:cubicBezTo>
                    <a:pt x="112" y="235"/>
                    <a:pt x="260" y="306"/>
                    <a:pt x="361" y="298"/>
                  </a:cubicBezTo>
                  <a:cubicBezTo>
                    <a:pt x="462" y="290"/>
                    <a:pt x="577" y="179"/>
                    <a:pt x="665" y="139"/>
                  </a:cubicBezTo>
                  <a:cubicBezTo>
                    <a:pt x="753" y="99"/>
                    <a:pt x="807" y="71"/>
                    <a:pt x="887" y="58"/>
                  </a:cubicBezTo>
                  <a:cubicBezTo>
                    <a:pt x="967" y="45"/>
                    <a:pt x="1093" y="53"/>
                    <a:pt x="1146" y="58"/>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81538" name="Freeform 34"/>
            <p:cNvSpPr>
              <a:spLocks noChangeAspect="1"/>
            </p:cNvSpPr>
            <p:nvPr/>
          </p:nvSpPr>
          <p:spPr bwMode="auto">
            <a:xfrm>
              <a:off x="1846" y="2176"/>
              <a:ext cx="468" cy="523"/>
            </a:xfrm>
            <a:custGeom>
              <a:avLst/>
              <a:gdLst/>
              <a:ahLst/>
              <a:cxnLst>
                <a:cxn ang="0">
                  <a:pos x="0" y="1034"/>
                </a:cxn>
                <a:cxn ang="0">
                  <a:pos x="185" y="995"/>
                </a:cxn>
                <a:cxn ang="0">
                  <a:pos x="821" y="730"/>
                </a:cxn>
                <a:cxn ang="0">
                  <a:pos x="880" y="266"/>
                </a:cxn>
                <a:cxn ang="0">
                  <a:pos x="529" y="48"/>
                </a:cxn>
                <a:cxn ang="0">
                  <a:pos x="166" y="0"/>
                </a:cxn>
              </a:cxnLst>
              <a:rect l="0" t="0" r="r" b="b"/>
              <a:pathLst>
                <a:path w="937" h="1046">
                  <a:moveTo>
                    <a:pt x="0" y="1034"/>
                  </a:moveTo>
                  <a:cubicBezTo>
                    <a:pt x="30" y="1029"/>
                    <a:pt x="48" y="1046"/>
                    <a:pt x="185" y="995"/>
                  </a:cubicBezTo>
                  <a:cubicBezTo>
                    <a:pt x="322" y="944"/>
                    <a:pt x="705" y="852"/>
                    <a:pt x="821" y="730"/>
                  </a:cubicBezTo>
                  <a:cubicBezTo>
                    <a:pt x="937" y="608"/>
                    <a:pt x="929" y="380"/>
                    <a:pt x="880" y="266"/>
                  </a:cubicBezTo>
                  <a:cubicBezTo>
                    <a:pt x="831" y="152"/>
                    <a:pt x="648" y="92"/>
                    <a:pt x="529" y="48"/>
                  </a:cubicBezTo>
                  <a:cubicBezTo>
                    <a:pt x="410" y="4"/>
                    <a:pt x="242" y="10"/>
                    <a:pt x="166" y="0"/>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81539" name="Freeform 35"/>
            <p:cNvSpPr>
              <a:spLocks noChangeAspect="1"/>
            </p:cNvSpPr>
            <p:nvPr/>
          </p:nvSpPr>
          <p:spPr bwMode="auto">
            <a:xfrm>
              <a:off x="1020" y="2743"/>
              <a:ext cx="519" cy="369"/>
            </a:xfrm>
            <a:custGeom>
              <a:avLst/>
              <a:gdLst/>
              <a:ahLst/>
              <a:cxnLst>
                <a:cxn ang="0">
                  <a:pos x="13" y="369"/>
                </a:cxn>
                <a:cxn ang="0">
                  <a:pos x="42" y="269"/>
                </a:cxn>
                <a:cxn ang="0">
                  <a:pos x="267" y="275"/>
                </a:cxn>
                <a:cxn ang="0">
                  <a:pos x="225" y="113"/>
                </a:cxn>
                <a:cxn ang="0">
                  <a:pos x="428" y="17"/>
                </a:cxn>
                <a:cxn ang="0">
                  <a:pos x="519" y="8"/>
                </a:cxn>
              </a:cxnLst>
              <a:rect l="0" t="0" r="r" b="b"/>
              <a:pathLst>
                <a:path w="519" h="369">
                  <a:moveTo>
                    <a:pt x="13" y="369"/>
                  </a:moveTo>
                  <a:cubicBezTo>
                    <a:pt x="18" y="352"/>
                    <a:pt x="0" y="285"/>
                    <a:pt x="42" y="269"/>
                  </a:cubicBezTo>
                  <a:cubicBezTo>
                    <a:pt x="84" y="253"/>
                    <a:pt x="236" y="301"/>
                    <a:pt x="267" y="275"/>
                  </a:cubicBezTo>
                  <a:cubicBezTo>
                    <a:pt x="298" y="249"/>
                    <a:pt x="198" y="156"/>
                    <a:pt x="225" y="113"/>
                  </a:cubicBezTo>
                  <a:cubicBezTo>
                    <a:pt x="252" y="70"/>
                    <a:pt x="379" y="34"/>
                    <a:pt x="428" y="17"/>
                  </a:cubicBezTo>
                  <a:cubicBezTo>
                    <a:pt x="477" y="0"/>
                    <a:pt x="500" y="10"/>
                    <a:pt x="519" y="8"/>
                  </a:cubicBezTo>
                </a:path>
              </a:pathLst>
            </a:custGeom>
            <a:noFill/>
            <a:ln w="28575" cap="flat" cmpd="sng">
              <a:solidFill>
                <a:srgbClr val="008000"/>
              </a:solidFill>
              <a:prstDash val="sysDot"/>
              <a:round/>
              <a:headEnd/>
              <a:tailEnd/>
            </a:ln>
            <a:effectLst/>
          </p:spPr>
          <p:txBody>
            <a:bodyPr anchor="ctr"/>
            <a:lstStyle/>
            <a:p>
              <a:endParaRPr lang="en-US"/>
            </a:p>
          </p:txBody>
        </p:sp>
      </p:grpSp>
      <p:grpSp>
        <p:nvGrpSpPr>
          <p:cNvPr id="8" name="Group 36"/>
          <p:cNvGrpSpPr>
            <a:grpSpLocks/>
          </p:cNvGrpSpPr>
          <p:nvPr/>
        </p:nvGrpSpPr>
        <p:grpSpPr bwMode="auto">
          <a:xfrm>
            <a:off x="3748088" y="2192338"/>
            <a:ext cx="2628900" cy="2465387"/>
            <a:chOff x="2361" y="1381"/>
            <a:chExt cx="1656" cy="1553"/>
          </a:xfrm>
        </p:grpSpPr>
        <p:sp>
          <p:nvSpPr>
            <p:cNvPr id="2581541" name="Line 37"/>
            <p:cNvSpPr>
              <a:spLocks noChangeShapeType="1"/>
            </p:cNvSpPr>
            <p:nvPr/>
          </p:nvSpPr>
          <p:spPr bwMode="auto">
            <a:xfrm>
              <a:off x="2361" y="1381"/>
              <a:ext cx="1656" cy="3"/>
            </a:xfrm>
            <a:prstGeom prst="line">
              <a:avLst/>
            </a:prstGeom>
            <a:noFill/>
            <a:ln w="38100">
              <a:solidFill>
                <a:schemeClr val="tx1"/>
              </a:solidFill>
              <a:round/>
              <a:headEnd/>
              <a:tailEnd/>
            </a:ln>
            <a:effectLst/>
          </p:spPr>
          <p:txBody>
            <a:bodyPr anchor="ctr"/>
            <a:lstStyle/>
            <a:p>
              <a:endParaRPr lang="en-US"/>
            </a:p>
          </p:txBody>
        </p:sp>
        <p:sp>
          <p:nvSpPr>
            <p:cNvPr id="2581542" name="Line 38"/>
            <p:cNvSpPr>
              <a:spLocks noChangeShapeType="1"/>
            </p:cNvSpPr>
            <p:nvPr/>
          </p:nvSpPr>
          <p:spPr bwMode="auto">
            <a:xfrm>
              <a:off x="2951" y="2227"/>
              <a:ext cx="0" cy="707"/>
            </a:xfrm>
            <a:prstGeom prst="line">
              <a:avLst/>
            </a:prstGeom>
            <a:noFill/>
            <a:ln w="38100">
              <a:solidFill>
                <a:schemeClr val="tx1"/>
              </a:solidFill>
              <a:round/>
              <a:headEnd/>
              <a:tailEnd/>
            </a:ln>
            <a:effectLst/>
          </p:spPr>
          <p:txBody>
            <a:bodyPr anchor="ctr"/>
            <a:lstStyle/>
            <a:p>
              <a:endParaRPr lang="en-US"/>
            </a:p>
          </p:txBody>
        </p:sp>
        <p:sp>
          <p:nvSpPr>
            <p:cNvPr id="2581543" name="Line 39"/>
            <p:cNvSpPr>
              <a:spLocks noChangeShapeType="1"/>
            </p:cNvSpPr>
            <p:nvPr/>
          </p:nvSpPr>
          <p:spPr bwMode="auto">
            <a:xfrm flipH="1" flipV="1">
              <a:off x="2951" y="2239"/>
              <a:ext cx="1066" cy="0"/>
            </a:xfrm>
            <a:prstGeom prst="line">
              <a:avLst/>
            </a:prstGeom>
            <a:noFill/>
            <a:ln w="38100">
              <a:solidFill>
                <a:schemeClr val="tx1"/>
              </a:solidFill>
              <a:round/>
              <a:headEnd/>
              <a:tailEnd/>
            </a:ln>
            <a:effectLst/>
          </p:spPr>
          <p:txBody>
            <a:bodyPr anchor="ctr"/>
            <a:lstStyle/>
            <a:p>
              <a:endParaRPr lang="en-US"/>
            </a:p>
          </p:txBody>
        </p:sp>
        <p:sp>
          <p:nvSpPr>
            <p:cNvPr id="2581544" name="Line 40"/>
            <p:cNvSpPr>
              <a:spLocks noChangeShapeType="1"/>
            </p:cNvSpPr>
            <p:nvPr/>
          </p:nvSpPr>
          <p:spPr bwMode="auto">
            <a:xfrm>
              <a:off x="2375" y="2225"/>
              <a:ext cx="0" cy="707"/>
            </a:xfrm>
            <a:prstGeom prst="line">
              <a:avLst/>
            </a:prstGeom>
            <a:noFill/>
            <a:ln w="38100">
              <a:solidFill>
                <a:schemeClr val="tx1"/>
              </a:solidFill>
              <a:round/>
              <a:headEnd/>
              <a:tailEnd/>
            </a:ln>
            <a:effectLst/>
          </p:spPr>
          <p:txBody>
            <a:bodyPr anchor="ctr"/>
            <a:lstStyle/>
            <a:p>
              <a:endParaRPr lang="en-US"/>
            </a:p>
          </p:txBody>
        </p:sp>
      </p:grpSp>
      <p:grpSp>
        <p:nvGrpSpPr>
          <p:cNvPr id="9" name="Group 41"/>
          <p:cNvGrpSpPr>
            <a:grpSpLocks/>
          </p:cNvGrpSpPr>
          <p:nvPr/>
        </p:nvGrpSpPr>
        <p:grpSpPr bwMode="auto">
          <a:xfrm>
            <a:off x="3816350" y="4559300"/>
            <a:ext cx="822325" cy="92075"/>
            <a:chOff x="2333" y="3254"/>
            <a:chExt cx="518" cy="58"/>
          </a:xfrm>
        </p:grpSpPr>
        <p:sp>
          <p:nvSpPr>
            <p:cNvPr id="2581546" name="Rectangle 42"/>
            <p:cNvSpPr>
              <a:spLocks noChangeArrowheads="1"/>
            </p:cNvSpPr>
            <p:nvPr/>
          </p:nvSpPr>
          <p:spPr bwMode="auto">
            <a:xfrm>
              <a:off x="2333" y="3254"/>
              <a:ext cx="29" cy="58"/>
            </a:xfrm>
            <a:prstGeom prst="rect">
              <a:avLst/>
            </a:prstGeom>
            <a:solidFill>
              <a:schemeClr val="bg2"/>
            </a:solidFill>
            <a:ln w="9525">
              <a:solidFill>
                <a:schemeClr val="bg2"/>
              </a:solidFill>
              <a:miter lim="800000"/>
              <a:headEnd/>
              <a:tailEnd/>
            </a:ln>
            <a:effectLst/>
          </p:spPr>
          <p:txBody>
            <a:bodyPr wrap="none" anchor="ctr"/>
            <a:lstStyle/>
            <a:p>
              <a:endParaRPr lang="en-US"/>
            </a:p>
          </p:txBody>
        </p:sp>
        <p:sp>
          <p:nvSpPr>
            <p:cNvPr id="2581547" name="Rectangle 43"/>
            <p:cNvSpPr>
              <a:spLocks noChangeArrowheads="1"/>
            </p:cNvSpPr>
            <p:nvPr/>
          </p:nvSpPr>
          <p:spPr bwMode="auto">
            <a:xfrm>
              <a:off x="2822" y="3254"/>
              <a:ext cx="29" cy="58"/>
            </a:xfrm>
            <a:prstGeom prst="rect">
              <a:avLst/>
            </a:prstGeom>
            <a:solidFill>
              <a:schemeClr val="bg2"/>
            </a:solidFill>
            <a:ln w="9525">
              <a:solidFill>
                <a:schemeClr val="bg2"/>
              </a:solidFill>
              <a:miter lim="800000"/>
              <a:headEnd/>
              <a:tailEnd/>
            </a:ln>
            <a:effectLst/>
          </p:spPr>
          <p:txBody>
            <a:bodyPr wrap="none" anchor="ctr"/>
            <a:lstStyle/>
            <a:p>
              <a:endParaRPr lang="en-US"/>
            </a:p>
          </p:txBody>
        </p:sp>
        <p:sp>
          <p:nvSpPr>
            <p:cNvPr id="2581548" name="Line 44"/>
            <p:cNvSpPr>
              <a:spLocks noChangeShapeType="1"/>
            </p:cNvSpPr>
            <p:nvPr/>
          </p:nvSpPr>
          <p:spPr bwMode="auto">
            <a:xfrm>
              <a:off x="2362" y="3283"/>
              <a:ext cx="460" cy="0"/>
            </a:xfrm>
            <a:prstGeom prst="line">
              <a:avLst/>
            </a:prstGeom>
            <a:noFill/>
            <a:ln w="76200">
              <a:pattFill prst="pct50">
                <a:fgClr>
                  <a:srgbClr val="009999"/>
                </a:fgClr>
                <a:bgClr>
                  <a:srgbClr val="FFFFFF"/>
                </a:bgClr>
              </a:pattFill>
              <a:round/>
              <a:headEnd/>
              <a:tailEnd/>
            </a:ln>
            <a:effectLst/>
          </p:spPr>
          <p:txBody>
            <a:bodyPr anchor="ctr"/>
            <a:lstStyle/>
            <a:p>
              <a:endParaRPr lang="en-US"/>
            </a:p>
          </p:txBody>
        </p:sp>
      </p:grpSp>
      <p:grpSp>
        <p:nvGrpSpPr>
          <p:cNvPr id="10" name="Group 45"/>
          <p:cNvGrpSpPr>
            <a:grpSpLocks/>
          </p:cNvGrpSpPr>
          <p:nvPr/>
        </p:nvGrpSpPr>
        <p:grpSpPr bwMode="auto">
          <a:xfrm>
            <a:off x="3038475" y="2182813"/>
            <a:ext cx="2606675" cy="1693862"/>
            <a:chOff x="1914" y="1375"/>
            <a:chExt cx="1642" cy="1067"/>
          </a:xfrm>
        </p:grpSpPr>
        <p:sp>
          <p:nvSpPr>
            <p:cNvPr id="2581550" name="Freeform 46"/>
            <p:cNvSpPr>
              <a:spLocks/>
            </p:cNvSpPr>
            <p:nvPr/>
          </p:nvSpPr>
          <p:spPr bwMode="auto">
            <a:xfrm>
              <a:off x="1914" y="1781"/>
              <a:ext cx="1196" cy="661"/>
            </a:xfrm>
            <a:custGeom>
              <a:avLst/>
              <a:gdLst/>
              <a:ahLst/>
              <a:cxnLst>
                <a:cxn ang="0">
                  <a:pos x="0" y="633"/>
                </a:cxn>
                <a:cxn ang="0">
                  <a:pos x="361" y="638"/>
                </a:cxn>
                <a:cxn ang="0">
                  <a:pos x="649" y="494"/>
                </a:cxn>
                <a:cxn ang="0">
                  <a:pos x="822" y="206"/>
                </a:cxn>
                <a:cxn ang="0">
                  <a:pos x="1024" y="33"/>
                </a:cxn>
                <a:cxn ang="0">
                  <a:pos x="1196" y="5"/>
                </a:cxn>
              </a:cxnLst>
              <a:rect l="0" t="0" r="r" b="b"/>
              <a:pathLst>
                <a:path w="1196" h="661">
                  <a:moveTo>
                    <a:pt x="0" y="633"/>
                  </a:moveTo>
                  <a:cubicBezTo>
                    <a:pt x="60" y="634"/>
                    <a:pt x="253" y="661"/>
                    <a:pt x="361" y="638"/>
                  </a:cubicBezTo>
                  <a:cubicBezTo>
                    <a:pt x="469" y="615"/>
                    <a:pt x="572" y="566"/>
                    <a:pt x="649" y="494"/>
                  </a:cubicBezTo>
                  <a:cubicBezTo>
                    <a:pt x="726" y="422"/>
                    <a:pt x="760" y="283"/>
                    <a:pt x="822" y="206"/>
                  </a:cubicBezTo>
                  <a:cubicBezTo>
                    <a:pt x="884" y="129"/>
                    <a:pt x="962" y="66"/>
                    <a:pt x="1024" y="33"/>
                  </a:cubicBezTo>
                  <a:cubicBezTo>
                    <a:pt x="1086" y="0"/>
                    <a:pt x="1163" y="10"/>
                    <a:pt x="1196" y="5"/>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grpSp>
          <p:nvGrpSpPr>
            <p:cNvPr id="11" name="Group 47"/>
            <p:cNvGrpSpPr>
              <a:grpSpLocks/>
            </p:cNvGrpSpPr>
            <p:nvPr/>
          </p:nvGrpSpPr>
          <p:grpSpPr bwMode="auto">
            <a:xfrm>
              <a:off x="2951" y="1487"/>
              <a:ext cx="599" cy="581"/>
              <a:chOff x="3485" y="1006"/>
              <a:chExt cx="599" cy="581"/>
            </a:xfrm>
          </p:grpSpPr>
          <p:sp>
            <p:nvSpPr>
              <p:cNvPr id="2581552" name="Line 48"/>
              <p:cNvSpPr>
                <a:spLocks noChangeShapeType="1"/>
              </p:cNvSpPr>
              <p:nvPr/>
            </p:nvSpPr>
            <p:spPr bwMode="auto">
              <a:xfrm>
                <a:off x="4065" y="1008"/>
                <a:ext cx="0" cy="374"/>
              </a:xfrm>
              <a:prstGeom prst="line">
                <a:avLst/>
              </a:prstGeom>
              <a:noFill/>
              <a:ln w="57150">
                <a:solidFill>
                  <a:schemeClr val="tx1"/>
                </a:solidFill>
                <a:round/>
                <a:headEnd/>
                <a:tailEnd/>
              </a:ln>
              <a:effectLst/>
            </p:spPr>
            <p:txBody>
              <a:bodyPr anchor="ctr"/>
              <a:lstStyle/>
              <a:p>
                <a:endParaRPr lang="en-US"/>
              </a:p>
            </p:txBody>
          </p:sp>
          <p:sp>
            <p:nvSpPr>
              <p:cNvPr id="2581553" name="Freeform 49"/>
              <p:cNvSpPr>
                <a:spLocks/>
              </p:cNvSpPr>
              <p:nvPr/>
            </p:nvSpPr>
            <p:spPr bwMode="auto">
              <a:xfrm>
                <a:off x="3485" y="1009"/>
                <a:ext cx="558" cy="578"/>
              </a:xfrm>
              <a:custGeom>
                <a:avLst/>
                <a:gdLst/>
                <a:ahLst/>
                <a:cxnLst>
                  <a:cxn ang="0">
                    <a:pos x="416" y="1"/>
                  </a:cxn>
                  <a:cxn ang="0">
                    <a:pos x="353" y="2"/>
                  </a:cxn>
                  <a:cxn ang="0">
                    <a:pos x="237" y="16"/>
                  </a:cxn>
                  <a:cxn ang="0">
                    <a:pos x="132" y="67"/>
                  </a:cxn>
                  <a:cxn ang="0">
                    <a:pos x="40" y="164"/>
                  </a:cxn>
                  <a:cxn ang="0">
                    <a:pos x="0" y="324"/>
                  </a:cxn>
                  <a:cxn ang="0">
                    <a:pos x="43" y="459"/>
                  </a:cxn>
                  <a:cxn ang="0">
                    <a:pos x="159" y="548"/>
                  </a:cxn>
                  <a:cxn ang="0">
                    <a:pos x="276" y="575"/>
                  </a:cxn>
                  <a:cxn ang="0">
                    <a:pos x="405" y="565"/>
                  </a:cxn>
                  <a:cxn ang="0">
                    <a:pos x="501" y="514"/>
                  </a:cxn>
                  <a:cxn ang="0">
                    <a:pos x="542" y="454"/>
                  </a:cxn>
                  <a:cxn ang="0">
                    <a:pos x="558" y="365"/>
                  </a:cxn>
                </a:cxnLst>
                <a:rect l="0" t="0" r="r" b="b"/>
                <a:pathLst>
                  <a:path w="558" h="578">
                    <a:moveTo>
                      <a:pt x="416" y="1"/>
                    </a:moveTo>
                    <a:cubicBezTo>
                      <a:pt x="406" y="1"/>
                      <a:pt x="383" y="0"/>
                      <a:pt x="353" y="2"/>
                    </a:cubicBezTo>
                    <a:cubicBezTo>
                      <a:pt x="323" y="4"/>
                      <a:pt x="274" y="5"/>
                      <a:pt x="237" y="16"/>
                    </a:cubicBezTo>
                    <a:cubicBezTo>
                      <a:pt x="200" y="27"/>
                      <a:pt x="165" y="42"/>
                      <a:pt x="132" y="67"/>
                    </a:cubicBezTo>
                    <a:cubicBezTo>
                      <a:pt x="99" y="92"/>
                      <a:pt x="62" y="121"/>
                      <a:pt x="40" y="164"/>
                    </a:cubicBezTo>
                    <a:cubicBezTo>
                      <a:pt x="18" y="207"/>
                      <a:pt x="0" y="275"/>
                      <a:pt x="0" y="324"/>
                    </a:cubicBezTo>
                    <a:cubicBezTo>
                      <a:pt x="0" y="373"/>
                      <a:pt x="17" y="422"/>
                      <a:pt x="43" y="459"/>
                    </a:cubicBezTo>
                    <a:cubicBezTo>
                      <a:pt x="69" y="496"/>
                      <a:pt x="120" y="529"/>
                      <a:pt x="159" y="548"/>
                    </a:cubicBezTo>
                    <a:cubicBezTo>
                      <a:pt x="198" y="567"/>
                      <a:pt x="235" y="572"/>
                      <a:pt x="276" y="575"/>
                    </a:cubicBezTo>
                    <a:cubicBezTo>
                      <a:pt x="317" y="578"/>
                      <a:pt x="368" y="575"/>
                      <a:pt x="405" y="565"/>
                    </a:cubicBezTo>
                    <a:cubicBezTo>
                      <a:pt x="442" y="555"/>
                      <a:pt x="478" y="533"/>
                      <a:pt x="501" y="514"/>
                    </a:cubicBezTo>
                    <a:cubicBezTo>
                      <a:pt x="524" y="495"/>
                      <a:pt x="533" y="479"/>
                      <a:pt x="542" y="454"/>
                    </a:cubicBezTo>
                    <a:cubicBezTo>
                      <a:pt x="551" y="429"/>
                      <a:pt x="555" y="384"/>
                      <a:pt x="558" y="365"/>
                    </a:cubicBezTo>
                  </a:path>
                </a:pathLst>
              </a:custGeom>
              <a:noFill/>
              <a:ln w="57150" cap="flat" cmpd="sng">
                <a:solidFill>
                  <a:schemeClr val="tx1"/>
                </a:solidFill>
                <a:prstDash val="solid"/>
                <a:round/>
                <a:headEnd type="none" w="med" len="med"/>
                <a:tailEnd type="none" w="med" len="med"/>
              </a:ln>
              <a:effectLst/>
            </p:spPr>
            <p:txBody>
              <a:bodyPr anchor="ctr"/>
              <a:lstStyle/>
              <a:p>
                <a:endParaRPr lang="en-US"/>
              </a:p>
            </p:txBody>
          </p:sp>
          <p:sp>
            <p:nvSpPr>
              <p:cNvPr id="2581554" name="Oval 50"/>
              <p:cNvSpPr>
                <a:spLocks noChangeAspect="1" noChangeArrowheads="1"/>
              </p:cNvSpPr>
              <p:nvPr/>
            </p:nvSpPr>
            <p:spPr bwMode="auto">
              <a:xfrm>
                <a:off x="3629" y="1152"/>
                <a:ext cx="346" cy="346"/>
              </a:xfrm>
              <a:prstGeom prst="ellipse">
                <a:avLst/>
              </a:prstGeom>
              <a:noFill/>
              <a:ln w="57150" algn="ctr">
                <a:solidFill>
                  <a:schemeClr val="tx1"/>
                </a:solidFill>
                <a:round/>
                <a:headEnd/>
                <a:tailEnd/>
              </a:ln>
              <a:effectLst/>
            </p:spPr>
            <p:txBody>
              <a:bodyPr wrap="none" anchor="ctr"/>
              <a:lstStyle/>
              <a:p>
                <a:endParaRPr lang="en-US"/>
              </a:p>
            </p:txBody>
          </p:sp>
          <p:sp>
            <p:nvSpPr>
              <p:cNvPr id="2581555" name="Line 51"/>
              <p:cNvSpPr>
                <a:spLocks noChangeShapeType="1"/>
              </p:cNvSpPr>
              <p:nvPr/>
            </p:nvSpPr>
            <p:spPr bwMode="auto">
              <a:xfrm flipV="1">
                <a:off x="3884" y="1006"/>
                <a:ext cx="200" cy="3"/>
              </a:xfrm>
              <a:prstGeom prst="line">
                <a:avLst/>
              </a:prstGeom>
              <a:noFill/>
              <a:ln w="57150">
                <a:solidFill>
                  <a:schemeClr val="tx1"/>
                </a:solidFill>
                <a:round/>
                <a:headEnd/>
                <a:tailEnd/>
              </a:ln>
              <a:effectLst/>
            </p:spPr>
            <p:txBody>
              <a:bodyPr anchor="ctr"/>
              <a:lstStyle/>
              <a:p>
                <a:endParaRPr lang="en-US"/>
              </a:p>
            </p:txBody>
          </p:sp>
          <p:sp>
            <p:nvSpPr>
              <p:cNvPr id="2581556" name="Line 52"/>
              <p:cNvSpPr>
                <a:spLocks noChangeShapeType="1"/>
              </p:cNvSpPr>
              <p:nvPr/>
            </p:nvSpPr>
            <p:spPr bwMode="auto">
              <a:xfrm flipV="1">
                <a:off x="4024" y="1377"/>
                <a:ext cx="57" cy="1"/>
              </a:xfrm>
              <a:prstGeom prst="line">
                <a:avLst/>
              </a:prstGeom>
              <a:noFill/>
              <a:ln w="57150">
                <a:solidFill>
                  <a:schemeClr val="tx1"/>
                </a:solidFill>
                <a:round/>
                <a:headEnd/>
                <a:tailEnd/>
              </a:ln>
              <a:effectLst/>
            </p:spPr>
            <p:txBody>
              <a:bodyPr anchor="ctr"/>
              <a:lstStyle/>
              <a:p>
                <a:endParaRPr lang="en-US"/>
              </a:p>
            </p:txBody>
          </p:sp>
        </p:grpSp>
        <p:sp>
          <p:nvSpPr>
            <p:cNvPr id="2581557" name="Line 53"/>
            <p:cNvSpPr>
              <a:spLocks noChangeShapeType="1"/>
            </p:cNvSpPr>
            <p:nvPr/>
          </p:nvSpPr>
          <p:spPr bwMode="auto">
            <a:xfrm>
              <a:off x="3556" y="1864"/>
              <a:ext cx="0" cy="375"/>
            </a:xfrm>
            <a:prstGeom prst="line">
              <a:avLst/>
            </a:prstGeom>
            <a:noFill/>
            <a:ln w="38100">
              <a:solidFill>
                <a:schemeClr val="tx1"/>
              </a:solidFill>
              <a:round/>
              <a:headEnd/>
              <a:tailEnd/>
            </a:ln>
            <a:effectLst/>
          </p:spPr>
          <p:txBody>
            <a:bodyPr anchor="ctr"/>
            <a:lstStyle/>
            <a:p>
              <a:endParaRPr lang="en-US"/>
            </a:p>
          </p:txBody>
        </p:sp>
        <p:sp>
          <p:nvSpPr>
            <p:cNvPr id="2581558" name="Line 54"/>
            <p:cNvSpPr>
              <a:spLocks noChangeShapeType="1"/>
            </p:cNvSpPr>
            <p:nvPr/>
          </p:nvSpPr>
          <p:spPr bwMode="auto">
            <a:xfrm>
              <a:off x="3556" y="1375"/>
              <a:ext cx="0" cy="115"/>
            </a:xfrm>
            <a:prstGeom prst="line">
              <a:avLst/>
            </a:prstGeom>
            <a:noFill/>
            <a:ln w="38100">
              <a:solidFill>
                <a:schemeClr val="tx1"/>
              </a:solidFill>
              <a:round/>
              <a:headEnd/>
              <a:tailEnd/>
            </a:ln>
            <a:effectLst/>
          </p:spPr>
          <p:txBody>
            <a:bodyPr anchor="ctr"/>
            <a:lstStyle/>
            <a:p>
              <a:endParaRPr lang="en-US"/>
            </a:p>
          </p:txBody>
        </p:sp>
      </p:grpSp>
      <p:grpSp>
        <p:nvGrpSpPr>
          <p:cNvPr id="12" name="Group 55"/>
          <p:cNvGrpSpPr>
            <a:grpSpLocks/>
          </p:cNvGrpSpPr>
          <p:nvPr/>
        </p:nvGrpSpPr>
        <p:grpSpPr bwMode="auto">
          <a:xfrm>
            <a:off x="5416550" y="1692275"/>
            <a:ext cx="2403475" cy="2130425"/>
            <a:chOff x="1641" y="1428"/>
            <a:chExt cx="1514" cy="1342"/>
          </a:xfrm>
        </p:grpSpPr>
        <p:grpSp>
          <p:nvGrpSpPr>
            <p:cNvPr id="13" name="Group 56"/>
            <p:cNvGrpSpPr>
              <a:grpSpLocks noChangeAspect="1"/>
            </p:cNvGrpSpPr>
            <p:nvPr/>
          </p:nvGrpSpPr>
          <p:grpSpPr bwMode="auto">
            <a:xfrm rot="10800000">
              <a:off x="2332" y="2602"/>
              <a:ext cx="302" cy="168"/>
              <a:chOff x="3254" y="673"/>
              <a:chExt cx="605" cy="335"/>
            </a:xfrm>
          </p:grpSpPr>
          <p:sp>
            <p:nvSpPr>
              <p:cNvPr id="2581561" name="Line 57"/>
              <p:cNvSpPr>
                <a:spLocks noChangeAspect="1" noChangeShapeType="1"/>
              </p:cNvSpPr>
              <p:nvPr/>
            </p:nvSpPr>
            <p:spPr bwMode="auto">
              <a:xfrm flipH="1">
                <a:off x="3254" y="691"/>
                <a:ext cx="605" cy="0"/>
              </a:xfrm>
              <a:prstGeom prst="line">
                <a:avLst/>
              </a:prstGeom>
              <a:noFill/>
              <a:ln w="57150">
                <a:solidFill>
                  <a:srgbClr val="FF9900"/>
                </a:solidFill>
                <a:round/>
                <a:headEnd/>
                <a:tailEnd/>
              </a:ln>
              <a:effectLst/>
            </p:spPr>
            <p:txBody>
              <a:bodyPr anchor="ctr"/>
              <a:lstStyle/>
              <a:p>
                <a:endParaRPr lang="en-US"/>
              </a:p>
            </p:txBody>
          </p:sp>
          <p:sp>
            <p:nvSpPr>
              <p:cNvPr id="2581562" name="Line 58"/>
              <p:cNvSpPr>
                <a:spLocks noChangeAspect="1" noChangeShapeType="1"/>
              </p:cNvSpPr>
              <p:nvPr/>
            </p:nvSpPr>
            <p:spPr bwMode="auto">
              <a:xfrm flipV="1">
                <a:off x="3859" y="673"/>
                <a:ext cx="0" cy="335"/>
              </a:xfrm>
              <a:prstGeom prst="line">
                <a:avLst/>
              </a:prstGeom>
              <a:noFill/>
              <a:ln w="57150">
                <a:solidFill>
                  <a:srgbClr val="FF9900"/>
                </a:solidFill>
                <a:round/>
                <a:headEnd/>
                <a:tailEnd/>
              </a:ln>
              <a:effectLst/>
            </p:spPr>
            <p:txBody>
              <a:bodyPr anchor="ctr"/>
              <a:lstStyle/>
              <a:p>
                <a:endParaRPr lang="en-US"/>
              </a:p>
            </p:txBody>
          </p:sp>
        </p:grpSp>
        <p:grpSp>
          <p:nvGrpSpPr>
            <p:cNvPr id="14" name="Group 59"/>
            <p:cNvGrpSpPr>
              <a:grpSpLocks noChangeAspect="1"/>
            </p:cNvGrpSpPr>
            <p:nvPr/>
          </p:nvGrpSpPr>
          <p:grpSpPr bwMode="auto">
            <a:xfrm>
              <a:off x="2029" y="1577"/>
              <a:ext cx="302" cy="168"/>
              <a:chOff x="3254" y="673"/>
              <a:chExt cx="605" cy="335"/>
            </a:xfrm>
          </p:grpSpPr>
          <p:sp>
            <p:nvSpPr>
              <p:cNvPr id="2581564" name="Line 60"/>
              <p:cNvSpPr>
                <a:spLocks noChangeAspect="1" noChangeShapeType="1"/>
              </p:cNvSpPr>
              <p:nvPr/>
            </p:nvSpPr>
            <p:spPr bwMode="auto">
              <a:xfrm flipH="1">
                <a:off x="3254" y="691"/>
                <a:ext cx="605" cy="0"/>
              </a:xfrm>
              <a:prstGeom prst="line">
                <a:avLst/>
              </a:prstGeom>
              <a:noFill/>
              <a:ln w="57150">
                <a:solidFill>
                  <a:schemeClr val="accent1"/>
                </a:solidFill>
                <a:round/>
                <a:headEnd/>
                <a:tailEnd/>
              </a:ln>
              <a:effectLst/>
            </p:spPr>
            <p:txBody>
              <a:bodyPr anchor="ctr"/>
              <a:lstStyle/>
              <a:p>
                <a:endParaRPr lang="en-US"/>
              </a:p>
            </p:txBody>
          </p:sp>
          <p:sp>
            <p:nvSpPr>
              <p:cNvPr id="2581565" name="Line 61"/>
              <p:cNvSpPr>
                <a:spLocks noChangeAspect="1" noChangeShapeType="1"/>
              </p:cNvSpPr>
              <p:nvPr/>
            </p:nvSpPr>
            <p:spPr bwMode="auto">
              <a:xfrm flipV="1">
                <a:off x="3859" y="673"/>
                <a:ext cx="0" cy="335"/>
              </a:xfrm>
              <a:prstGeom prst="line">
                <a:avLst/>
              </a:prstGeom>
              <a:noFill/>
              <a:ln w="57150">
                <a:solidFill>
                  <a:schemeClr val="accent2"/>
                </a:solidFill>
                <a:round/>
                <a:headEnd/>
                <a:tailEnd/>
              </a:ln>
              <a:effectLst/>
            </p:spPr>
            <p:txBody>
              <a:bodyPr anchor="ctr"/>
              <a:lstStyle/>
              <a:p>
                <a:endParaRPr lang="en-US"/>
              </a:p>
            </p:txBody>
          </p:sp>
        </p:grpSp>
        <p:sp>
          <p:nvSpPr>
            <p:cNvPr id="2581566" name="Line 62"/>
            <p:cNvSpPr>
              <a:spLocks noChangeAspect="1" noChangeShapeType="1"/>
            </p:cNvSpPr>
            <p:nvPr/>
          </p:nvSpPr>
          <p:spPr bwMode="auto">
            <a:xfrm flipH="1">
              <a:off x="1641" y="1586"/>
              <a:ext cx="302" cy="0"/>
            </a:xfrm>
            <a:prstGeom prst="line">
              <a:avLst/>
            </a:prstGeom>
            <a:noFill/>
            <a:ln w="57150">
              <a:solidFill>
                <a:schemeClr val="accent1"/>
              </a:solidFill>
              <a:round/>
              <a:headEnd/>
              <a:tailEnd/>
            </a:ln>
            <a:effectLst/>
          </p:spPr>
          <p:txBody>
            <a:bodyPr anchor="ctr"/>
            <a:lstStyle/>
            <a:p>
              <a:endParaRPr lang="en-US"/>
            </a:p>
          </p:txBody>
        </p:sp>
        <p:grpSp>
          <p:nvGrpSpPr>
            <p:cNvPr id="15" name="Group 63"/>
            <p:cNvGrpSpPr>
              <a:grpSpLocks noChangeAspect="1"/>
            </p:cNvGrpSpPr>
            <p:nvPr/>
          </p:nvGrpSpPr>
          <p:grpSpPr bwMode="auto">
            <a:xfrm>
              <a:off x="2418" y="1745"/>
              <a:ext cx="737" cy="857"/>
              <a:chOff x="3709" y="1009"/>
              <a:chExt cx="1475" cy="1714"/>
            </a:xfrm>
          </p:grpSpPr>
          <p:sp>
            <p:nvSpPr>
              <p:cNvPr id="2581568" name="Line 64"/>
              <p:cNvSpPr>
                <a:spLocks noChangeAspect="1" noChangeShapeType="1"/>
              </p:cNvSpPr>
              <p:nvPr/>
            </p:nvSpPr>
            <p:spPr bwMode="auto">
              <a:xfrm flipV="1">
                <a:off x="3709" y="1009"/>
                <a:ext cx="1475" cy="0"/>
              </a:xfrm>
              <a:prstGeom prst="line">
                <a:avLst/>
              </a:prstGeom>
              <a:noFill/>
              <a:ln w="38100">
                <a:solidFill>
                  <a:srgbClr val="B2B2B2"/>
                </a:solidFill>
                <a:round/>
                <a:headEnd/>
                <a:tailEnd/>
              </a:ln>
              <a:effectLst/>
            </p:spPr>
            <p:txBody>
              <a:bodyPr anchor="ctr"/>
              <a:lstStyle/>
              <a:p>
                <a:endParaRPr lang="en-US"/>
              </a:p>
            </p:txBody>
          </p:sp>
          <p:sp>
            <p:nvSpPr>
              <p:cNvPr id="2581569" name="Line 65"/>
              <p:cNvSpPr>
                <a:spLocks noChangeAspect="1" noChangeShapeType="1"/>
              </p:cNvSpPr>
              <p:nvPr/>
            </p:nvSpPr>
            <p:spPr bwMode="auto">
              <a:xfrm flipV="1">
                <a:off x="3709" y="2171"/>
                <a:ext cx="868" cy="552"/>
              </a:xfrm>
              <a:prstGeom prst="line">
                <a:avLst/>
              </a:prstGeom>
              <a:noFill/>
              <a:ln w="38100">
                <a:solidFill>
                  <a:srgbClr val="B2B2B2"/>
                </a:solidFill>
                <a:round/>
                <a:headEnd/>
                <a:tailEnd/>
              </a:ln>
              <a:effectLst/>
            </p:spPr>
            <p:txBody>
              <a:bodyPr anchor="ctr"/>
              <a:lstStyle/>
              <a:p>
                <a:endParaRPr lang="en-US"/>
              </a:p>
            </p:txBody>
          </p:sp>
          <p:sp>
            <p:nvSpPr>
              <p:cNvPr id="2581570" name="Line 66"/>
              <p:cNvSpPr>
                <a:spLocks noChangeAspect="1" noChangeShapeType="1"/>
              </p:cNvSpPr>
              <p:nvPr/>
            </p:nvSpPr>
            <p:spPr bwMode="auto">
              <a:xfrm flipV="1">
                <a:off x="4577" y="2164"/>
                <a:ext cx="607" cy="7"/>
              </a:xfrm>
              <a:prstGeom prst="line">
                <a:avLst/>
              </a:prstGeom>
              <a:noFill/>
              <a:ln w="38100">
                <a:solidFill>
                  <a:srgbClr val="B2B2B2"/>
                </a:solidFill>
                <a:round/>
                <a:headEnd/>
                <a:tailEnd/>
              </a:ln>
              <a:effectLst/>
            </p:spPr>
            <p:txBody>
              <a:bodyPr anchor="ctr"/>
              <a:lstStyle/>
              <a:p>
                <a:endParaRPr lang="en-US"/>
              </a:p>
            </p:txBody>
          </p:sp>
        </p:grpSp>
        <p:sp>
          <p:nvSpPr>
            <p:cNvPr id="2581571" name="Rectangle 67"/>
            <p:cNvSpPr>
              <a:spLocks noChangeAspect="1" noChangeArrowheads="1"/>
            </p:cNvSpPr>
            <p:nvPr/>
          </p:nvSpPr>
          <p:spPr bwMode="auto">
            <a:xfrm>
              <a:off x="2245" y="1745"/>
              <a:ext cx="173" cy="856"/>
            </a:xfrm>
            <a:prstGeom prst="rect">
              <a:avLst/>
            </a:prstGeom>
            <a:solidFill>
              <a:schemeClr val="bg1"/>
            </a:solidFill>
            <a:ln w="38100">
              <a:solidFill>
                <a:schemeClr val="accent1"/>
              </a:solidFill>
              <a:miter lim="800000"/>
              <a:headEnd/>
              <a:tailEnd/>
            </a:ln>
            <a:effectLst/>
          </p:spPr>
          <p:txBody>
            <a:bodyPr wrap="none" anchor="ctr"/>
            <a:lstStyle/>
            <a:p>
              <a:endParaRPr lang="en-US"/>
            </a:p>
          </p:txBody>
        </p:sp>
        <p:grpSp>
          <p:nvGrpSpPr>
            <p:cNvPr id="16" name="Group 68"/>
            <p:cNvGrpSpPr>
              <a:grpSpLocks noChangeAspect="1"/>
            </p:cNvGrpSpPr>
            <p:nvPr/>
          </p:nvGrpSpPr>
          <p:grpSpPr bwMode="auto">
            <a:xfrm>
              <a:off x="1900" y="1428"/>
              <a:ext cx="172" cy="187"/>
              <a:chOff x="3226" y="432"/>
              <a:chExt cx="345" cy="374"/>
            </a:xfrm>
          </p:grpSpPr>
          <p:grpSp>
            <p:nvGrpSpPr>
              <p:cNvPr id="17" name="Group 69"/>
              <p:cNvGrpSpPr>
                <a:grpSpLocks noChangeAspect="1"/>
              </p:cNvGrpSpPr>
              <p:nvPr/>
            </p:nvGrpSpPr>
            <p:grpSpPr bwMode="auto">
              <a:xfrm rot="-5400000">
                <a:off x="3258" y="400"/>
                <a:ext cx="281" cy="345"/>
                <a:chOff x="3270" y="1642"/>
                <a:chExt cx="281" cy="173"/>
              </a:xfrm>
            </p:grpSpPr>
            <p:sp>
              <p:nvSpPr>
                <p:cNvPr id="2581574" name="Rectangle 70"/>
                <p:cNvSpPr>
                  <a:spLocks noChangeAspect="1" noChangeArrowheads="1"/>
                </p:cNvSpPr>
                <p:nvPr/>
              </p:nvSpPr>
              <p:spPr bwMode="auto">
                <a:xfrm>
                  <a:off x="3464" y="1670"/>
                  <a:ext cx="29" cy="116"/>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81575" name="Rectangle 71"/>
                <p:cNvSpPr>
                  <a:spLocks noChangeAspect="1" noChangeArrowheads="1"/>
                </p:cNvSpPr>
                <p:nvPr/>
              </p:nvSpPr>
              <p:spPr bwMode="auto">
                <a:xfrm>
                  <a:off x="3522" y="1670"/>
                  <a:ext cx="29" cy="116"/>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81576" name="Rectangle 72"/>
                <p:cNvSpPr>
                  <a:spLocks noChangeAspect="1" noChangeArrowheads="1"/>
                </p:cNvSpPr>
                <p:nvPr/>
              </p:nvSpPr>
              <p:spPr bwMode="auto">
                <a:xfrm>
                  <a:off x="3493" y="1642"/>
                  <a:ext cx="12" cy="173"/>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81577" name="Rectangle 73"/>
                <p:cNvSpPr>
                  <a:spLocks noChangeAspect="1" noChangeArrowheads="1"/>
                </p:cNvSpPr>
                <p:nvPr/>
              </p:nvSpPr>
              <p:spPr bwMode="auto">
                <a:xfrm>
                  <a:off x="3510" y="1642"/>
                  <a:ext cx="12" cy="173"/>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81578" name="AutoShape 74"/>
                <p:cNvSpPr>
                  <a:spLocks noChangeAspect="1" noChangeArrowheads="1"/>
                </p:cNvSpPr>
                <p:nvPr/>
              </p:nvSpPr>
              <p:spPr bwMode="auto">
                <a:xfrm rot="16200000">
                  <a:off x="3338" y="1631"/>
                  <a:ext cx="58" cy="194"/>
                </a:xfrm>
                <a:prstGeom prst="triangle">
                  <a:avLst>
                    <a:gd name="adj" fmla="val 50000"/>
                  </a:avLst>
                </a:prstGeom>
                <a:solidFill>
                  <a:srgbClr val="DDDDDD"/>
                </a:solidFill>
                <a:ln w="38100" algn="ctr">
                  <a:solidFill>
                    <a:schemeClr val="tx1"/>
                  </a:solidFill>
                  <a:miter lim="800000"/>
                  <a:headEnd/>
                  <a:tailEnd/>
                </a:ln>
                <a:effectLst/>
              </p:spPr>
              <p:txBody>
                <a:bodyPr wrap="none" anchor="ctr"/>
                <a:lstStyle/>
                <a:p>
                  <a:endParaRPr lang="en-US"/>
                </a:p>
              </p:txBody>
            </p:sp>
          </p:grpSp>
          <p:grpSp>
            <p:nvGrpSpPr>
              <p:cNvPr id="18" name="Group 75"/>
              <p:cNvGrpSpPr>
                <a:grpSpLocks noChangeAspect="1"/>
              </p:cNvGrpSpPr>
              <p:nvPr/>
            </p:nvGrpSpPr>
            <p:grpSpPr bwMode="auto">
              <a:xfrm rot="-5400000">
                <a:off x="3341" y="662"/>
                <a:ext cx="115" cy="173"/>
                <a:chOff x="3246" y="1699"/>
                <a:chExt cx="29" cy="58"/>
              </a:xfrm>
            </p:grpSpPr>
            <p:sp>
              <p:nvSpPr>
                <p:cNvPr id="2581580" name="Line 76"/>
                <p:cNvSpPr>
                  <a:spLocks noChangeAspect="1" noChangeShapeType="1"/>
                </p:cNvSpPr>
                <p:nvPr/>
              </p:nvSpPr>
              <p:spPr bwMode="auto">
                <a:xfrm>
                  <a:off x="3246" y="1699"/>
                  <a:ext cx="29" cy="0"/>
                </a:xfrm>
                <a:prstGeom prst="line">
                  <a:avLst/>
                </a:prstGeom>
                <a:noFill/>
                <a:ln w="28575">
                  <a:solidFill>
                    <a:schemeClr val="tx1"/>
                  </a:solidFill>
                  <a:round/>
                  <a:headEnd/>
                  <a:tailEnd/>
                </a:ln>
                <a:effectLst/>
              </p:spPr>
              <p:txBody>
                <a:bodyPr anchor="ctr"/>
                <a:lstStyle/>
                <a:p>
                  <a:endParaRPr lang="en-US"/>
                </a:p>
              </p:txBody>
            </p:sp>
            <p:sp>
              <p:nvSpPr>
                <p:cNvPr id="2581581" name="Line 77"/>
                <p:cNvSpPr>
                  <a:spLocks noChangeAspect="1" noChangeShapeType="1"/>
                </p:cNvSpPr>
                <p:nvPr/>
              </p:nvSpPr>
              <p:spPr bwMode="auto">
                <a:xfrm>
                  <a:off x="3246" y="1699"/>
                  <a:ext cx="29" cy="58"/>
                </a:xfrm>
                <a:prstGeom prst="line">
                  <a:avLst/>
                </a:prstGeom>
                <a:noFill/>
                <a:ln w="28575">
                  <a:solidFill>
                    <a:schemeClr val="tx1"/>
                  </a:solidFill>
                  <a:round/>
                  <a:headEnd/>
                  <a:tailEnd/>
                </a:ln>
                <a:effectLst/>
              </p:spPr>
              <p:txBody>
                <a:bodyPr anchor="ctr"/>
                <a:lstStyle/>
                <a:p>
                  <a:endParaRPr lang="en-US"/>
                </a:p>
              </p:txBody>
            </p:sp>
            <p:sp>
              <p:nvSpPr>
                <p:cNvPr id="2581582" name="Line 78"/>
                <p:cNvSpPr>
                  <a:spLocks noChangeAspect="1" noChangeShapeType="1"/>
                </p:cNvSpPr>
                <p:nvPr/>
              </p:nvSpPr>
              <p:spPr bwMode="auto">
                <a:xfrm flipH="1">
                  <a:off x="3246" y="1699"/>
                  <a:ext cx="29" cy="58"/>
                </a:xfrm>
                <a:prstGeom prst="line">
                  <a:avLst/>
                </a:prstGeom>
                <a:noFill/>
                <a:ln w="28575">
                  <a:solidFill>
                    <a:schemeClr val="tx1"/>
                  </a:solidFill>
                  <a:round/>
                  <a:headEnd/>
                  <a:tailEnd/>
                </a:ln>
                <a:effectLst/>
              </p:spPr>
              <p:txBody>
                <a:bodyPr anchor="ctr"/>
                <a:lstStyle/>
                <a:p>
                  <a:endParaRPr lang="en-US"/>
                </a:p>
              </p:txBody>
            </p:sp>
            <p:sp>
              <p:nvSpPr>
                <p:cNvPr id="2581583" name="Line 79"/>
                <p:cNvSpPr>
                  <a:spLocks noChangeAspect="1" noChangeShapeType="1"/>
                </p:cNvSpPr>
                <p:nvPr/>
              </p:nvSpPr>
              <p:spPr bwMode="auto">
                <a:xfrm>
                  <a:off x="3246" y="1757"/>
                  <a:ext cx="29" cy="0"/>
                </a:xfrm>
                <a:prstGeom prst="line">
                  <a:avLst/>
                </a:prstGeom>
                <a:noFill/>
                <a:ln w="28575">
                  <a:solidFill>
                    <a:schemeClr val="tx1"/>
                  </a:solidFill>
                  <a:round/>
                  <a:headEnd/>
                  <a:tailEnd/>
                </a:ln>
                <a:effectLst/>
              </p:spPr>
              <p:txBody>
                <a:bodyPr anchor="ctr"/>
                <a:lstStyle/>
                <a:p>
                  <a:endParaRPr lang="en-US"/>
                </a:p>
              </p:txBody>
            </p:sp>
            <p:sp>
              <p:nvSpPr>
                <p:cNvPr id="2581584" name="Line 80"/>
                <p:cNvSpPr>
                  <a:spLocks noChangeAspect="1" noChangeShapeType="1"/>
                </p:cNvSpPr>
                <p:nvPr/>
              </p:nvSpPr>
              <p:spPr bwMode="auto">
                <a:xfrm>
                  <a:off x="3246" y="1699"/>
                  <a:ext cx="29" cy="0"/>
                </a:xfrm>
                <a:prstGeom prst="line">
                  <a:avLst/>
                </a:prstGeom>
                <a:noFill/>
                <a:ln w="28575">
                  <a:solidFill>
                    <a:schemeClr val="tx1"/>
                  </a:solidFill>
                  <a:round/>
                  <a:headEnd/>
                  <a:tailEnd/>
                </a:ln>
                <a:effectLst/>
              </p:spPr>
              <p:txBody>
                <a:bodyPr anchor="ctr"/>
                <a:lstStyle/>
                <a:p>
                  <a:endParaRPr lang="en-US"/>
                </a:p>
              </p:txBody>
            </p:sp>
          </p:grpSp>
        </p:grpSp>
      </p:grpSp>
      <p:sp>
        <p:nvSpPr>
          <p:cNvPr id="2581585" name="Text Box 81"/>
          <p:cNvSpPr txBox="1">
            <a:spLocks noChangeArrowheads="1"/>
          </p:cNvSpPr>
          <p:nvPr/>
        </p:nvSpPr>
        <p:spPr bwMode="auto">
          <a:xfrm>
            <a:off x="5622925" y="1417638"/>
            <a:ext cx="2239963"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a:latin typeface="Arial" charset="0"/>
              </a:rPr>
              <a:t>Fan</a:t>
            </a:r>
          </a:p>
        </p:txBody>
      </p:sp>
      <p:sp>
        <p:nvSpPr>
          <p:cNvPr id="19" name="Footer Placeholder 18"/>
          <p:cNvSpPr>
            <a:spLocks noGrp="1"/>
          </p:cNvSpPr>
          <p:nvPr>
            <p:ph type="ftr" sz="quarter" idx="10"/>
          </p:nvPr>
        </p:nvSpPr>
        <p:spPr/>
        <p:txBody>
          <a:bodyPr/>
          <a:lstStyle/>
          <a:p>
            <a:r>
              <a:rPr lang="en-US"/>
              <a:t>Terminal Unit Basics</a:t>
            </a:r>
            <a:endParaRPr lang="en-US" dirty="0"/>
          </a:p>
        </p:txBody>
      </p:sp>
      <p:sp>
        <p:nvSpPr>
          <p:cNvPr id="20" name="Slide Number Placeholder 19"/>
          <p:cNvSpPr>
            <a:spLocks noGrp="1"/>
          </p:cNvSpPr>
          <p:nvPr>
            <p:ph type="sldNum" sz="quarter" idx="11"/>
          </p:nvPr>
        </p:nvSpPr>
        <p:spPr/>
        <p:txBody>
          <a:bodyPr/>
          <a:lstStyle/>
          <a:p>
            <a:fld id="{E347D01F-1A12-4043-9E52-C5C412E1DD77}" type="slidenum">
              <a:rPr lang="en-US" smtClean="0"/>
              <a:pPr/>
              <a:t>31</a:t>
            </a:fld>
            <a:endParaRPr lang="en-US" dirty="0"/>
          </a:p>
        </p:txBody>
      </p:sp>
    </p:spTree>
    <p:extLst>
      <p:ext uri="{BB962C8B-B14F-4D97-AF65-F5344CB8AC3E}">
        <p14:creationId xmlns:p14="http://schemas.microsoft.com/office/powerpoint/2010/main" val="7601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79537" name="Text Box 81"/>
          <p:cNvSpPr txBox="1">
            <a:spLocks noChangeArrowheads="1"/>
          </p:cNvSpPr>
          <p:nvPr/>
        </p:nvSpPr>
        <p:spPr bwMode="auto">
          <a:xfrm>
            <a:off x="4206875" y="4251325"/>
            <a:ext cx="2239963"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a:latin typeface="Arial" charset="0"/>
              </a:rPr>
              <a:t>Filter</a:t>
            </a:r>
          </a:p>
        </p:txBody>
      </p:sp>
      <p:sp>
        <p:nvSpPr>
          <p:cNvPr id="2579458" name="Text Box 2"/>
          <p:cNvSpPr txBox="1">
            <a:spLocks noChangeArrowheads="1"/>
          </p:cNvSpPr>
          <p:nvPr/>
        </p:nvSpPr>
        <p:spPr bwMode="auto">
          <a:xfrm>
            <a:off x="1692275" y="3932238"/>
            <a:ext cx="2239963" cy="7016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a:latin typeface="Arial" charset="0"/>
              </a:rPr>
              <a:t>Return Connection</a:t>
            </a:r>
          </a:p>
        </p:txBody>
      </p:sp>
      <p:sp>
        <p:nvSpPr>
          <p:cNvPr id="2579459" name="Freeform 3"/>
          <p:cNvSpPr>
            <a:spLocks/>
          </p:cNvSpPr>
          <p:nvPr/>
        </p:nvSpPr>
        <p:spPr bwMode="auto">
          <a:xfrm>
            <a:off x="3041650" y="1344613"/>
            <a:ext cx="2962275" cy="2447925"/>
          </a:xfrm>
          <a:custGeom>
            <a:avLst/>
            <a:gdLst/>
            <a:ahLst/>
            <a:cxnLst>
              <a:cxn ang="0">
                <a:pos x="0" y="1519"/>
              </a:cxn>
              <a:cxn ang="0">
                <a:pos x="375" y="1465"/>
              </a:cxn>
              <a:cxn ang="0">
                <a:pos x="647" y="1054"/>
              </a:cxn>
              <a:cxn ang="0">
                <a:pos x="532" y="564"/>
              </a:cxn>
              <a:cxn ang="0">
                <a:pos x="734" y="190"/>
              </a:cxn>
              <a:cxn ang="0">
                <a:pos x="1237" y="23"/>
              </a:cxn>
              <a:cxn ang="0">
                <a:pos x="1765" y="49"/>
              </a:cxn>
              <a:cxn ang="0">
                <a:pos x="1843" y="212"/>
              </a:cxn>
            </a:cxnLst>
            <a:rect l="0" t="0" r="r" b="b"/>
            <a:pathLst>
              <a:path w="1866" h="1542">
                <a:moveTo>
                  <a:pt x="0" y="1519"/>
                </a:moveTo>
                <a:cubicBezTo>
                  <a:pt x="62" y="1510"/>
                  <a:pt x="267" y="1542"/>
                  <a:pt x="375" y="1465"/>
                </a:cubicBezTo>
                <a:cubicBezTo>
                  <a:pt x="483" y="1388"/>
                  <a:pt x="621" y="1204"/>
                  <a:pt x="647" y="1054"/>
                </a:cubicBezTo>
                <a:cubicBezTo>
                  <a:pt x="673" y="904"/>
                  <a:pt x="517" y="708"/>
                  <a:pt x="532" y="564"/>
                </a:cubicBezTo>
                <a:cubicBezTo>
                  <a:pt x="547" y="420"/>
                  <a:pt x="616" y="280"/>
                  <a:pt x="734" y="190"/>
                </a:cubicBezTo>
                <a:cubicBezTo>
                  <a:pt x="852" y="100"/>
                  <a:pt x="1065" y="46"/>
                  <a:pt x="1237" y="23"/>
                </a:cubicBezTo>
                <a:cubicBezTo>
                  <a:pt x="1409" y="0"/>
                  <a:pt x="1664" y="18"/>
                  <a:pt x="1765" y="49"/>
                </a:cubicBezTo>
                <a:cubicBezTo>
                  <a:pt x="1866" y="80"/>
                  <a:pt x="1827" y="178"/>
                  <a:pt x="1843" y="212"/>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79460" name="Rectangle 4"/>
          <p:cNvSpPr>
            <a:spLocks noGrp="1" noChangeArrowheads="1"/>
          </p:cNvSpPr>
          <p:nvPr>
            <p:ph type="title"/>
          </p:nvPr>
        </p:nvSpPr>
        <p:spPr/>
        <p:txBody>
          <a:bodyPr vert="horz" lIns="91440" tIns="45720" rIns="91440" bIns="45720" rtlCol="0" anchor="ctr">
            <a:normAutofit/>
          </a:bodyPr>
          <a:lstStyle/>
          <a:p>
            <a:r>
              <a:rPr lang="en-US">
                <a:solidFill>
                  <a:schemeClr val="tx1"/>
                </a:solidFill>
              </a:rPr>
              <a:t>Recovering Heat to Reheat</a:t>
            </a:r>
            <a:br>
              <a:rPr lang="en-US">
                <a:solidFill>
                  <a:schemeClr val="tx1"/>
                </a:solidFill>
              </a:rPr>
            </a:br>
            <a:r>
              <a:rPr lang="en-US">
                <a:solidFill>
                  <a:schemeClr val="tx1"/>
                </a:solidFill>
              </a:rPr>
              <a:t>Parallel Fan Powered Box</a:t>
            </a:r>
          </a:p>
        </p:txBody>
      </p:sp>
      <p:sp>
        <p:nvSpPr>
          <p:cNvPr id="2579461" name="Rectangle 5"/>
          <p:cNvSpPr>
            <a:spLocks noGrp="1" noChangeArrowheads="1"/>
          </p:cNvSpPr>
          <p:nvPr>
            <p:ph sz="half" idx="1"/>
          </p:nvPr>
        </p:nvSpPr>
        <p:spPr>
          <a:xfrm>
            <a:off x="685800" y="4754563"/>
            <a:ext cx="3810000" cy="1646237"/>
          </a:xfrm>
        </p:spPr>
        <p:txBody>
          <a:bodyPr/>
          <a:lstStyle/>
          <a:p>
            <a:pPr>
              <a:lnSpc>
                <a:spcPct val="90000"/>
              </a:lnSpc>
            </a:pPr>
            <a:r>
              <a:rPr lang="en-US" sz="1800" dirty="0">
                <a:solidFill>
                  <a:schemeClr val="tx1"/>
                </a:solidFill>
              </a:rPr>
              <a:t>Fan runs intermittently when the zone is occupied</a:t>
            </a:r>
          </a:p>
          <a:p>
            <a:pPr lvl="1">
              <a:lnSpc>
                <a:spcPct val="90000"/>
              </a:lnSpc>
            </a:pPr>
            <a:r>
              <a:rPr lang="en-US" sz="1800" dirty="0">
                <a:solidFill>
                  <a:srgbClr val="0070C0"/>
                </a:solidFill>
              </a:rPr>
              <a:t>Tends to be constant volume </a:t>
            </a:r>
            <a:r>
              <a:rPr lang="en-US" sz="1800" i="1" u="sng" dirty="0">
                <a:solidFill>
                  <a:srgbClr val="0070C0"/>
                </a:solidFill>
              </a:rPr>
              <a:t>when the fan runs</a:t>
            </a:r>
            <a:endParaRPr lang="en-US" sz="1800" u="sng" dirty="0">
              <a:solidFill>
                <a:srgbClr val="0070C0"/>
              </a:solidFill>
            </a:endParaRPr>
          </a:p>
        </p:txBody>
      </p:sp>
      <p:sp>
        <p:nvSpPr>
          <p:cNvPr id="2579462" name="Rectangle 6"/>
          <p:cNvSpPr>
            <a:spLocks noGrp="1" noChangeArrowheads="1"/>
          </p:cNvSpPr>
          <p:nvPr>
            <p:ph sz="half" idx="2"/>
          </p:nvPr>
        </p:nvSpPr>
        <p:spPr>
          <a:xfrm>
            <a:off x="4648200" y="4754563"/>
            <a:ext cx="3810000" cy="1646237"/>
          </a:xfrm>
        </p:spPr>
        <p:txBody>
          <a:bodyPr/>
          <a:lstStyle/>
          <a:p>
            <a:pPr>
              <a:lnSpc>
                <a:spcPct val="90000"/>
              </a:lnSpc>
            </a:pPr>
            <a:r>
              <a:rPr lang="en-US" sz="1800" dirty="0">
                <a:solidFill>
                  <a:schemeClr val="tx1"/>
                </a:solidFill>
              </a:rPr>
              <a:t>Zone sees some reduction in flow until the fan starts</a:t>
            </a:r>
          </a:p>
          <a:p>
            <a:pPr lvl="1">
              <a:lnSpc>
                <a:spcPct val="90000"/>
              </a:lnSpc>
            </a:pPr>
            <a:r>
              <a:rPr lang="en-US" sz="1800" dirty="0">
                <a:solidFill>
                  <a:srgbClr val="0070C0"/>
                </a:solidFill>
              </a:rPr>
              <a:t>First stage of reheat</a:t>
            </a:r>
          </a:p>
          <a:p>
            <a:pPr lvl="1">
              <a:lnSpc>
                <a:spcPct val="90000"/>
              </a:lnSpc>
            </a:pPr>
            <a:r>
              <a:rPr lang="en-US" sz="1800" dirty="0">
                <a:solidFill>
                  <a:srgbClr val="0070C0"/>
                </a:solidFill>
              </a:rPr>
              <a:t>Coil provides second stage</a:t>
            </a:r>
          </a:p>
        </p:txBody>
      </p:sp>
      <p:grpSp>
        <p:nvGrpSpPr>
          <p:cNvPr id="2" name="Group 7"/>
          <p:cNvGrpSpPr>
            <a:grpSpLocks noChangeAspect="1"/>
          </p:cNvGrpSpPr>
          <p:nvPr/>
        </p:nvGrpSpPr>
        <p:grpSpPr bwMode="auto">
          <a:xfrm flipV="1">
            <a:off x="1484313" y="3287713"/>
            <a:ext cx="2286000" cy="269875"/>
            <a:chOff x="576" y="1573"/>
            <a:chExt cx="2880" cy="340"/>
          </a:xfrm>
        </p:grpSpPr>
        <p:sp>
          <p:nvSpPr>
            <p:cNvPr id="2579464" name="Line 8"/>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2579465" name="Line 9"/>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2579466" name="Line 10"/>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3" name="Group 11"/>
          <p:cNvGrpSpPr>
            <a:grpSpLocks/>
          </p:cNvGrpSpPr>
          <p:nvPr/>
        </p:nvGrpSpPr>
        <p:grpSpPr bwMode="auto">
          <a:xfrm>
            <a:off x="1050925" y="2182813"/>
            <a:ext cx="2735263" cy="2466975"/>
            <a:chOff x="591" y="1757"/>
            <a:chExt cx="1723" cy="1554"/>
          </a:xfrm>
        </p:grpSpPr>
        <p:grpSp>
          <p:nvGrpSpPr>
            <p:cNvPr id="4" name="Group 12"/>
            <p:cNvGrpSpPr>
              <a:grpSpLocks noChangeAspect="1"/>
            </p:cNvGrpSpPr>
            <p:nvPr/>
          </p:nvGrpSpPr>
          <p:grpSpPr bwMode="auto">
            <a:xfrm>
              <a:off x="1137" y="2148"/>
              <a:ext cx="806" cy="57"/>
              <a:chOff x="922" y="2390"/>
              <a:chExt cx="1612" cy="115"/>
            </a:xfrm>
          </p:grpSpPr>
          <p:sp>
            <p:nvSpPr>
              <p:cNvPr id="2579469" name="Line 13"/>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2579470" name="Oval 14"/>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2579471" name="Line 15"/>
            <p:cNvSpPr>
              <a:spLocks noChangeAspect="1" noChangeShapeType="1"/>
            </p:cNvSpPr>
            <p:nvPr/>
          </p:nvSpPr>
          <p:spPr bwMode="auto">
            <a:xfrm>
              <a:off x="864" y="1921"/>
              <a:ext cx="288" cy="0"/>
            </a:xfrm>
            <a:prstGeom prst="line">
              <a:avLst/>
            </a:prstGeom>
            <a:noFill/>
            <a:ln w="38100">
              <a:solidFill>
                <a:schemeClr val="tx1"/>
              </a:solidFill>
              <a:round/>
              <a:headEnd/>
              <a:tailEnd/>
            </a:ln>
            <a:effectLst/>
          </p:spPr>
          <p:txBody>
            <a:bodyPr anchor="ctr"/>
            <a:lstStyle/>
            <a:p>
              <a:endParaRPr lang="en-US"/>
            </a:p>
          </p:txBody>
        </p:sp>
        <p:sp>
          <p:nvSpPr>
            <p:cNvPr id="2579472" name="Line 16"/>
            <p:cNvSpPr>
              <a:spLocks noChangeAspect="1" noChangeShapeType="1"/>
            </p:cNvSpPr>
            <p:nvPr/>
          </p:nvSpPr>
          <p:spPr bwMode="auto">
            <a:xfrm flipV="1">
              <a:off x="1152" y="1757"/>
              <a:ext cx="0" cy="170"/>
            </a:xfrm>
            <a:prstGeom prst="line">
              <a:avLst/>
            </a:prstGeom>
            <a:noFill/>
            <a:ln w="38100">
              <a:solidFill>
                <a:schemeClr val="tx1"/>
              </a:solidFill>
              <a:round/>
              <a:headEnd/>
              <a:tailEnd/>
            </a:ln>
            <a:effectLst/>
          </p:spPr>
          <p:txBody>
            <a:bodyPr anchor="ctr"/>
            <a:lstStyle/>
            <a:p>
              <a:endParaRPr lang="en-US"/>
            </a:p>
          </p:txBody>
        </p:sp>
        <p:sp>
          <p:nvSpPr>
            <p:cNvPr id="2579473" name="Line 17"/>
            <p:cNvSpPr>
              <a:spLocks noChangeAspect="1" noChangeShapeType="1"/>
            </p:cNvSpPr>
            <p:nvPr/>
          </p:nvSpPr>
          <p:spPr bwMode="auto">
            <a:xfrm>
              <a:off x="1152" y="1763"/>
              <a:ext cx="1152" cy="0"/>
            </a:xfrm>
            <a:prstGeom prst="line">
              <a:avLst/>
            </a:prstGeom>
            <a:noFill/>
            <a:ln w="38100">
              <a:solidFill>
                <a:schemeClr val="tx1"/>
              </a:solidFill>
              <a:round/>
              <a:headEnd/>
              <a:tailEnd/>
            </a:ln>
            <a:effectLst/>
          </p:spPr>
          <p:txBody>
            <a:bodyPr anchor="ctr"/>
            <a:lstStyle/>
            <a:p>
              <a:endParaRPr lang="en-US"/>
            </a:p>
          </p:txBody>
        </p:sp>
        <p:grpSp>
          <p:nvGrpSpPr>
            <p:cNvPr id="5" name="Group 18"/>
            <p:cNvGrpSpPr>
              <a:grpSpLocks noChangeAspect="1"/>
            </p:cNvGrpSpPr>
            <p:nvPr/>
          </p:nvGrpSpPr>
          <p:grpSpPr bwMode="auto">
            <a:xfrm>
              <a:off x="1449" y="2062"/>
              <a:ext cx="475" cy="230"/>
              <a:chOff x="1546" y="2217"/>
              <a:chExt cx="950" cy="461"/>
            </a:xfrm>
          </p:grpSpPr>
          <p:sp>
            <p:nvSpPr>
              <p:cNvPr id="2579475" name="Rectangle 19"/>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2579476" name="Oval 20"/>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6" name="Group 21"/>
            <p:cNvGrpSpPr>
              <a:grpSpLocks noChangeAspect="1"/>
            </p:cNvGrpSpPr>
            <p:nvPr/>
          </p:nvGrpSpPr>
          <p:grpSpPr bwMode="auto">
            <a:xfrm rot="2700000">
              <a:off x="1523" y="2151"/>
              <a:ext cx="77" cy="15"/>
              <a:chOff x="1656" y="2380"/>
              <a:chExt cx="155" cy="31"/>
            </a:xfrm>
          </p:grpSpPr>
          <p:sp>
            <p:nvSpPr>
              <p:cNvPr id="2579478" name="Line 22"/>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2579479" name="Line 23"/>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7" name="Group 24"/>
            <p:cNvGrpSpPr>
              <a:grpSpLocks noChangeAspect="1"/>
            </p:cNvGrpSpPr>
            <p:nvPr/>
          </p:nvGrpSpPr>
          <p:grpSpPr bwMode="auto">
            <a:xfrm>
              <a:off x="591" y="1921"/>
              <a:ext cx="273" cy="539"/>
              <a:chOff x="288" y="1911"/>
              <a:chExt cx="547" cy="1078"/>
            </a:xfrm>
          </p:grpSpPr>
          <p:sp>
            <p:nvSpPr>
              <p:cNvPr id="2579481" name="Line 25"/>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2579482" name="Line 26"/>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sp>
          <p:nvSpPr>
            <p:cNvPr id="2579483" name="Rectangle 27"/>
            <p:cNvSpPr>
              <a:spLocks noChangeAspect="1" noChangeArrowheads="1"/>
            </p:cNvSpPr>
            <p:nvPr/>
          </p:nvSpPr>
          <p:spPr bwMode="auto">
            <a:xfrm>
              <a:off x="950" y="3110"/>
              <a:ext cx="159"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T</a:t>
              </a:r>
            </a:p>
          </p:txBody>
        </p:sp>
        <p:sp>
          <p:nvSpPr>
            <p:cNvPr id="2579484" name="Rectangle 28"/>
            <p:cNvSpPr>
              <a:spLocks noChangeAspect="1" noChangeArrowheads="1"/>
            </p:cNvSpPr>
            <p:nvPr/>
          </p:nvSpPr>
          <p:spPr bwMode="auto">
            <a:xfrm>
              <a:off x="892" y="2474"/>
              <a:ext cx="159"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F</a:t>
              </a:r>
            </a:p>
          </p:txBody>
        </p:sp>
        <p:sp>
          <p:nvSpPr>
            <p:cNvPr id="2579485" name="Line 29"/>
            <p:cNvSpPr>
              <a:spLocks noChangeAspect="1" noChangeShapeType="1"/>
            </p:cNvSpPr>
            <p:nvPr/>
          </p:nvSpPr>
          <p:spPr bwMode="auto">
            <a:xfrm flipV="1">
              <a:off x="979" y="2186"/>
              <a:ext cx="0" cy="288"/>
            </a:xfrm>
            <a:prstGeom prst="line">
              <a:avLst/>
            </a:prstGeom>
            <a:noFill/>
            <a:ln w="38100">
              <a:solidFill>
                <a:schemeClr val="tx1"/>
              </a:solidFill>
              <a:round/>
              <a:headEnd/>
              <a:tailEnd/>
            </a:ln>
            <a:effectLst/>
          </p:spPr>
          <p:txBody>
            <a:bodyPr anchor="ctr"/>
            <a:lstStyle/>
            <a:p>
              <a:endParaRPr lang="en-US"/>
            </a:p>
          </p:txBody>
        </p:sp>
        <p:sp>
          <p:nvSpPr>
            <p:cNvPr id="2579486" name="Line 30"/>
            <p:cNvSpPr>
              <a:spLocks noChangeAspect="1" noChangeShapeType="1"/>
            </p:cNvSpPr>
            <p:nvPr/>
          </p:nvSpPr>
          <p:spPr bwMode="auto">
            <a:xfrm flipH="1">
              <a:off x="898" y="2198"/>
              <a:ext cx="87" cy="0"/>
            </a:xfrm>
            <a:prstGeom prst="line">
              <a:avLst/>
            </a:prstGeom>
            <a:noFill/>
            <a:ln w="38100">
              <a:solidFill>
                <a:schemeClr val="tx1"/>
              </a:solidFill>
              <a:round/>
              <a:headEnd/>
              <a:tailEnd/>
            </a:ln>
            <a:effectLst/>
          </p:spPr>
          <p:txBody>
            <a:bodyPr anchor="ctr"/>
            <a:lstStyle/>
            <a:p>
              <a:endParaRPr lang="en-US"/>
            </a:p>
          </p:txBody>
        </p:sp>
        <p:sp>
          <p:nvSpPr>
            <p:cNvPr id="2579487" name="Rectangle 31"/>
            <p:cNvSpPr>
              <a:spLocks noChangeAspect="1" noChangeArrowheads="1"/>
            </p:cNvSpPr>
            <p:nvPr/>
          </p:nvSpPr>
          <p:spPr bwMode="auto">
            <a:xfrm>
              <a:off x="1540" y="2623"/>
              <a:ext cx="302" cy="201"/>
            </a:xfrm>
            <a:prstGeom prst="rect">
              <a:avLst/>
            </a:prstGeom>
            <a:solidFill>
              <a:srgbClr val="FFFF99"/>
            </a:solidFill>
            <a:ln w="25400">
              <a:solidFill>
                <a:schemeClr val="tx1"/>
              </a:solidFill>
              <a:miter lim="800000"/>
              <a:headEnd/>
              <a:tailEnd/>
            </a:ln>
            <a:effectLst/>
          </p:spPr>
          <p:txBody>
            <a:bodyPr wrap="none" anchor="ctr"/>
            <a:lstStyle/>
            <a:p>
              <a:pPr algn="ctr"/>
              <a:r>
                <a:rPr lang="en-US" sz="1200">
                  <a:latin typeface="Arial" charset="0"/>
                </a:rPr>
                <a:t>C</a:t>
              </a:r>
              <a:r>
                <a:rPr lang="en-US" sz="1200" baseline="-25000">
                  <a:latin typeface="Arial" charset="0"/>
                </a:rPr>
                <a:t>Flow</a:t>
              </a:r>
            </a:p>
          </p:txBody>
        </p:sp>
        <p:sp>
          <p:nvSpPr>
            <p:cNvPr id="2579488" name="Freeform 32"/>
            <p:cNvSpPr>
              <a:spLocks noChangeAspect="1"/>
            </p:cNvSpPr>
            <p:nvPr/>
          </p:nvSpPr>
          <p:spPr bwMode="auto">
            <a:xfrm>
              <a:off x="967" y="2680"/>
              <a:ext cx="573" cy="153"/>
            </a:xfrm>
            <a:custGeom>
              <a:avLst/>
              <a:gdLst/>
              <a:ahLst/>
              <a:cxnLst>
                <a:cxn ang="0">
                  <a:pos x="23" y="0"/>
                </a:cxn>
                <a:cxn ang="0">
                  <a:pos x="56" y="185"/>
                </a:cxn>
                <a:cxn ang="0">
                  <a:pos x="361" y="298"/>
                </a:cxn>
                <a:cxn ang="0">
                  <a:pos x="665" y="139"/>
                </a:cxn>
                <a:cxn ang="0">
                  <a:pos x="887" y="58"/>
                </a:cxn>
                <a:cxn ang="0">
                  <a:pos x="1146" y="58"/>
                </a:cxn>
              </a:cxnLst>
              <a:rect l="0" t="0" r="r" b="b"/>
              <a:pathLst>
                <a:path w="1146" h="306">
                  <a:moveTo>
                    <a:pt x="23" y="0"/>
                  </a:moveTo>
                  <a:cubicBezTo>
                    <a:pt x="28" y="31"/>
                    <a:pt x="0" y="135"/>
                    <a:pt x="56" y="185"/>
                  </a:cubicBezTo>
                  <a:cubicBezTo>
                    <a:pt x="112" y="235"/>
                    <a:pt x="260" y="306"/>
                    <a:pt x="361" y="298"/>
                  </a:cubicBezTo>
                  <a:cubicBezTo>
                    <a:pt x="462" y="290"/>
                    <a:pt x="577" y="179"/>
                    <a:pt x="665" y="139"/>
                  </a:cubicBezTo>
                  <a:cubicBezTo>
                    <a:pt x="753" y="99"/>
                    <a:pt x="807" y="71"/>
                    <a:pt x="887" y="58"/>
                  </a:cubicBezTo>
                  <a:cubicBezTo>
                    <a:pt x="967" y="45"/>
                    <a:pt x="1093" y="53"/>
                    <a:pt x="1146" y="58"/>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79489" name="Freeform 33"/>
            <p:cNvSpPr>
              <a:spLocks noChangeAspect="1"/>
            </p:cNvSpPr>
            <p:nvPr/>
          </p:nvSpPr>
          <p:spPr bwMode="auto">
            <a:xfrm>
              <a:off x="1846" y="2176"/>
              <a:ext cx="468" cy="523"/>
            </a:xfrm>
            <a:custGeom>
              <a:avLst/>
              <a:gdLst/>
              <a:ahLst/>
              <a:cxnLst>
                <a:cxn ang="0">
                  <a:pos x="0" y="1034"/>
                </a:cxn>
                <a:cxn ang="0">
                  <a:pos x="185" y="995"/>
                </a:cxn>
                <a:cxn ang="0">
                  <a:pos x="821" y="730"/>
                </a:cxn>
                <a:cxn ang="0">
                  <a:pos x="880" y="266"/>
                </a:cxn>
                <a:cxn ang="0">
                  <a:pos x="529" y="48"/>
                </a:cxn>
                <a:cxn ang="0">
                  <a:pos x="166" y="0"/>
                </a:cxn>
              </a:cxnLst>
              <a:rect l="0" t="0" r="r" b="b"/>
              <a:pathLst>
                <a:path w="937" h="1046">
                  <a:moveTo>
                    <a:pt x="0" y="1034"/>
                  </a:moveTo>
                  <a:cubicBezTo>
                    <a:pt x="30" y="1029"/>
                    <a:pt x="48" y="1046"/>
                    <a:pt x="185" y="995"/>
                  </a:cubicBezTo>
                  <a:cubicBezTo>
                    <a:pt x="322" y="944"/>
                    <a:pt x="705" y="852"/>
                    <a:pt x="821" y="730"/>
                  </a:cubicBezTo>
                  <a:cubicBezTo>
                    <a:pt x="937" y="608"/>
                    <a:pt x="929" y="380"/>
                    <a:pt x="880" y="266"/>
                  </a:cubicBezTo>
                  <a:cubicBezTo>
                    <a:pt x="831" y="152"/>
                    <a:pt x="648" y="92"/>
                    <a:pt x="529" y="48"/>
                  </a:cubicBezTo>
                  <a:cubicBezTo>
                    <a:pt x="410" y="4"/>
                    <a:pt x="242" y="10"/>
                    <a:pt x="166" y="0"/>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2579490" name="Freeform 34"/>
            <p:cNvSpPr>
              <a:spLocks noChangeAspect="1"/>
            </p:cNvSpPr>
            <p:nvPr/>
          </p:nvSpPr>
          <p:spPr bwMode="auto">
            <a:xfrm>
              <a:off x="1020" y="2743"/>
              <a:ext cx="519" cy="369"/>
            </a:xfrm>
            <a:custGeom>
              <a:avLst/>
              <a:gdLst/>
              <a:ahLst/>
              <a:cxnLst>
                <a:cxn ang="0">
                  <a:pos x="13" y="369"/>
                </a:cxn>
                <a:cxn ang="0">
                  <a:pos x="42" y="269"/>
                </a:cxn>
                <a:cxn ang="0">
                  <a:pos x="267" y="275"/>
                </a:cxn>
                <a:cxn ang="0">
                  <a:pos x="225" y="113"/>
                </a:cxn>
                <a:cxn ang="0">
                  <a:pos x="428" y="17"/>
                </a:cxn>
                <a:cxn ang="0">
                  <a:pos x="519" y="8"/>
                </a:cxn>
              </a:cxnLst>
              <a:rect l="0" t="0" r="r" b="b"/>
              <a:pathLst>
                <a:path w="519" h="369">
                  <a:moveTo>
                    <a:pt x="13" y="369"/>
                  </a:moveTo>
                  <a:cubicBezTo>
                    <a:pt x="18" y="352"/>
                    <a:pt x="0" y="285"/>
                    <a:pt x="42" y="269"/>
                  </a:cubicBezTo>
                  <a:cubicBezTo>
                    <a:pt x="84" y="253"/>
                    <a:pt x="236" y="301"/>
                    <a:pt x="267" y="275"/>
                  </a:cubicBezTo>
                  <a:cubicBezTo>
                    <a:pt x="298" y="249"/>
                    <a:pt x="198" y="156"/>
                    <a:pt x="225" y="113"/>
                  </a:cubicBezTo>
                  <a:cubicBezTo>
                    <a:pt x="252" y="70"/>
                    <a:pt x="379" y="34"/>
                    <a:pt x="428" y="17"/>
                  </a:cubicBezTo>
                  <a:cubicBezTo>
                    <a:pt x="477" y="0"/>
                    <a:pt x="500" y="10"/>
                    <a:pt x="519" y="8"/>
                  </a:cubicBezTo>
                </a:path>
              </a:pathLst>
            </a:custGeom>
            <a:noFill/>
            <a:ln w="28575" cap="flat" cmpd="sng">
              <a:solidFill>
                <a:srgbClr val="008000"/>
              </a:solidFill>
              <a:prstDash val="sysDot"/>
              <a:round/>
              <a:headEnd/>
              <a:tailEnd/>
            </a:ln>
            <a:effectLst/>
          </p:spPr>
          <p:txBody>
            <a:bodyPr anchor="ctr"/>
            <a:lstStyle/>
            <a:p>
              <a:endParaRPr lang="en-US"/>
            </a:p>
          </p:txBody>
        </p:sp>
      </p:grpSp>
      <p:grpSp>
        <p:nvGrpSpPr>
          <p:cNvPr id="8" name="Group 35"/>
          <p:cNvGrpSpPr>
            <a:grpSpLocks/>
          </p:cNvGrpSpPr>
          <p:nvPr/>
        </p:nvGrpSpPr>
        <p:grpSpPr bwMode="auto">
          <a:xfrm>
            <a:off x="3748088" y="2192338"/>
            <a:ext cx="2628900" cy="2465387"/>
            <a:chOff x="2361" y="1381"/>
            <a:chExt cx="1656" cy="1553"/>
          </a:xfrm>
        </p:grpSpPr>
        <p:sp>
          <p:nvSpPr>
            <p:cNvPr id="2579492" name="Line 36"/>
            <p:cNvSpPr>
              <a:spLocks noChangeShapeType="1"/>
            </p:cNvSpPr>
            <p:nvPr/>
          </p:nvSpPr>
          <p:spPr bwMode="auto">
            <a:xfrm>
              <a:off x="2361" y="1381"/>
              <a:ext cx="1656" cy="3"/>
            </a:xfrm>
            <a:prstGeom prst="line">
              <a:avLst/>
            </a:prstGeom>
            <a:noFill/>
            <a:ln w="38100">
              <a:solidFill>
                <a:schemeClr val="tx1"/>
              </a:solidFill>
              <a:round/>
              <a:headEnd/>
              <a:tailEnd/>
            </a:ln>
            <a:effectLst/>
          </p:spPr>
          <p:txBody>
            <a:bodyPr anchor="ctr"/>
            <a:lstStyle/>
            <a:p>
              <a:endParaRPr lang="en-US"/>
            </a:p>
          </p:txBody>
        </p:sp>
        <p:sp>
          <p:nvSpPr>
            <p:cNvPr id="2579493" name="Line 37"/>
            <p:cNvSpPr>
              <a:spLocks noChangeShapeType="1"/>
            </p:cNvSpPr>
            <p:nvPr/>
          </p:nvSpPr>
          <p:spPr bwMode="auto">
            <a:xfrm>
              <a:off x="2951" y="2227"/>
              <a:ext cx="0" cy="707"/>
            </a:xfrm>
            <a:prstGeom prst="line">
              <a:avLst/>
            </a:prstGeom>
            <a:noFill/>
            <a:ln w="38100">
              <a:solidFill>
                <a:schemeClr val="tx1"/>
              </a:solidFill>
              <a:round/>
              <a:headEnd/>
              <a:tailEnd/>
            </a:ln>
            <a:effectLst/>
          </p:spPr>
          <p:txBody>
            <a:bodyPr anchor="ctr"/>
            <a:lstStyle/>
            <a:p>
              <a:endParaRPr lang="en-US"/>
            </a:p>
          </p:txBody>
        </p:sp>
        <p:sp>
          <p:nvSpPr>
            <p:cNvPr id="2579494" name="Line 38"/>
            <p:cNvSpPr>
              <a:spLocks noChangeShapeType="1"/>
            </p:cNvSpPr>
            <p:nvPr/>
          </p:nvSpPr>
          <p:spPr bwMode="auto">
            <a:xfrm flipH="1" flipV="1">
              <a:off x="2951" y="2239"/>
              <a:ext cx="1066" cy="0"/>
            </a:xfrm>
            <a:prstGeom prst="line">
              <a:avLst/>
            </a:prstGeom>
            <a:noFill/>
            <a:ln w="38100">
              <a:solidFill>
                <a:schemeClr val="tx1"/>
              </a:solidFill>
              <a:round/>
              <a:headEnd/>
              <a:tailEnd/>
            </a:ln>
            <a:effectLst/>
          </p:spPr>
          <p:txBody>
            <a:bodyPr anchor="ctr"/>
            <a:lstStyle/>
            <a:p>
              <a:endParaRPr lang="en-US"/>
            </a:p>
          </p:txBody>
        </p:sp>
        <p:sp>
          <p:nvSpPr>
            <p:cNvPr id="2579495" name="Line 39"/>
            <p:cNvSpPr>
              <a:spLocks noChangeShapeType="1"/>
            </p:cNvSpPr>
            <p:nvPr/>
          </p:nvSpPr>
          <p:spPr bwMode="auto">
            <a:xfrm>
              <a:off x="2375" y="2225"/>
              <a:ext cx="0" cy="707"/>
            </a:xfrm>
            <a:prstGeom prst="line">
              <a:avLst/>
            </a:prstGeom>
            <a:noFill/>
            <a:ln w="38100">
              <a:solidFill>
                <a:schemeClr val="tx1"/>
              </a:solidFill>
              <a:round/>
              <a:headEnd/>
              <a:tailEnd/>
            </a:ln>
            <a:effectLst/>
          </p:spPr>
          <p:txBody>
            <a:bodyPr anchor="ctr"/>
            <a:lstStyle/>
            <a:p>
              <a:endParaRPr lang="en-US"/>
            </a:p>
          </p:txBody>
        </p:sp>
      </p:grpSp>
      <p:grpSp>
        <p:nvGrpSpPr>
          <p:cNvPr id="9" name="Group 40"/>
          <p:cNvGrpSpPr>
            <a:grpSpLocks/>
          </p:cNvGrpSpPr>
          <p:nvPr/>
        </p:nvGrpSpPr>
        <p:grpSpPr bwMode="auto">
          <a:xfrm>
            <a:off x="3816350" y="4559300"/>
            <a:ext cx="822325" cy="92075"/>
            <a:chOff x="2333" y="3254"/>
            <a:chExt cx="518" cy="58"/>
          </a:xfrm>
        </p:grpSpPr>
        <p:sp>
          <p:nvSpPr>
            <p:cNvPr id="2579497" name="Rectangle 41"/>
            <p:cNvSpPr>
              <a:spLocks noChangeArrowheads="1"/>
            </p:cNvSpPr>
            <p:nvPr/>
          </p:nvSpPr>
          <p:spPr bwMode="auto">
            <a:xfrm>
              <a:off x="2333" y="3254"/>
              <a:ext cx="29" cy="58"/>
            </a:xfrm>
            <a:prstGeom prst="rect">
              <a:avLst/>
            </a:prstGeom>
            <a:solidFill>
              <a:schemeClr val="bg2"/>
            </a:solidFill>
            <a:ln w="9525">
              <a:solidFill>
                <a:schemeClr val="bg2"/>
              </a:solidFill>
              <a:miter lim="800000"/>
              <a:headEnd/>
              <a:tailEnd/>
            </a:ln>
            <a:effectLst/>
          </p:spPr>
          <p:txBody>
            <a:bodyPr wrap="none" anchor="ctr"/>
            <a:lstStyle/>
            <a:p>
              <a:endParaRPr lang="en-US"/>
            </a:p>
          </p:txBody>
        </p:sp>
        <p:sp>
          <p:nvSpPr>
            <p:cNvPr id="2579498" name="Rectangle 42"/>
            <p:cNvSpPr>
              <a:spLocks noChangeArrowheads="1"/>
            </p:cNvSpPr>
            <p:nvPr/>
          </p:nvSpPr>
          <p:spPr bwMode="auto">
            <a:xfrm>
              <a:off x="2822" y="3254"/>
              <a:ext cx="29" cy="58"/>
            </a:xfrm>
            <a:prstGeom prst="rect">
              <a:avLst/>
            </a:prstGeom>
            <a:solidFill>
              <a:schemeClr val="bg2"/>
            </a:solidFill>
            <a:ln w="9525">
              <a:solidFill>
                <a:schemeClr val="bg2"/>
              </a:solidFill>
              <a:miter lim="800000"/>
              <a:headEnd/>
              <a:tailEnd/>
            </a:ln>
            <a:effectLst/>
          </p:spPr>
          <p:txBody>
            <a:bodyPr wrap="none" anchor="ctr"/>
            <a:lstStyle/>
            <a:p>
              <a:endParaRPr lang="en-US"/>
            </a:p>
          </p:txBody>
        </p:sp>
        <p:sp>
          <p:nvSpPr>
            <p:cNvPr id="2579499" name="Line 43"/>
            <p:cNvSpPr>
              <a:spLocks noChangeShapeType="1"/>
            </p:cNvSpPr>
            <p:nvPr/>
          </p:nvSpPr>
          <p:spPr bwMode="auto">
            <a:xfrm>
              <a:off x="2362" y="3283"/>
              <a:ext cx="460" cy="0"/>
            </a:xfrm>
            <a:prstGeom prst="line">
              <a:avLst/>
            </a:prstGeom>
            <a:noFill/>
            <a:ln w="76200">
              <a:pattFill prst="pct50">
                <a:fgClr>
                  <a:srgbClr val="009999"/>
                </a:fgClr>
                <a:bgClr>
                  <a:srgbClr val="FFFFFF"/>
                </a:bgClr>
              </a:pattFill>
              <a:round/>
              <a:headEnd/>
              <a:tailEnd/>
            </a:ln>
            <a:effectLst/>
          </p:spPr>
          <p:txBody>
            <a:bodyPr anchor="ctr"/>
            <a:lstStyle/>
            <a:p>
              <a:endParaRPr lang="en-US"/>
            </a:p>
          </p:txBody>
        </p:sp>
      </p:grpSp>
      <p:sp>
        <p:nvSpPr>
          <p:cNvPr id="2579501" name="Freeform 45"/>
          <p:cNvSpPr>
            <a:spLocks/>
          </p:cNvSpPr>
          <p:nvPr/>
        </p:nvSpPr>
        <p:spPr bwMode="auto">
          <a:xfrm>
            <a:off x="3038475" y="3816350"/>
            <a:ext cx="1157288" cy="557213"/>
          </a:xfrm>
          <a:custGeom>
            <a:avLst/>
            <a:gdLst/>
            <a:ahLst/>
            <a:cxnLst>
              <a:cxn ang="0">
                <a:pos x="0" y="10"/>
              </a:cxn>
              <a:cxn ang="0">
                <a:pos x="327" y="32"/>
              </a:cxn>
              <a:cxn ang="0">
                <a:pos x="303" y="203"/>
              </a:cxn>
              <a:cxn ang="0">
                <a:pos x="384" y="332"/>
              </a:cxn>
              <a:cxn ang="0">
                <a:pos x="630" y="317"/>
              </a:cxn>
              <a:cxn ang="0">
                <a:pos x="729" y="140"/>
              </a:cxn>
            </a:cxnLst>
            <a:rect l="0" t="0" r="r" b="b"/>
            <a:pathLst>
              <a:path w="729" h="351">
                <a:moveTo>
                  <a:pt x="0" y="10"/>
                </a:moveTo>
                <a:cubicBezTo>
                  <a:pt x="54" y="14"/>
                  <a:pt x="277" y="0"/>
                  <a:pt x="327" y="32"/>
                </a:cubicBezTo>
                <a:cubicBezTo>
                  <a:pt x="377" y="64"/>
                  <a:pt x="294" y="153"/>
                  <a:pt x="303" y="203"/>
                </a:cubicBezTo>
                <a:cubicBezTo>
                  <a:pt x="312" y="253"/>
                  <a:pt x="329" y="313"/>
                  <a:pt x="384" y="332"/>
                </a:cubicBezTo>
                <a:cubicBezTo>
                  <a:pt x="439" y="351"/>
                  <a:pt x="572" y="349"/>
                  <a:pt x="630" y="317"/>
                </a:cubicBezTo>
                <a:cubicBezTo>
                  <a:pt x="688" y="285"/>
                  <a:pt x="709" y="177"/>
                  <a:pt x="729" y="140"/>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grpSp>
        <p:nvGrpSpPr>
          <p:cNvPr id="10" name="Group 54"/>
          <p:cNvGrpSpPr>
            <a:grpSpLocks/>
          </p:cNvGrpSpPr>
          <p:nvPr/>
        </p:nvGrpSpPr>
        <p:grpSpPr bwMode="auto">
          <a:xfrm>
            <a:off x="5416550" y="1692275"/>
            <a:ext cx="2403475" cy="2130425"/>
            <a:chOff x="1641" y="1428"/>
            <a:chExt cx="1514" cy="1342"/>
          </a:xfrm>
        </p:grpSpPr>
        <p:grpSp>
          <p:nvGrpSpPr>
            <p:cNvPr id="11" name="Group 55"/>
            <p:cNvGrpSpPr>
              <a:grpSpLocks noChangeAspect="1"/>
            </p:cNvGrpSpPr>
            <p:nvPr/>
          </p:nvGrpSpPr>
          <p:grpSpPr bwMode="auto">
            <a:xfrm rot="10800000">
              <a:off x="2332" y="2602"/>
              <a:ext cx="302" cy="168"/>
              <a:chOff x="3254" y="673"/>
              <a:chExt cx="605" cy="335"/>
            </a:xfrm>
          </p:grpSpPr>
          <p:sp>
            <p:nvSpPr>
              <p:cNvPr id="2579512" name="Line 56"/>
              <p:cNvSpPr>
                <a:spLocks noChangeAspect="1" noChangeShapeType="1"/>
              </p:cNvSpPr>
              <p:nvPr/>
            </p:nvSpPr>
            <p:spPr bwMode="auto">
              <a:xfrm flipH="1">
                <a:off x="3254" y="691"/>
                <a:ext cx="605" cy="0"/>
              </a:xfrm>
              <a:prstGeom prst="line">
                <a:avLst/>
              </a:prstGeom>
              <a:noFill/>
              <a:ln w="57150">
                <a:solidFill>
                  <a:srgbClr val="FF9900"/>
                </a:solidFill>
                <a:round/>
                <a:headEnd/>
                <a:tailEnd/>
              </a:ln>
              <a:effectLst/>
            </p:spPr>
            <p:txBody>
              <a:bodyPr anchor="ctr"/>
              <a:lstStyle/>
              <a:p>
                <a:endParaRPr lang="en-US"/>
              </a:p>
            </p:txBody>
          </p:sp>
          <p:sp>
            <p:nvSpPr>
              <p:cNvPr id="2579513" name="Line 57"/>
              <p:cNvSpPr>
                <a:spLocks noChangeAspect="1" noChangeShapeType="1"/>
              </p:cNvSpPr>
              <p:nvPr/>
            </p:nvSpPr>
            <p:spPr bwMode="auto">
              <a:xfrm flipV="1">
                <a:off x="3859" y="673"/>
                <a:ext cx="0" cy="335"/>
              </a:xfrm>
              <a:prstGeom prst="line">
                <a:avLst/>
              </a:prstGeom>
              <a:noFill/>
              <a:ln w="57150">
                <a:solidFill>
                  <a:srgbClr val="FF9900"/>
                </a:solidFill>
                <a:round/>
                <a:headEnd/>
                <a:tailEnd/>
              </a:ln>
              <a:effectLst/>
            </p:spPr>
            <p:txBody>
              <a:bodyPr anchor="ctr"/>
              <a:lstStyle/>
              <a:p>
                <a:endParaRPr lang="en-US"/>
              </a:p>
            </p:txBody>
          </p:sp>
        </p:grpSp>
        <p:grpSp>
          <p:nvGrpSpPr>
            <p:cNvPr id="12" name="Group 58"/>
            <p:cNvGrpSpPr>
              <a:grpSpLocks noChangeAspect="1"/>
            </p:cNvGrpSpPr>
            <p:nvPr/>
          </p:nvGrpSpPr>
          <p:grpSpPr bwMode="auto">
            <a:xfrm>
              <a:off x="2029" y="1577"/>
              <a:ext cx="302" cy="168"/>
              <a:chOff x="3254" y="673"/>
              <a:chExt cx="605" cy="335"/>
            </a:xfrm>
          </p:grpSpPr>
          <p:sp>
            <p:nvSpPr>
              <p:cNvPr id="2579515" name="Line 59"/>
              <p:cNvSpPr>
                <a:spLocks noChangeAspect="1" noChangeShapeType="1"/>
              </p:cNvSpPr>
              <p:nvPr/>
            </p:nvSpPr>
            <p:spPr bwMode="auto">
              <a:xfrm flipH="1">
                <a:off x="3254" y="691"/>
                <a:ext cx="605" cy="0"/>
              </a:xfrm>
              <a:prstGeom prst="line">
                <a:avLst/>
              </a:prstGeom>
              <a:noFill/>
              <a:ln w="57150">
                <a:solidFill>
                  <a:schemeClr val="accent1"/>
                </a:solidFill>
                <a:round/>
                <a:headEnd/>
                <a:tailEnd/>
              </a:ln>
              <a:effectLst/>
            </p:spPr>
            <p:txBody>
              <a:bodyPr anchor="ctr"/>
              <a:lstStyle/>
              <a:p>
                <a:endParaRPr lang="en-US"/>
              </a:p>
            </p:txBody>
          </p:sp>
          <p:sp>
            <p:nvSpPr>
              <p:cNvPr id="2579516" name="Line 60"/>
              <p:cNvSpPr>
                <a:spLocks noChangeAspect="1" noChangeShapeType="1"/>
              </p:cNvSpPr>
              <p:nvPr/>
            </p:nvSpPr>
            <p:spPr bwMode="auto">
              <a:xfrm flipV="1">
                <a:off x="3859" y="673"/>
                <a:ext cx="0" cy="335"/>
              </a:xfrm>
              <a:prstGeom prst="line">
                <a:avLst/>
              </a:prstGeom>
              <a:noFill/>
              <a:ln w="57150">
                <a:solidFill>
                  <a:schemeClr val="accent1"/>
                </a:solidFill>
                <a:round/>
                <a:headEnd/>
                <a:tailEnd/>
              </a:ln>
              <a:effectLst/>
            </p:spPr>
            <p:txBody>
              <a:bodyPr anchor="ctr"/>
              <a:lstStyle/>
              <a:p>
                <a:endParaRPr lang="en-US"/>
              </a:p>
            </p:txBody>
          </p:sp>
        </p:grpSp>
        <p:sp>
          <p:nvSpPr>
            <p:cNvPr id="2579517" name="Line 61"/>
            <p:cNvSpPr>
              <a:spLocks noChangeAspect="1" noChangeShapeType="1"/>
            </p:cNvSpPr>
            <p:nvPr/>
          </p:nvSpPr>
          <p:spPr bwMode="auto">
            <a:xfrm flipH="1">
              <a:off x="1641" y="1586"/>
              <a:ext cx="302" cy="0"/>
            </a:xfrm>
            <a:prstGeom prst="line">
              <a:avLst/>
            </a:prstGeom>
            <a:noFill/>
            <a:ln w="57150">
              <a:solidFill>
                <a:schemeClr val="accent1"/>
              </a:solidFill>
              <a:round/>
              <a:headEnd/>
              <a:tailEnd/>
            </a:ln>
            <a:effectLst/>
          </p:spPr>
          <p:txBody>
            <a:bodyPr anchor="ctr"/>
            <a:lstStyle/>
            <a:p>
              <a:endParaRPr lang="en-US"/>
            </a:p>
          </p:txBody>
        </p:sp>
        <p:grpSp>
          <p:nvGrpSpPr>
            <p:cNvPr id="13" name="Group 62"/>
            <p:cNvGrpSpPr>
              <a:grpSpLocks noChangeAspect="1"/>
            </p:cNvGrpSpPr>
            <p:nvPr/>
          </p:nvGrpSpPr>
          <p:grpSpPr bwMode="auto">
            <a:xfrm>
              <a:off x="2418" y="1745"/>
              <a:ext cx="737" cy="857"/>
              <a:chOff x="3709" y="1009"/>
              <a:chExt cx="1475" cy="1714"/>
            </a:xfrm>
          </p:grpSpPr>
          <p:sp>
            <p:nvSpPr>
              <p:cNvPr id="2579519" name="Line 63"/>
              <p:cNvSpPr>
                <a:spLocks noChangeAspect="1" noChangeShapeType="1"/>
              </p:cNvSpPr>
              <p:nvPr/>
            </p:nvSpPr>
            <p:spPr bwMode="auto">
              <a:xfrm flipV="1">
                <a:off x="3709" y="1009"/>
                <a:ext cx="1475" cy="0"/>
              </a:xfrm>
              <a:prstGeom prst="line">
                <a:avLst/>
              </a:prstGeom>
              <a:noFill/>
              <a:ln w="38100">
                <a:solidFill>
                  <a:srgbClr val="B2B2B2"/>
                </a:solidFill>
                <a:round/>
                <a:headEnd/>
                <a:tailEnd/>
              </a:ln>
              <a:effectLst/>
            </p:spPr>
            <p:txBody>
              <a:bodyPr anchor="ctr"/>
              <a:lstStyle/>
              <a:p>
                <a:endParaRPr lang="en-US"/>
              </a:p>
            </p:txBody>
          </p:sp>
          <p:sp>
            <p:nvSpPr>
              <p:cNvPr id="2579520" name="Line 64"/>
              <p:cNvSpPr>
                <a:spLocks noChangeAspect="1" noChangeShapeType="1"/>
              </p:cNvSpPr>
              <p:nvPr/>
            </p:nvSpPr>
            <p:spPr bwMode="auto">
              <a:xfrm flipV="1">
                <a:off x="3709" y="2171"/>
                <a:ext cx="868" cy="552"/>
              </a:xfrm>
              <a:prstGeom prst="line">
                <a:avLst/>
              </a:prstGeom>
              <a:noFill/>
              <a:ln w="38100">
                <a:solidFill>
                  <a:srgbClr val="B2B2B2"/>
                </a:solidFill>
                <a:round/>
                <a:headEnd/>
                <a:tailEnd/>
              </a:ln>
              <a:effectLst/>
            </p:spPr>
            <p:txBody>
              <a:bodyPr anchor="ctr"/>
              <a:lstStyle/>
              <a:p>
                <a:endParaRPr lang="en-US"/>
              </a:p>
            </p:txBody>
          </p:sp>
          <p:sp>
            <p:nvSpPr>
              <p:cNvPr id="2579521" name="Line 65"/>
              <p:cNvSpPr>
                <a:spLocks noChangeAspect="1" noChangeShapeType="1"/>
              </p:cNvSpPr>
              <p:nvPr/>
            </p:nvSpPr>
            <p:spPr bwMode="auto">
              <a:xfrm flipV="1">
                <a:off x="4577" y="2164"/>
                <a:ext cx="607" cy="7"/>
              </a:xfrm>
              <a:prstGeom prst="line">
                <a:avLst/>
              </a:prstGeom>
              <a:noFill/>
              <a:ln w="38100">
                <a:solidFill>
                  <a:srgbClr val="B2B2B2"/>
                </a:solidFill>
                <a:round/>
                <a:headEnd/>
                <a:tailEnd/>
              </a:ln>
              <a:effectLst/>
            </p:spPr>
            <p:txBody>
              <a:bodyPr anchor="ctr"/>
              <a:lstStyle/>
              <a:p>
                <a:endParaRPr lang="en-US"/>
              </a:p>
            </p:txBody>
          </p:sp>
        </p:grpSp>
        <p:sp>
          <p:nvSpPr>
            <p:cNvPr id="2579522" name="Rectangle 66"/>
            <p:cNvSpPr>
              <a:spLocks noChangeAspect="1" noChangeArrowheads="1"/>
            </p:cNvSpPr>
            <p:nvPr/>
          </p:nvSpPr>
          <p:spPr bwMode="auto">
            <a:xfrm>
              <a:off x="2245" y="1745"/>
              <a:ext cx="173" cy="856"/>
            </a:xfrm>
            <a:prstGeom prst="rect">
              <a:avLst/>
            </a:prstGeom>
            <a:solidFill>
              <a:schemeClr val="bg1"/>
            </a:solidFill>
            <a:ln w="38100">
              <a:solidFill>
                <a:schemeClr val="accent1"/>
              </a:solidFill>
              <a:miter lim="800000"/>
              <a:headEnd/>
              <a:tailEnd/>
            </a:ln>
            <a:effectLst/>
          </p:spPr>
          <p:txBody>
            <a:bodyPr wrap="none" anchor="ctr"/>
            <a:lstStyle/>
            <a:p>
              <a:endParaRPr lang="en-US"/>
            </a:p>
          </p:txBody>
        </p:sp>
        <p:grpSp>
          <p:nvGrpSpPr>
            <p:cNvPr id="14" name="Group 67"/>
            <p:cNvGrpSpPr>
              <a:grpSpLocks noChangeAspect="1"/>
            </p:cNvGrpSpPr>
            <p:nvPr/>
          </p:nvGrpSpPr>
          <p:grpSpPr bwMode="auto">
            <a:xfrm>
              <a:off x="1900" y="1428"/>
              <a:ext cx="172" cy="187"/>
              <a:chOff x="3226" y="432"/>
              <a:chExt cx="345" cy="374"/>
            </a:xfrm>
          </p:grpSpPr>
          <p:grpSp>
            <p:nvGrpSpPr>
              <p:cNvPr id="15" name="Group 68"/>
              <p:cNvGrpSpPr>
                <a:grpSpLocks noChangeAspect="1"/>
              </p:cNvGrpSpPr>
              <p:nvPr/>
            </p:nvGrpSpPr>
            <p:grpSpPr bwMode="auto">
              <a:xfrm rot="-5400000">
                <a:off x="3258" y="400"/>
                <a:ext cx="281" cy="345"/>
                <a:chOff x="3270" y="1642"/>
                <a:chExt cx="281" cy="173"/>
              </a:xfrm>
            </p:grpSpPr>
            <p:sp>
              <p:nvSpPr>
                <p:cNvPr id="2579525" name="Rectangle 69"/>
                <p:cNvSpPr>
                  <a:spLocks noChangeAspect="1" noChangeArrowheads="1"/>
                </p:cNvSpPr>
                <p:nvPr/>
              </p:nvSpPr>
              <p:spPr bwMode="auto">
                <a:xfrm>
                  <a:off x="3464" y="1670"/>
                  <a:ext cx="29" cy="116"/>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79526" name="Rectangle 70"/>
                <p:cNvSpPr>
                  <a:spLocks noChangeAspect="1" noChangeArrowheads="1"/>
                </p:cNvSpPr>
                <p:nvPr/>
              </p:nvSpPr>
              <p:spPr bwMode="auto">
                <a:xfrm>
                  <a:off x="3522" y="1670"/>
                  <a:ext cx="29" cy="116"/>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79527" name="Rectangle 71"/>
                <p:cNvSpPr>
                  <a:spLocks noChangeAspect="1" noChangeArrowheads="1"/>
                </p:cNvSpPr>
                <p:nvPr/>
              </p:nvSpPr>
              <p:spPr bwMode="auto">
                <a:xfrm>
                  <a:off x="3493" y="1642"/>
                  <a:ext cx="12" cy="173"/>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79528" name="Rectangle 72"/>
                <p:cNvSpPr>
                  <a:spLocks noChangeAspect="1" noChangeArrowheads="1"/>
                </p:cNvSpPr>
                <p:nvPr/>
              </p:nvSpPr>
              <p:spPr bwMode="auto">
                <a:xfrm>
                  <a:off x="3510" y="1642"/>
                  <a:ext cx="12" cy="173"/>
                </a:xfrm>
                <a:prstGeom prst="rect">
                  <a:avLst/>
                </a:prstGeom>
                <a:solidFill>
                  <a:srgbClr val="DDDDDD"/>
                </a:solidFill>
                <a:ln w="38100" algn="ctr">
                  <a:solidFill>
                    <a:schemeClr val="tx1"/>
                  </a:solidFill>
                  <a:miter lim="800000"/>
                  <a:headEnd/>
                  <a:tailEnd/>
                </a:ln>
                <a:effectLst/>
              </p:spPr>
              <p:txBody>
                <a:bodyPr wrap="none" anchor="ctr"/>
                <a:lstStyle/>
                <a:p>
                  <a:endParaRPr lang="en-US"/>
                </a:p>
              </p:txBody>
            </p:sp>
            <p:sp>
              <p:nvSpPr>
                <p:cNvPr id="2579529" name="AutoShape 73"/>
                <p:cNvSpPr>
                  <a:spLocks noChangeAspect="1" noChangeArrowheads="1"/>
                </p:cNvSpPr>
                <p:nvPr/>
              </p:nvSpPr>
              <p:spPr bwMode="auto">
                <a:xfrm rot="16200000">
                  <a:off x="3338" y="1631"/>
                  <a:ext cx="58" cy="194"/>
                </a:xfrm>
                <a:prstGeom prst="triangle">
                  <a:avLst>
                    <a:gd name="adj" fmla="val 50000"/>
                  </a:avLst>
                </a:prstGeom>
                <a:solidFill>
                  <a:srgbClr val="DDDDDD"/>
                </a:solidFill>
                <a:ln w="38100" algn="ctr">
                  <a:solidFill>
                    <a:schemeClr val="tx1"/>
                  </a:solidFill>
                  <a:miter lim="800000"/>
                  <a:headEnd/>
                  <a:tailEnd/>
                </a:ln>
                <a:effectLst/>
              </p:spPr>
              <p:txBody>
                <a:bodyPr wrap="none" anchor="ctr"/>
                <a:lstStyle/>
                <a:p>
                  <a:endParaRPr lang="en-US"/>
                </a:p>
              </p:txBody>
            </p:sp>
          </p:grpSp>
          <p:grpSp>
            <p:nvGrpSpPr>
              <p:cNvPr id="16" name="Group 74"/>
              <p:cNvGrpSpPr>
                <a:grpSpLocks noChangeAspect="1"/>
              </p:cNvGrpSpPr>
              <p:nvPr/>
            </p:nvGrpSpPr>
            <p:grpSpPr bwMode="auto">
              <a:xfrm rot="-5400000">
                <a:off x="3341" y="662"/>
                <a:ext cx="115" cy="173"/>
                <a:chOff x="3246" y="1699"/>
                <a:chExt cx="29" cy="58"/>
              </a:xfrm>
            </p:grpSpPr>
            <p:sp>
              <p:nvSpPr>
                <p:cNvPr id="2579531" name="Line 75"/>
                <p:cNvSpPr>
                  <a:spLocks noChangeAspect="1" noChangeShapeType="1"/>
                </p:cNvSpPr>
                <p:nvPr/>
              </p:nvSpPr>
              <p:spPr bwMode="auto">
                <a:xfrm>
                  <a:off x="3246" y="1699"/>
                  <a:ext cx="29" cy="0"/>
                </a:xfrm>
                <a:prstGeom prst="line">
                  <a:avLst/>
                </a:prstGeom>
                <a:noFill/>
                <a:ln w="28575">
                  <a:solidFill>
                    <a:schemeClr val="tx1"/>
                  </a:solidFill>
                  <a:round/>
                  <a:headEnd/>
                  <a:tailEnd/>
                </a:ln>
                <a:effectLst/>
              </p:spPr>
              <p:txBody>
                <a:bodyPr anchor="ctr"/>
                <a:lstStyle/>
                <a:p>
                  <a:endParaRPr lang="en-US"/>
                </a:p>
              </p:txBody>
            </p:sp>
            <p:sp>
              <p:nvSpPr>
                <p:cNvPr id="2579532" name="Line 76"/>
                <p:cNvSpPr>
                  <a:spLocks noChangeAspect="1" noChangeShapeType="1"/>
                </p:cNvSpPr>
                <p:nvPr/>
              </p:nvSpPr>
              <p:spPr bwMode="auto">
                <a:xfrm>
                  <a:off x="3246" y="1699"/>
                  <a:ext cx="29" cy="58"/>
                </a:xfrm>
                <a:prstGeom prst="line">
                  <a:avLst/>
                </a:prstGeom>
                <a:noFill/>
                <a:ln w="28575">
                  <a:solidFill>
                    <a:schemeClr val="tx1"/>
                  </a:solidFill>
                  <a:round/>
                  <a:headEnd/>
                  <a:tailEnd/>
                </a:ln>
                <a:effectLst/>
              </p:spPr>
              <p:txBody>
                <a:bodyPr anchor="ctr"/>
                <a:lstStyle/>
                <a:p>
                  <a:endParaRPr lang="en-US"/>
                </a:p>
              </p:txBody>
            </p:sp>
            <p:sp>
              <p:nvSpPr>
                <p:cNvPr id="2579533" name="Line 77"/>
                <p:cNvSpPr>
                  <a:spLocks noChangeAspect="1" noChangeShapeType="1"/>
                </p:cNvSpPr>
                <p:nvPr/>
              </p:nvSpPr>
              <p:spPr bwMode="auto">
                <a:xfrm flipH="1">
                  <a:off x="3246" y="1699"/>
                  <a:ext cx="29" cy="58"/>
                </a:xfrm>
                <a:prstGeom prst="line">
                  <a:avLst/>
                </a:prstGeom>
                <a:noFill/>
                <a:ln w="28575">
                  <a:solidFill>
                    <a:schemeClr val="tx1"/>
                  </a:solidFill>
                  <a:round/>
                  <a:headEnd/>
                  <a:tailEnd/>
                </a:ln>
                <a:effectLst/>
              </p:spPr>
              <p:txBody>
                <a:bodyPr anchor="ctr"/>
                <a:lstStyle/>
                <a:p>
                  <a:endParaRPr lang="en-US"/>
                </a:p>
              </p:txBody>
            </p:sp>
            <p:sp>
              <p:nvSpPr>
                <p:cNvPr id="2579534" name="Line 78"/>
                <p:cNvSpPr>
                  <a:spLocks noChangeAspect="1" noChangeShapeType="1"/>
                </p:cNvSpPr>
                <p:nvPr/>
              </p:nvSpPr>
              <p:spPr bwMode="auto">
                <a:xfrm>
                  <a:off x="3246" y="1757"/>
                  <a:ext cx="29" cy="0"/>
                </a:xfrm>
                <a:prstGeom prst="line">
                  <a:avLst/>
                </a:prstGeom>
                <a:noFill/>
                <a:ln w="28575">
                  <a:solidFill>
                    <a:schemeClr val="tx1"/>
                  </a:solidFill>
                  <a:round/>
                  <a:headEnd/>
                  <a:tailEnd/>
                </a:ln>
                <a:effectLst/>
              </p:spPr>
              <p:txBody>
                <a:bodyPr anchor="ctr"/>
                <a:lstStyle/>
                <a:p>
                  <a:endParaRPr lang="en-US"/>
                </a:p>
              </p:txBody>
            </p:sp>
            <p:sp>
              <p:nvSpPr>
                <p:cNvPr id="2579535" name="Line 79"/>
                <p:cNvSpPr>
                  <a:spLocks noChangeAspect="1" noChangeShapeType="1"/>
                </p:cNvSpPr>
                <p:nvPr/>
              </p:nvSpPr>
              <p:spPr bwMode="auto">
                <a:xfrm>
                  <a:off x="3246" y="1699"/>
                  <a:ext cx="29" cy="0"/>
                </a:xfrm>
                <a:prstGeom prst="line">
                  <a:avLst/>
                </a:prstGeom>
                <a:noFill/>
                <a:ln w="28575">
                  <a:solidFill>
                    <a:schemeClr val="tx1"/>
                  </a:solidFill>
                  <a:round/>
                  <a:headEnd/>
                  <a:tailEnd/>
                </a:ln>
                <a:effectLst/>
              </p:spPr>
              <p:txBody>
                <a:bodyPr anchor="ctr"/>
                <a:lstStyle/>
                <a:p>
                  <a:endParaRPr lang="en-US"/>
                </a:p>
              </p:txBody>
            </p:sp>
          </p:grpSp>
        </p:grpSp>
      </p:grpSp>
      <p:sp>
        <p:nvSpPr>
          <p:cNvPr id="2579536" name="Text Box 80"/>
          <p:cNvSpPr txBox="1">
            <a:spLocks noChangeArrowheads="1"/>
          </p:cNvSpPr>
          <p:nvPr/>
        </p:nvSpPr>
        <p:spPr bwMode="auto">
          <a:xfrm>
            <a:off x="5622925" y="1417638"/>
            <a:ext cx="2239963"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a:latin typeface="Arial" charset="0"/>
              </a:rPr>
              <a:t>Fan</a:t>
            </a:r>
          </a:p>
        </p:txBody>
      </p:sp>
      <p:grpSp>
        <p:nvGrpSpPr>
          <p:cNvPr id="17" name="Group 85"/>
          <p:cNvGrpSpPr>
            <a:grpSpLocks/>
          </p:cNvGrpSpPr>
          <p:nvPr/>
        </p:nvGrpSpPr>
        <p:grpSpPr bwMode="auto">
          <a:xfrm>
            <a:off x="3749675" y="3549650"/>
            <a:ext cx="930275" cy="793750"/>
            <a:chOff x="2362" y="2236"/>
            <a:chExt cx="586" cy="500"/>
          </a:xfrm>
        </p:grpSpPr>
        <p:grpSp>
          <p:nvGrpSpPr>
            <p:cNvPr id="18" name="Group 46"/>
            <p:cNvGrpSpPr>
              <a:grpSpLocks/>
            </p:cNvGrpSpPr>
            <p:nvPr/>
          </p:nvGrpSpPr>
          <p:grpSpPr bwMode="auto">
            <a:xfrm rot="-5400000">
              <a:off x="2419" y="2246"/>
              <a:ext cx="490" cy="490"/>
              <a:chOff x="3485" y="1006"/>
              <a:chExt cx="599" cy="581"/>
            </a:xfrm>
          </p:grpSpPr>
          <p:sp>
            <p:nvSpPr>
              <p:cNvPr id="2579503" name="Line 47"/>
              <p:cNvSpPr>
                <a:spLocks noChangeShapeType="1"/>
              </p:cNvSpPr>
              <p:nvPr/>
            </p:nvSpPr>
            <p:spPr bwMode="auto">
              <a:xfrm>
                <a:off x="4065" y="1008"/>
                <a:ext cx="0" cy="374"/>
              </a:xfrm>
              <a:prstGeom prst="line">
                <a:avLst/>
              </a:prstGeom>
              <a:noFill/>
              <a:ln w="57150">
                <a:solidFill>
                  <a:schemeClr val="tx1"/>
                </a:solidFill>
                <a:round/>
                <a:headEnd/>
                <a:tailEnd/>
              </a:ln>
              <a:effectLst/>
            </p:spPr>
            <p:txBody>
              <a:bodyPr anchor="ctr"/>
              <a:lstStyle/>
              <a:p>
                <a:endParaRPr lang="en-US"/>
              </a:p>
            </p:txBody>
          </p:sp>
          <p:sp>
            <p:nvSpPr>
              <p:cNvPr id="2579504" name="Freeform 48"/>
              <p:cNvSpPr>
                <a:spLocks/>
              </p:cNvSpPr>
              <p:nvPr/>
            </p:nvSpPr>
            <p:spPr bwMode="auto">
              <a:xfrm>
                <a:off x="3485" y="1009"/>
                <a:ext cx="558" cy="578"/>
              </a:xfrm>
              <a:custGeom>
                <a:avLst/>
                <a:gdLst/>
                <a:ahLst/>
                <a:cxnLst>
                  <a:cxn ang="0">
                    <a:pos x="416" y="1"/>
                  </a:cxn>
                  <a:cxn ang="0">
                    <a:pos x="353" y="2"/>
                  </a:cxn>
                  <a:cxn ang="0">
                    <a:pos x="237" y="16"/>
                  </a:cxn>
                  <a:cxn ang="0">
                    <a:pos x="132" y="67"/>
                  </a:cxn>
                  <a:cxn ang="0">
                    <a:pos x="40" y="164"/>
                  </a:cxn>
                  <a:cxn ang="0">
                    <a:pos x="0" y="324"/>
                  </a:cxn>
                  <a:cxn ang="0">
                    <a:pos x="43" y="459"/>
                  </a:cxn>
                  <a:cxn ang="0">
                    <a:pos x="159" y="548"/>
                  </a:cxn>
                  <a:cxn ang="0">
                    <a:pos x="276" y="575"/>
                  </a:cxn>
                  <a:cxn ang="0">
                    <a:pos x="405" y="565"/>
                  </a:cxn>
                  <a:cxn ang="0">
                    <a:pos x="501" y="514"/>
                  </a:cxn>
                  <a:cxn ang="0">
                    <a:pos x="542" y="454"/>
                  </a:cxn>
                  <a:cxn ang="0">
                    <a:pos x="558" y="365"/>
                  </a:cxn>
                </a:cxnLst>
                <a:rect l="0" t="0" r="r" b="b"/>
                <a:pathLst>
                  <a:path w="558" h="578">
                    <a:moveTo>
                      <a:pt x="416" y="1"/>
                    </a:moveTo>
                    <a:cubicBezTo>
                      <a:pt x="406" y="1"/>
                      <a:pt x="383" y="0"/>
                      <a:pt x="353" y="2"/>
                    </a:cubicBezTo>
                    <a:cubicBezTo>
                      <a:pt x="323" y="4"/>
                      <a:pt x="274" y="5"/>
                      <a:pt x="237" y="16"/>
                    </a:cubicBezTo>
                    <a:cubicBezTo>
                      <a:pt x="200" y="27"/>
                      <a:pt x="165" y="42"/>
                      <a:pt x="132" y="67"/>
                    </a:cubicBezTo>
                    <a:cubicBezTo>
                      <a:pt x="99" y="92"/>
                      <a:pt x="62" y="121"/>
                      <a:pt x="40" y="164"/>
                    </a:cubicBezTo>
                    <a:cubicBezTo>
                      <a:pt x="18" y="207"/>
                      <a:pt x="0" y="275"/>
                      <a:pt x="0" y="324"/>
                    </a:cubicBezTo>
                    <a:cubicBezTo>
                      <a:pt x="0" y="373"/>
                      <a:pt x="17" y="422"/>
                      <a:pt x="43" y="459"/>
                    </a:cubicBezTo>
                    <a:cubicBezTo>
                      <a:pt x="69" y="496"/>
                      <a:pt x="120" y="529"/>
                      <a:pt x="159" y="548"/>
                    </a:cubicBezTo>
                    <a:cubicBezTo>
                      <a:pt x="198" y="567"/>
                      <a:pt x="235" y="572"/>
                      <a:pt x="276" y="575"/>
                    </a:cubicBezTo>
                    <a:cubicBezTo>
                      <a:pt x="317" y="578"/>
                      <a:pt x="368" y="575"/>
                      <a:pt x="405" y="565"/>
                    </a:cubicBezTo>
                    <a:cubicBezTo>
                      <a:pt x="442" y="555"/>
                      <a:pt x="478" y="533"/>
                      <a:pt x="501" y="514"/>
                    </a:cubicBezTo>
                    <a:cubicBezTo>
                      <a:pt x="524" y="495"/>
                      <a:pt x="533" y="479"/>
                      <a:pt x="542" y="454"/>
                    </a:cubicBezTo>
                    <a:cubicBezTo>
                      <a:pt x="551" y="429"/>
                      <a:pt x="555" y="384"/>
                      <a:pt x="558" y="365"/>
                    </a:cubicBezTo>
                  </a:path>
                </a:pathLst>
              </a:custGeom>
              <a:noFill/>
              <a:ln w="57150" cap="flat" cmpd="sng">
                <a:solidFill>
                  <a:schemeClr val="tx1"/>
                </a:solidFill>
                <a:prstDash val="solid"/>
                <a:round/>
                <a:headEnd type="none" w="med" len="med"/>
                <a:tailEnd type="none" w="med" len="med"/>
              </a:ln>
              <a:effectLst/>
            </p:spPr>
            <p:txBody>
              <a:bodyPr anchor="ctr"/>
              <a:lstStyle/>
              <a:p>
                <a:endParaRPr lang="en-US"/>
              </a:p>
            </p:txBody>
          </p:sp>
          <p:sp>
            <p:nvSpPr>
              <p:cNvPr id="2579505" name="Oval 49"/>
              <p:cNvSpPr>
                <a:spLocks noChangeAspect="1" noChangeArrowheads="1"/>
              </p:cNvSpPr>
              <p:nvPr/>
            </p:nvSpPr>
            <p:spPr bwMode="auto">
              <a:xfrm>
                <a:off x="3629" y="1152"/>
                <a:ext cx="346" cy="346"/>
              </a:xfrm>
              <a:prstGeom prst="ellipse">
                <a:avLst/>
              </a:prstGeom>
              <a:noFill/>
              <a:ln w="57150" algn="ctr">
                <a:solidFill>
                  <a:schemeClr val="tx1"/>
                </a:solidFill>
                <a:round/>
                <a:headEnd/>
                <a:tailEnd/>
              </a:ln>
              <a:effectLst/>
            </p:spPr>
            <p:txBody>
              <a:bodyPr wrap="none" anchor="ctr"/>
              <a:lstStyle/>
              <a:p>
                <a:endParaRPr lang="en-US"/>
              </a:p>
            </p:txBody>
          </p:sp>
          <p:sp>
            <p:nvSpPr>
              <p:cNvPr id="2579506" name="Line 50"/>
              <p:cNvSpPr>
                <a:spLocks noChangeShapeType="1"/>
              </p:cNvSpPr>
              <p:nvPr/>
            </p:nvSpPr>
            <p:spPr bwMode="auto">
              <a:xfrm flipV="1">
                <a:off x="3884" y="1006"/>
                <a:ext cx="200" cy="3"/>
              </a:xfrm>
              <a:prstGeom prst="line">
                <a:avLst/>
              </a:prstGeom>
              <a:noFill/>
              <a:ln w="57150">
                <a:solidFill>
                  <a:schemeClr val="tx1"/>
                </a:solidFill>
                <a:round/>
                <a:headEnd/>
                <a:tailEnd/>
              </a:ln>
              <a:effectLst/>
            </p:spPr>
            <p:txBody>
              <a:bodyPr anchor="ctr"/>
              <a:lstStyle/>
              <a:p>
                <a:endParaRPr lang="en-US"/>
              </a:p>
            </p:txBody>
          </p:sp>
          <p:sp>
            <p:nvSpPr>
              <p:cNvPr id="2579507" name="Line 51"/>
              <p:cNvSpPr>
                <a:spLocks noChangeShapeType="1"/>
              </p:cNvSpPr>
              <p:nvPr/>
            </p:nvSpPr>
            <p:spPr bwMode="auto">
              <a:xfrm flipV="1">
                <a:off x="4024" y="1377"/>
                <a:ext cx="57" cy="1"/>
              </a:xfrm>
              <a:prstGeom prst="line">
                <a:avLst/>
              </a:prstGeom>
              <a:noFill/>
              <a:ln w="57150">
                <a:solidFill>
                  <a:schemeClr val="tx1"/>
                </a:solidFill>
                <a:round/>
                <a:headEnd/>
                <a:tailEnd/>
              </a:ln>
              <a:effectLst/>
            </p:spPr>
            <p:txBody>
              <a:bodyPr anchor="ctr"/>
              <a:lstStyle/>
              <a:p>
                <a:endParaRPr lang="en-US"/>
              </a:p>
            </p:txBody>
          </p:sp>
        </p:grpSp>
        <p:sp>
          <p:nvSpPr>
            <p:cNvPr id="2579539" name="Line 83"/>
            <p:cNvSpPr>
              <a:spLocks noChangeShapeType="1"/>
            </p:cNvSpPr>
            <p:nvPr/>
          </p:nvSpPr>
          <p:spPr bwMode="auto">
            <a:xfrm flipH="1">
              <a:off x="2362" y="2236"/>
              <a:ext cx="57" cy="0"/>
            </a:xfrm>
            <a:prstGeom prst="line">
              <a:avLst/>
            </a:prstGeom>
            <a:noFill/>
            <a:ln w="38100">
              <a:solidFill>
                <a:schemeClr val="tx1"/>
              </a:solidFill>
              <a:round/>
              <a:headEnd/>
              <a:tailEnd/>
            </a:ln>
            <a:effectLst/>
          </p:spPr>
          <p:txBody>
            <a:bodyPr anchor="ctr"/>
            <a:lstStyle/>
            <a:p>
              <a:endParaRPr lang="en-US"/>
            </a:p>
          </p:txBody>
        </p:sp>
        <p:sp>
          <p:nvSpPr>
            <p:cNvPr id="2579540" name="Line 84"/>
            <p:cNvSpPr>
              <a:spLocks noChangeShapeType="1"/>
            </p:cNvSpPr>
            <p:nvPr/>
          </p:nvSpPr>
          <p:spPr bwMode="auto">
            <a:xfrm flipH="1">
              <a:off x="2723" y="2240"/>
              <a:ext cx="225" cy="0"/>
            </a:xfrm>
            <a:prstGeom prst="line">
              <a:avLst/>
            </a:prstGeom>
            <a:noFill/>
            <a:ln w="38100">
              <a:solidFill>
                <a:schemeClr val="tx1"/>
              </a:solidFill>
              <a:round/>
              <a:headEnd/>
              <a:tailEnd/>
            </a:ln>
            <a:effectLst/>
          </p:spPr>
          <p:txBody>
            <a:bodyPr anchor="ctr"/>
            <a:lstStyle/>
            <a:p>
              <a:endParaRPr lang="en-US"/>
            </a:p>
          </p:txBody>
        </p:sp>
      </p:grpSp>
      <p:sp>
        <p:nvSpPr>
          <p:cNvPr id="19" name="Footer Placeholder 18"/>
          <p:cNvSpPr>
            <a:spLocks noGrp="1"/>
          </p:cNvSpPr>
          <p:nvPr>
            <p:ph type="ftr" sz="quarter" idx="10"/>
          </p:nvPr>
        </p:nvSpPr>
        <p:spPr/>
        <p:txBody>
          <a:bodyPr/>
          <a:lstStyle/>
          <a:p>
            <a:r>
              <a:rPr lang="en-US"/>
              <a:t>Terminal Unit Basics</a:t>
            </a:r>
            <a:endParaRPr lang="en-US" dirty="0"/>
          </a:p>
        </p:txBody>
      </p:sp>
      <p:sp>
        <p:nvSpPr>
          <p:cNvPr id="20" name="Slide Number Placeholder 19"/>
          <p:cNvSpPr>
            <a:spLocks noGrp="1"/>
          </p:cNvSpPr>
          <p:nvPr>
            <p:ph type="sldNum" sz="quarter" idx="11"/>
          </p:nvPr>
        </p:nvSpPr>
        <p:spPr/>
        <p:txBody>
          <a:bodyPr/>
          <a:lstStyle/>
          <a:p>
            <a:fld id="{E347D01F-1A12-4043-9E52-C5C412E1DD77}" type="slidenum">
              <a:rPr lang="en-US" smtClean="0"/>
              <a:pPr/>
              <a:t>32</a:t>
            </a:fld>
            <a:endParaRPr lang="en-US" dirty="0"/>
          </a:p>
        </p:txBody>
      </p:sp>
    </p:spTree>
    <p:extLst>
      <p:ext uri="{BB962C8B-B14F-4D97-AF65-F5344CB8AC3E}">
        <p14:creationId xmlns:p14="http://schemas.microsoft.com/office/powerpoint/2010/main" val="233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79462">
                                            <p:txEl>
                                              <p:pRg st="1" end="1"/>
                                            </p:txEl>
                                          </p:spTgt>
                                        </p:tgtEl>
                                        <p:attrNameLst>
                                          <p:attrName>style.visibility</p:attrName>
                                        </p:attrNameLst>
                                      </p:cBhvr>
                                      <p:to>
                                        <p:strVal val="visible"/>
                                      </p:to>
                                    </p:set>
                                    <p:animEffect transition="in" filter="fade">
                                      <p:cBhvr>
                                        <p:cTn id="7" dur="500"/>
                                        <p:tgtEl>
                                          <p:spTgt spid="257946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79462">
                                            <p:txEl>
                                              <p:pRg st="2" end="2"/>
                                            </p:txEl>
                                          </p:spTgt>
                                        </p:tgtEl>
                                        <p:attrNameLst>
                                          <p:attrName>style.visibility</p:attrName>
                                        </p:attrNameLst>
                                      </p:cBhvr>
                                      <p:to>
                                        <p:strVal val="visible"/>
                                      </p:to>
                                    </p:set>
                                    <p:animEffect transition="in" filter="fade">
                                      <p:cBhvr>
                                        <p:cTn id="10" dur="500"/>
                                        <p:tgtEl>
                                          <p:spTgt spid="25794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946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73985E-7BFE-47C6-9527-24F1C6228B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4">
            <a:extLst>
              <a:ext uri="{FF2B5EF4-FFF2-40B4-BE49-F238E27FC236}">
                <a16:creationId xmlns:a16="http://schemas.microsoft.com/office/drawing/2014/main" id="{1A559DEB-2B35-4B98-9B7A-2D04395B092E}"/>
              </a:ext>
            </a:extLst>
          </p:cNvPr>
          <p:cNvSpPr>
            <a:spLocks noGrp="1"/>
          </p:cNvSpPr>
          <p:nvPr>
            <p:ph type="ftr" sz="quarter" idx="10"/>
          </p:nvPr>
        </p:nvSpPr>
        <p:spPr/>
        <p:txBody>
          <a:bodyPr/>
          <a:lstStyle/>
          <a:p>
            <a:r>
              <a:rPr lang="en-US"/>
              <a:t>Terminal Unit Basics</a:t>
            </a:r>
            <a:endParaRPr lang="en-US" dirty="0"/>
          </a:p>
        </p:txBody>
      </p:sp>
      <p:sp>
        <p:nvSpPr>
          <p:cNvPr id="6" name="Slide Number Placeholder 5">
            <a:extLst>
              <a:ext uri="{FF2B5EF4-FFF2-40B4-BE49-F238E27FC236}">
                <a16:creationId xmlns:a16="http://schemas.microsoft.com/office/drawing/2014/main" id="{943DBF42-1EC5-41BD-845B-FA807C7FD789}"/>
              </a:ext>
            </a:extLst>
          </p:cNvPr>
          <p:cNvSpPr>
            <a:spLocks noGrp="1"/>
          </p:cNvSpPr>
          <p:nvPr>
            <p:ph type="sldNum" sz="quarter" idx="11"/>
          </p:nvPr>
        </p:nvSpPr>
        <p:spPr/>
        <p:txBody>
          <a:bodyPr/>
          <a:lstStyle/>
          <a:p>
            <a:fld id="{E347D01F-1A12-4043-9E52-C5C412E1DD77}" type="slidenum">
              <a:rPr lang="en-US" smtClean="0"/>
              <a:pPr/>
              <a:t>33</a:t>
            </a:fld>
            <a:endParaRPr lang="en-US" dirty="0"/>
          </a:p>
        </p:txBody>
      </p:sp>
      <p:sp>
        <p:nvSpPr>
          <p:cNvPr id="10" name="Title 9">
            <a:extLst>
              <a:ext uri="{FF2B5EF4-FFF2-40B4-BE49-F238E27FC236}">
                <a16:creationId xmlns:a16="http://schemas.microsoft.com/office/drawing/2014/main" id="{1458C82F-C530-44B5-8D3A-18499D07DDD1}"/>
              </a:ext>
            </a:extLst>
          </p:cNvPr>
          <p:cNvSpPr>
            <a:spLocks noGrp="1"/>
          </p:cNvSpPr>
          <p:nvPr>
            <p:ph type="title"/>
          </p:nvPr>
        </p:nvSpPr>
        <p:spPr>
          <a:xfrm>
            <a:off x="457200" y="5410200"/>
            <a:ext cx="8229600" cy="1143000"/>
          </a:xfrm>
        </p:spPr>
        <p:txBody>
          <a:bodyPr/>
          <a:lstStyle/>
          <a:p>
            <a:r>
              <a:rPr lang="en-US" dirty="0"/>
              <a:t>A Typical Fan Powered Box</a:t>
            </a:r>
          </a:p>
        </p:txBody>
      </p:sp>
    </p:spTree>
    <p:extLst>
      <p:ext uri="{BB962C8B-B14F-4D97-AF65-F5344CB8AC3E}">
        <p14:creationId xmlns:p14="http://schemas.microsoft.com/office/powerpoint/2010/main" val="243267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A6E645-40BA-4DE0-809C-974843BD8C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4">
            <a:extLst>
              <a:ext uri="{FF2B5EF4-FFF2-40B4-BE49-F238E27FC236}">
                <a16:creationId xmlns:a16="http://schemas.microsoft.com/office/drawing/2014/main" id="{1A559DEB-2B35-4B98-9B7A-2D04395B092E}"/>
              </a:ext>
            </a:extLst>
          </p:cNvPr>
          <p:cNvSpPr>
            <a:spLocks noGrp="1"/>
          </p:cNvSpPr>
          <p:nvPr>
            <p:ph type="ftr" sz="quarter" idx="10"/>
          </p:nvPr>
        </p:nvSpPr>
        <p:spPr/>
        <p:txBody>
          <a:bodyPr/>
          <a:lstStyle/>
          <a:p>
            <a:r>
              <a:rPr lang="en-US"/>
              <a:t>Terminal Unit Basics</a:t>
            </a:r>
            <a:endParaRPr lang="en-US" dirty="0"/>
          </a:p>
        </p:txBody>
      </p:sp>
      <p:sp>
        <p:nvSpPr>
          <p:cNvPr id="6" name="Slide Number Placeholder 5">
            <a:extLst>
              <a:ext uri="{FF2B5EF4-FFF2-40B4-BE49-F238E27FC236}">
                <a16:creationId xmlns:a16="http://schemas.microsoft.com/office/drawing/2014/main" id="{943DBF42-1EC5-41BD-845B-FA807C7FD789}"/>
              </a:ext>
            </a:extLst>
          </p:cNvPr>
          <p:cNvSpPr>
            <a:spLocks noGrp="1"/>
          </p:cNvSpPr>
          <p:nvPr>
            <p:ph type="sldNum" sz="quarter" idx="11"/>
          </p:nvPr>
        </p:nvSpPr>
        <p:spPr/>
        <p:txBody>
          <a:bodyPr/>
          <a:lstStyle/>
          <a:p>
            <a:fld id="{E347D01F-1A12-4043-9E52-C5C412E1DD77}" type="slidenum">
              <a:rPr lang="en-US" smtClean="0"/>
              <a:pPr/>
              <a:t>34</a:t>
            </a:fld>
            <a:endParaRPr lang="en-US" dirty="0"/>
          </a:p>
        </p:txBody>
      </p:sp>
      <p:sp>
        <p:nvSpPr>
          <p:cNvPr id="10" name="Title 9">
            <a:extLst>
              <a:ext uri="{FF2B5EF4-FFF2-40B4-BE49-F238E27FC236}">
                <a16:creationId xmlns:a16="http://schemas.microsoft.com/office/drawing/2014/main" id="{1458C82F-C530-44B5-8D3A-18499D07DDD1}"/>
              </a:ext>
            </a:extLst>
          </p:cNvPr>
          <p:cNvSpPr>
            <a:spLocks noGrp="1"/>
          </p:cNvSpPr>
          <p:nvPr>
            <p:ph type="title"/>
          </p:nvPr>
        </p:nvSpPr>
        <p:spPr>
          <a:xfrm>
            <a:off x="457200" y="5410200"/>
            <a:ext cx="8229600" cy="1143000"/>
          </a:xfrm>
        </p:spPr>
        <p:txBody>
          <a:bodyPr/>
          <a:lstStyle/>
          <a:p>
            <a:r>
              <a:rPr lang="en-US" dirty="0"/>
              <a:t>A Typical Fan Powered Box Filter</a:t>
            </a:r>
          </a:p>
        </p:txBody>
      </p:sp>
    </p:spTree>
    <p:extLst>
      <p:ext uri="{BB962C8B-B14F-4D97-AF65-F5344CB8AC3E}">
        <p14:creationId xmlns:p14="http://schemas.microsoft.com/office/powerpoint/2010/main" val="127721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008BC9-D038-4A70-8F2E-6FC70C7A1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4">
            <a:extLst>
              <a:ext uri="{FF2B5EF4-FFF2-40B4-BE49-F238E27FC236}">
                <a16:creationId xmlns:a16="http://schemas.microsoft.com/office/drawing/2014/main" id="{1A559DEB-2B35-4B98-9B7A-2D04395B092E}"/>
              </a:ext>
            </a:extLst>
          </p:cNvPr>
          <p:cNvSpPr>
            <a:spLocks noGrp="1"/>
          </p:cNvSpPr>
          <p:nvPr>
            <p:ph type="ftr" sz="quarter" idx="10"/>
          </p:nvPr>
        </p:nvSpPr>
        <p:spPr/>
        <p:txBody>
          <a:bodyPr/>
          <a:lstStyle/>
          <a:p>
            <a:r>
              <a:rPr lang="en-US"/>
              <a:t>Terminal Unit Basics</a:t>
            </a:r>
            <a:endParaRPr lang="en-US" dirty="0"/>
          </a:p>
        </p:txBody>
      </p:sp>
      <p:sp>
        <p:nvSpPr>
          <p:cNvPr id="6" name="Slide Number Placeholder 5">
            <a:extLst>
              <a:ext uri="{FF2B5EF4-FFF2-40B4-BE49-F238E27FC236}">
                <a16:creationId xmlns:a16="http://schemas.microsoft.com/office/drawing/2014/main" id="{943DBF42-1EC5-41BD-845B-FA807C7FD789}"/>
              </a:ext>
            </a:extLst>
          </p:cNvPr>
          <p:cNvSpPr>
            <a:spLocks noGrp="1"/>
          </p:cNvSpPr>
          <p:nvPr>
            <p:ph type="sldNum" sz="quarter" idx="11"/>
          </p:nvPr>
        </p:nvSpPr>
        <p:spPr/>
        <p:txBody>
          <a:bodyPr/>
          <a:lstStyle/>
          <a:p>
            <a:fld id="{E347D01F-1A12-4043-9E52-C5C412E1DD77}" type="slidenum">
              <a:rPr lang="en-US" smtClean="0"/>
              <a:pPr/>
              <a:t>35</a:t>
            </a:fld>
            <a:endParaRPr lang="en-US" dirty="0"/>
          </a:p>
        </p:txBody>
      </p:sp>
      <p:sp>
        <p:nvSpPr>
          <p:cNvPr id="10" name="Title 9">
            <a:extLst>
              <a:ext uri="{FF2B5EF4-FFF2-40B4-BE49-F238E27FC236}">
                <a16:creationId xmlns:a16="http://schemas.microsoft.com/office/drawing/2014/main" id="{1458C82F-C530-44B5-8D3A-18499D07DDD1}"/>
              </a:ext>
            </a:extLst>
          </p:cNvPr>
          <p:cNvSpPr>
            <a:spLocks noGrp="1"/>
          </p:cNvSpPr>
          <p:nvPr>
            <p:ph type="title"/>
          </p:nvPr>
        </p:nvSpPr>
        <p:spPr>
          <a:xfrm>
            <a:off x="457200" y="5410200"/>
            <a:ext cx="3962400" cy="1143000"/>
          </a:xfrm>
        </p:spPr>
        <p:txBody>
          <a:bodyPr/>
          <a:lstStyle/>
          <a:p>
            <a:r>
              <a:rPr lang="en-US" dirty="0"/>
              <a:t>A Typical Optimized Inlet Condition</a:t>
            </a:r>
          </a:p>
        </p:txBody>
      </p:sp>
    </p:spTree>
    <p:extLst>
      <p:ext uri="{BB962C8B-B14F-4D97-AF65-F5344CB8AC3E}">
        <p14:creationId xmlns:p14="http://schemas.microsoft.com/office/powerpoint/2010/main" val="892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50B83-12FA-40BC-9F5A-BA3DDB0DA7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9">
            <a:extLst>
              <a:ext uri="{FF2B5EF4-FFF2-40B4-BE49-F238E27FC236}">
                <a16:creationId xmlns:a16="http://schemas.microsoft.com/office/drawing/2014/main" id="{1458C82F-C530-44B5-8D3A-18499D07DDD1}"/>
              </a:ext>
            </a:extLst>
          </p:cNvPr>
          <p:cNvSpPr>
            <a:spLocks noGrp="1"/>
          </p:cNvSpPr>
          <p:nvPr>
            <p:ph type="title"/>
          </p:nvPr>
        </p:nvSpPr>
        <p:spPr/>
        <p:txBody>
          <a:bodyPr/>
          <a:lstStyle/>
          <a:p>
            <a:r>
              <a:rPr lang="en-US" dirty="0"/>
              <a:t>The In Series Fan</a:t>
            </a:r>
          </a:p>
        </p:txBody>
      </p:sp>
      <p:sp>
        <p:nvSpPr>
          <p:cNvPr id="5" name="Footer Placeholder 4">
            <a:extLst>
              <a:ext uri="{FF2B5EF4-FFF2-40B4-BE49-F238E27FC236}">
                <a16:creationId xmlns:a16="http://schemas.microsoft.com/office/drawing/2014/main" id="{1A559DEB-2B35-4B98-9B7A-2D04395B092E}"/>
              </a:ext>
            </a:extLst>
          </p:cNvPr>
          <p:cNvSpPr>
            <a:spLocks noGrp="1"/>
          </p:cNvSpPr>
          <p:nvPr>
            <p:ph type="ftr" sz="quarter" idx="10"/>
          </p:nvPr>
        </p:nvSpPr>
        <p:spPr/>
        <p:txBody>
          <a:bodyPr/>
          <a:lstStyle/>
          <a:p>
            <a:r>
              <a:rPr lang="en-US" dirty="0"/>
              <a:t>Terminal Unit Basics</a:t>
            </a:r>
          </a:p>
        </p:txBody>
      </p:sp>
      <p:sp>
        <p:nvSpPr>
          <p:cNvPr id="6" name="Slide Number Placeholder 5">
            <a:extLst>
              <a:ext uri="{FF2B5EF4-FFF2-40B4-BE49-F238E27FC236}">
                <a16:creationId xmlns:a16="http://schemas.microsoft.com/office/drawing/2014/main" id="{943DBF42-1EC5-41BD-845B-FA807C7FD789}"/>
              </a:ext>
            </a:extLst>
          </p:cNvPr>
          <p:cNvSpPr>
            <a:spLocks noGrp="1"/>
          </p:cNvSpPr>
          <p:nvPr>
            <p:ph type="sldNum" sz="quarter" idx="11"/>
          </p:nvPr>
        </p:nvSpPr>
        <p:spPr/>
        <p:txBody>
          <a:bodyPr/>
          <a:lstStyle/>
          <a:p>
            <a:fld id="{E347D01F-1A12-4043-9E52-C5C412E1DD77}" type="slidenum">
              <a:rPr lang="en-US" smtClean="0"/>
              <a:pPr/>
              <a:t>36</a:t>
            </a:fld>
            <a:endParaRPr lang="en-US" dirty="0"/>
          </a:p>
        </p:txBody>
      </p:sp>
    </p:spTree>
    <p:extLst>
      <p:ext uri="{BB962C8B-B14F-4D97-AF65-F5344CB8AC3E}">
        <p14:creationId xmlns:p14="http://schemas.microsoft.com/office/powerpoint/2010/main" val="321525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7DB68-999B-4D37-97DD-A6393517D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9">
            <a:extLst>
              <a:ext uri="{FF2B5EF4-FFF2-40B4-BE49-F238E27FC236}">
                <a16:creationId xmlns:a16="http://schemas.microsoft.com/office/drawing/2014/main" id="{1458C82F-C530-44B5-8D3A-18499D07DDD1}"/>
              </a:ext>
            </a:extLst>
          </p:cNvPr>
          <p:cNvSpPr>
            <a:spLocks noGrp="1"/>
          </p:cNvSpPr>
          <p:nvPr>
            <p:ph type="title"/>
          </p:nvPr>
        </p:nvSpPr>
        <p:spPr/>
        <p:txBody>
          <a:bodyPr/>
          <a:lstStyle/>
          <a:p>
            <a:r>
              <a:rPr lang="en-US" dirty="0"/>
              <a:t>The In Series Fan</a:t>
            </a:r>
          </a:p>
        </p:txBody>
      </p:sp>
      <p:sp>
        <p:nvSpPr>
          <p:cNvPr id="5" name="Footer Placeholder 4">
            <a:extLst>
              <a:ext uri="{FF2B5EF4-FFF2-40B4-BE49-F238E27FC236}">
                <a16:creationId xmlns:a16="http://schemas.microsoft.com/office/drawing/2014/main" id="{1A559DEB-2B35-4B98-9B7A-2D04395B092E}"/>
              </a:ext>
            </a:extLst>
          </p:cNvPr>
          <p:cNvSpPr>
            <a:spLocks noGrp="1"/>
          </p:cNvSpPr>
          <p:nvPr>
            <p:ph type="ftr" sz="quarter" idx="10"/>
          </p:nvPr>
        </p:nvSpPr>
        <p:spPr/>
        <p:txBody>
          <a:bodyPr/>
          <a:lstStyle/>
          <a:p>
            <a:r>
              <a:rPr lang="en-US" dirty="0"/>
              <a:t>Terminal Unit Basics</a:t>
            </a:r>
          </a:p>
        </p:txBody>
      </p:sp>
      <p:sp>
        <p:nvSpPr>
          <p:cNvPr id="6" name="Slide Number Placeholder 5">
            <a:extLst>
              <a:ext uri="{FF2B5EF4-FFF2-40B4-BE49-F238E27FC236}">
                <a16:creationId xmlns:a16="http://schemas.microsoft.com/office/drawing/2014/main" id="{943DBF42-1EC5-41BD-845B-FA807C7FD789}"/>
              </a:ext>
            </a:extLst>
          </p:cNvPr>
          <p:cNvSpPr>
            <a:spLocks noGrp="1"/>
          </p:cNvSpPr>
          <p:nvPr>
            <p:ph type="sldNum" sz="quarter" idx="11"/>
          </p:nvPr>
        </p:nvSpPr>
        <p:spPr/>
        <p:txBody>
          <a:bodyPr/>
          <a:lstStyle/>
          <a:p>
            <a:fld id="{E347D01F-1A12-4043-9E52-C5C412E1DD77}" type="slidenum">
              <a:rPr lang="en-US" smtClean="0"/>
              <a:pPr/>
              <a:t>37</a:t>
            </a:fld>
            <a:endParaRPr lang="en-US" dirty="0"/>
          </a:p>
        </p:txBody>
      </p:sp>
    </p:spTree>
    <p:extLst>
      <p:ext uri="{BB962C8B-B14F-4D97-AF65-F5344CB8AC3E}">
        <p14:creationId xmlns:p14="http://schemas.microsoft.com/office/powerpoint/2010/main" val="182195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solidFill>
                  <a:schemeClr val="tx1"/>
                </a:solidFill>
              </a:rPr>
              <a:t>Double Duct Boxes = Reheat with Hot Air</a:t>
            </a:r>
          </a:p>
        </p:txBody>
      </p:sp>
      <p:sp>
        <p:nvSpPr>
          <p:cNvPr id="121" name="Content Placeholder 120"/>
          <p:cNvSpPr>
            <a:spLocks noGrp="1"/>
          </p:cNvSpPr>
          <p:nvPr>
            <p:ph sz="half" idx="1"/>
          </p:nvPr>
        </p:nvSpPr>
        <p:spPr>
          <a:xfrm>
            <a:off x="685800" y="1587480"/>
            <a:ext cx="3810000" cy="1795482"/>
          </a:xfrm>
        </p:spPr>
        <p:txBody>
          <a:bodyPr/>
          <a:lstStyle/>
          <a:p>
            <a:r>
              <a:rPr lang="en-US" sz="2000" dirty="0">
                <a:solidFill>
                  <a:schemeClr val="tx1"/>
                </a:solidFill>
              </a:rPr>
              <a:t>Twice the components = twice the “fun”</a:t>
            </a:r>
          </a:p>
          <a:p>
            <a:r>
              <a:rPr lang="en-US" sz="2000" dirty="0">
                <a:solidFill>
                  <a:schemeClr val="tx1"/>
                </a:solidFill>
              </a:rPr>
              <a:t>Often separate fan systems for each deck</a:t>
            </a:r>
          </a:p>
        </p:txBody>
      </p:sp>
      <p:sp>
        <p:nvSpPr>
          <p:cNvPr id="122" name="Content Placeholder 121"/>
          <p:cNvSpPr>
            <a:spLocks noGrp="1"/>
          </p:cNvSpPr>
          <p:nvPr>
            <p:ph sz="half" idx="2"/>
          </p:nvPr>
        </p:nvSpPr>
        <p:spPr>
          <a:xfrm>
            <a:off x="4648200" y="1587480"/>
            <a:ext cx="3810000" cy="1795482"/>
          </a:xfrm>
        </p:spPr>
        <p:txBody>
          <a:bodyPr/>
          <a:lstStyle/>
          <a:p>
            <a:r>
              <a:rPr lang="en-US" sz="2000" dirty="0">
                <a:solidFill>
                  <a:schemeClr val="tx1"/>
                </a:solidFill>
              </a:rPr>
              <a:t>Ventilation air typically provided by the cold deck</a:t>
            </a:r>
          </a:p>
          <a:p>
            <a:pPr lvl="1"/>
            <a:r>
              <a:rPr lang="en-US" sz="2000" dirty="0">
                <a:solidFill>
                  <a:srgbClr val="0070C0"/>
                </a:solidFill>
              </a:rPr>
              <a:t>Always minimum cold deck flow</a:t>
            </a:r>
          </a:p>
          <a:p>
            <a:pPr lvl="1"/>
            <a:r>
              <a:rPr lang="en-US" sz="2000" dirty="0">
                <a:solidFill>
                  <a:srgbClr val="0070C0"/>
                </a:solidFill>
              </a:rPr>
              <a:t>Hot deck goes to 0 </a:t>
            </a:r>
            <a:r>
              <a:rPr lang="en-US" sz="2000" dirty="0" err="1">
                <a:solidFill>
                  <a:srgbClr val="0070C0"/>
                </a:solidFill>
              </a:rPr>
              <a:t>cfm</a:t>
            </a:r>
            <a:endParaRPr lang="en-US" sz="2000" dirty="0">
              <a:solidFill>
                <a:srgbClr val="0070C0"/>
              </a:solidFill>
            </a:endParaRPr>
          </a:p>
        </p:txBody>
      </p:sp>
      <p:grpSp>
        <p:nvGrpSpPr>
          <p:cNvPr id="3" name="Group 119"/>
          <p:cNvGrpSpPr/>
          <p:nvPr/>
        </p:nvGrpSpPr>
        <p:grpSpPr>
          <a:xfrm>
            <a:off x="750846" y="3421369"/>
            <a:ext cx="7550213" cy="3322367"/>
            <a:chOff x="888979" y="2922582"/>
            <a:chExt cx="7550213" cy="3322367"/>
          </a:xfrm>
        </p:grpSpPr>
        <p:grpSp>
          <p:nvGrpSpPr>
            <p:cNvPr id="4" name="Group 78"/>
            <p:cNvGrpSpPr/>
            <p:nvPr/>
          </p:nvGrpSpPr>
          <p:grpSpPr>
            <a:xfrm>
              <a:off x="888979" y="2922582"/>
              <a:ext cx="7366003" cy="3322367"/>
              <a:chOff x="888979" y="2922582"/>
              <a:chExt cx="7366003" cy="3322367"/>
            </a:xfrm>
          </p:grpSpPr>
          <p:grpSp>
            <p:nvGrpSpPr>
              <p:cNvPr id="5" name="Group 41"/>
              <p:cNvGrpSpPr>
                <a:grpSpLocks noChangeAspect="1"/>
              </p:cNvGrpSpPr>
              <p:nvPr/>
            </p:nvGrpSpPr>
            <p:grpSpPr>
              <a:xfrm>
                <a:off x="888980" y="4303722"/>
                <a:ext cx="7319963" cy="1884363"/>
                <a:chOff x="-3225800" y="1584325"/>
                <a:chExt cx="14639925" cy="3768725"/>
              </a:xfrm>
            </p:grpSpPr>
            <p:grpSp>
              <p:nvGrpSpPr>
                <p:cNvPr id="6" name="Group 11"/>
                <p:cNvGrpSpPr>
                  <a:grpSpLocks/>
                </p:cNvGrpSpPr>
                <p:nvPr/>
              </p:nvGrpSpPr>
              <p:grpSpPr bwMode="auto">
                <a:xfrm>
                  <a:off x="-3225800" y="1584325"/>
                  <a:ext cx="14639925" cy="2751138"/>
                  <a:chOff x="-2032" y="1584"/>
                  <a:chExt cx="9222" cy="1733"/>
                </a:xfrm>
              </p:grpSpPr>
              <p:grpSp>
                <p:nvGrpSpPr>
                  <p:cNvPr id="7" name="Group 12"/>
                  <p:cNvGrpSpPr>
                    <a:grpSpLocks/>
                  </p:cNvGrpSpPr>
                  <p:nvPr/>
                </p:nvGrpSpPr>
                <p:grpSpPr bwMode="auto">
                  <a:xfrm>
                    <a:off x="1469" y="2401"/>
                    <a:ext cx="1612" cy="115"/>
                    <a:chOff x="922" y="2390"/>
                    <a:chExt cx="1612" cy="115"/>
                  </a:xfrm>
                </p:grpSpPr>
                <p:sp>
                  <p:nvSpPr>
                    <p:cNvPr id="29" name="Line 13"/>
                    <p:cNvSpPr>
                      <a:spLocks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30" name="Oval 14"/>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8" name="Group 15"/>
                  <p:cNvGrpSpPr>
                    <a:grpSpLocks/>
                  </p:cNvGrpSpPr>
                  <p:nvPr/>
                </p:nvGrpSpPr>
                <p:grpSpPr bwMode="auto">
                  <a:xfrm>
                    <a:off x="3709" y="1595"/>
                    <a:ext cx="3481" cy="1714"/>
                    <a:chOff x="3162" y="1584"/>
                    <a:chExt cx="3481" cy="1714"/>
                  </a:xfrm>
                </p:grpSpPr>
                <p:sp>
                  <p:nvSpPr>
                    <p:cNvPr id="26" name="Line 16"/>
                    <p:cNvSpPr>
                      <a:spLocks noChangeShapeType="1"/>
                    </p:cNvSpPr>
                    <p:nvPr/>
                  </p:nvSpPr>
                  <p:spPr bwMode="auto">
                    <a:xfrm flipV="1">
                      <a:off x="3162" y="1584"/>
                      <a:ext cx="1763" cy="0"/>
                    </a:xfrm>
                    <a:prstGeom prst="line">
                      <a:avLst/>
                    </a:prstGeom>
                    <a:noFill/>
                    <a:ln w="38100">
                      <a:solidFill>
                        <a:srgbClr val="7030A0"/>
                      </a:solidFill>
                      <a:round/>
                      <a:headEnd/>
                      <a:tailEnd/>
                    </a:ln>
                    <a:effectLst/>
                  </p:spPr>
                  <p:txBody>
                    <a:bodyPr anchor="ctr"/>
                    <a:lstStyle/>
                    <a:p>
                      <a:endParaRPr lang="en-US"/>
                    </a:p>
                  </p:txBody>
                </p:sp>
                <p:sp>
                  <p:nvSpPr>
                    <p:cNvPr id="27" name="Line 17"/>
                    <p:cNvSpPr>
                      <a:spLocks noChangeShapeType="1"/>
                    </p:cNvSpPr>
                    <p:nvPr/>
                  </p:nvSpPr>
                  <p:spPr bwMode="auto">
                    <a:xfrm flipV="1">
                      <a:off x="3162" y="2746"/>
                      <a:ext cx="868" cy="552"/>
                    </a:xfrm>
                    <a:prstGeom prst="line">
                      <a:avLst/>
                    </a:prstGeom>
                    <a:noFill/>
                    <a:ln w="38100">
                      <a:solidFill>
                        <a:srgbClr val="7030A0"/>
                      </a:solidFill>
                      <a:round/>
                      <a:headEnd/>
                      <a:tailEnd/>
                    </a:ln>
                    <a:effectLst/>
                  </p:spPr>
                  <p:txBody>
                    <a:bodyPr anchor="ctr"/>
                    <a:lstStyle/>
                    <a:p>
                      <a:endParaRPr lang="en-US"/>
                    </a:p>
                  </p:txBody>
                </p:sp>
                <p:sp>
                  <p:nvSpPr>
                    <p:cNvPr id="28" name="Line 18"/>
                    <p:cNvSpPr>
                      <a:spLocks noChangeShapeType="1"/>
                    </p:cNvSpPr>
                    <p:nvPr/>
                  </p:nvSpPr>
                  <p:spPr bwMode="auto">
                    <a:xfrm flipV="1">
                      <a:off x="4030" y="2746"/>
                      <a:ext cx="2613" cy="0"/>
                    </a:xfrm>
                    <a:prstGeom prst="line">
                      <a:avLst/>
                    </a:prstGeom>
                    <a:noFill/>
                    <a:ln w="38100">
                      <a:solidFill>
                        <a:srgbClr val="7030A0"/>
                      </a:solidFill>
                      <a:round/>
                      <a:headEnd/>
                      <a:tailEnd/>
                    </a:ln>
                    <a:effectLst/>
                  </p:spPr>
                  <p:txBody>
                    <a:bodyPr anchor="ctr"/>
                    <a:lstStyle/>
                    <a:p>
                      <a:endParaRPr lang="en-US"/>
                    </a:p>
                  </p:txBody>
                </p:sp>
              </p:grpSp>
              <p:grpSp>
                <p:nvGrpSpPr>
                  <p:cNvPr id="9" name="Group 19"/>
                  <p:cNvGrpSpPr>
                    <a:grpSpLocks/>
                  </p:cNvGrpSpPr>
                  <p:nvPr/>
                </p:nvGrpSpPr>
                <p:grpSpPr bwMode="auto">
                  <a:xfrm>
                    <a:off x="835" y="1584"/>
                    <a:ext cx="2880" cy="1733"/>
                    <a:chOff x="288" y="1573"/>
                    <a:chExt cx="2880" cy="1733"/>
                  </a:xfrm>
                </p:grpSpPr>
                <p:grpSp>
                  <p:nvGrpSpPr>
                    <p:cNvPr id="10" name="Group 20"/>
                    <p:cNvGrpSpPr>
                      <a:grpSpLocks/>
                    </p:cNvGrpSpPr>
                    <p:nvPr/>
                  </p:nvGrpSpPr>
                  <p:grpSpPr bwMode="auto">
                    <a:xfrm>
                      <a:off x="288" y="1573"/>
                      <a:ext cx="2880" cy="340"/>
                      <a:chOff x="576" y="1573"/>
                      <a:chExt cx="2880" cy="340"/>
                    </a:xfrm>
                  </p:grpSpPr>
                  <p:sp>
                    <p:nvSpPr>
                      <p:cNvPr id="23" name="Line 21"/>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24" name="Line 22"/>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25" name="Line 23"/>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11" name="Group 24"/>
                    <p:cNvGrpSpPr>
                      <a:grpSpLocks/>
                    </p:cNvGrpSpPr>
                    <p:nvPr/>
                  </p:nvGrpSpPr>
                  <p:grpSpPr bwMode="auto">
                    <a:xfrm flipV="1">
                      <a:off x="288" y="2966"/>
                      <a:ext cx="2880" cy="340"/>
                      <a:chOff x="576" y="1573"/>
                      <a:chExt cx="2880" cy="340"/>
                    </a:xfrm>
                  </p:grpSpPr>
                  <p:sp>
                    <p:nvSpPr>
                      <p:cNvPr id="20" name="Line 25"/>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21" name="Line 26"/>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22" name="Line 27"/>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18" name="Group 28"/>
                  <p:cNvGrpSpPr>
                    <a:grpSpLocks/>
                  </p:cNvGrpSpPr>
                  <p:nvPr/>
                </p:nvGrpSpPr>
                <p:grpSpPr bwMode="auto">
                  <a:xfrm>
                    <a:off x="2093" y="2228"/>
                    <a:ext cx="950" cy="461"/>
                    <a:chOff x="1546" y="2217"/>
                    <a:chExt cx="950" cy="461"/>
                  </a:xfrm>
                </p:grpSpPr>
                <p:sp>
                  <p:nvSpPr>
                    <p:cNvPr id="16" name="Rectangle 29"/>
                    <p:cNvSpPr>
                      <a:spLocks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7" name="Oval 30"/>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19" name="Group 31"/>
                  <p:cNvGrpSpPr>
                    <a:grpSpLocks/>
                  </p:cNvGrpSpPr>
                  <p:nvPr/>
                </p:nvGrpSpPr>
                <p:grpSpPr bwMode="auto">
                  <a:xfrm rot="2700000">
                    <a:off x="2241" y="2406"/>
                    <a:ext cx="155" cy="31"/>
                    <a:chOff x="1656" y="2380"/>
                    <a:chExt cx="155" cy="31"/>
                  </a:xfrm>
                </p:grpSpPr>
                <p:sp>
                  <p:nvSpPr>
                    <p:cNvPr id="14" name="Line 32"/>
                    <p:cNvSpPr>
                      <a:spLocks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 name="Line 33"/>
                    <p:cNvSpPr>
                      <a:spLocks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33" name="Group 34"/>
                  <p:cNvGrpSpPr>
                    <a:grpSpLocks/>
                  </p:cNvGrpSpPr>
                  <p:nvPr/>
                </p:nvGrpSpPr>
                <p:grpSpPr bwMode="auto">
                  <a:xfrm>
                    <a:off x="-2032" y="1911"/>
                    <a:ext cx="2867" cy="1078"/>
                    <a:chOff x="-2032" y="1911"/>
                    <a:chExt cx="2867" cy="1078"/>
                  </a:xfrm>
                </p:grpSpPr>
                <p:sp>
                  <p:nvSpPr>
                    <p:cNvPr id="12" name="Line 35"/>
                    <p:cNvSpPr>
                      <a:spLocks noChangeShapeType="1"/>
                    </p:cNvSpPr>
                    <p:nvPr/>
                  </p:nvSpPr>
                  <p:spPr bwMode="auto">
                    <a:xfrm flipH="1">
                      <a:off x="-2032" y="2989"/>
                      <a:ext cx="2867" cy="0"/>
                    </a:xfrm>
                    <a:prstGeom prst="line">
                      <a:avLst/>
                    </a:prstGeom>
                    <a:noFill/>
                    <a:ln w="38100">
                      <a:solidFill>
                        <a:srgbClr val="FF0000"/>
                      </a:solidFill>
                      <a:round/>
                      <a:headEnd/>
                      <a:tailEnd/>
                    </a:ln>
                    <a:effectLst/>
                  </p:spPr>
                  <p:txBody>
                    <a:bodyPr anchor="ctr"/>
                    <a:lstStyle/>
                    <a:p>
                      <a:endParaRPr lang="en-US"/>
                    </a:p>
                  </p:txBody>
                </p:sp>
                <p:sp>
                  <p:nvSpPr>
                    <p:cNvPr id="13" name="Line 36"/>
                    <p:cNvSpPr>
                      <a:spLocks noChangeShapeType="1"/>
                    </p:cNvSpPr>
                    <p:nvPr/>
                  </p:nvSpPr>
                  <p:spPr bwMode="auto">
                    <a:xfrm flipH="1">
                      <a:off x="-2032" y="1911"/>
                      <a:ext cx="2867" cy="0"/>
                    </a:xfrm>
                    <a:prstGeom prst="line">
                      <a:avLst/>
                    </a:prstGeom>
                    <a:noFill/>
                    <a:ln w="38100">
                      <a:solidFill>
                        <a:srgbClr val="FF0000"/>
                      </a:solidFill>
                      <a:round/>
                      <a:headEnd/>
                      <a:tailEnd/>
                    </a:ln>
                    <a:effectLst/>
                  </p:spPr>
                  <p:txBody>
                    <a:bodyPr anchor="ctr"/>
                    <a:lstStyle/>
                    <a:p>
                      <a:endParaRPr lang="en-US"/>
                    </a:p>
                  </p:txBody>
                </p:sp>
              </p:grpSp>
            </p:grpSp>
            <p:sp>
              <p:nvSpPr>
                <p:cNvPr id="31" name="Rectangle 37"/>
                <p:cNvSpPr>
                  <a:spLocks noChangeArrowheads="1"/>
                </p:cNvSpPr>
                <p:nvPr/>
              </p:nvSpPr>
              <p:spPr bwMode="auto">
                <a:xfrm>
                  <a:off x="7726363" y="4602163"/>
                  <a:ext cx="503237" cy="639762"/>
                </a:xfrm>
                <a:prstGeom prst="rect">
                  <a:avLst/>
                </a:prstGeom>
                <a:solidFill>
                  <a:srgbClr val="FFFF99"/>
                </a:solidFill>
                <a:ln w="25400">
                  <a:solidFill>
                    <a:schemeClr val="tx1"/>
                  </a:solidFill>
                  <a:miter lim="800000"/>
                  <a:headEnd/>
                  <a:tailEnd/>
                </a:ln>
                <a:effectLst/>
              </p:spPr>
              <p:txBody>
                <a:bodyPr wrap="none" anchor="ctr"/>
                <a:lstStyle/>
                <a:p>
                  <a:pPr algn="ctr"/>
                  <a:r>
                    <a:rPr lang="en-US" sz="1400" b="0" dirty="0">
                      <a:latin typeface="Arial" charset="0"/>
                    </a:rPr>
                    <a:t>T</a:t>
                  </a:r>
                </a:p>
              </p:txBody>
            </p:sp>
            <p:sp>
              <p:nvSpPr>
                <p:cNvPr id="32" name="Freeform 38"/>
                <p:cNvSpPr>
                  <a:spLocks/>
                </p:cNvSpPr>
                <p:nvPr/>
              </p:nvSpPr>
              <p:spPr bwMode="auto">
                <a:xfrm>
                  <a:off x="4560888" y="4670425"/>
                  <a:ext cx="3165475" cy="682625"/>
                </a:xfrm>
                <a:custGeom>
                  <a:avLst/>
                  <a:gdLst/>
                  <a:ahLst/>
                  <a:cxnLst>
                    <a:cxn ang="0">
                      <a:pos x="0" y="97"/>
                    </a:cxn>
                    <a:cxn ang="0">
                      <a:pos x="159" y="104"/>
                    </a:cxn>
                    <a:cxn ang="0">
                      <a:pos x="649" y="51"/>
                    </a:cxn>
                    <a:cxn ang="0">
                      <a:pos x="1119" y="411"/>
                    </a:cxn>
                    <a:cxn ang="0">
                      <a:pos x="1814" y="166"/>
                    </a:cxn>
                    <a:cxn ang="0">
                      <a:pos x="1994" y="158"/>
                    </a:cxn>
                  </a:cxnLst>
                  <a:rect l="0" t="0" r="r" b="b"/>
                  <a:pathLst>
                    <a:path w="1994" h="430">
                      <a:moveTo>
                        <a:pt x="0" y="97"/>
                      </a:moveTo>
                      <a:cubicBezTo>
                        <a:pt x="26" y="98"/>
                        <a:pt x="51" y="112"/>
                        <a:pt x="159" y="104"/>
                      </a:cubicBezTo>
                      <a:cubicBezTo>
                        <a:pt x="267" y="96"/>
                        <a:pt x="489" y="0"/>
                        <a:pt x="649" y="51"/>
                      </a:cubicBezTo>
                      <a:cubicBezTo>
                        <a:pt x="809" y="102"/>
                        <a:pt x="925" y="392"/>
                        <a:pt x="1119" y="411"/>
                      </a:cubicBezTo>
                      <a:cubicBezTo>
                        <a:pt x="1313" y="430"/>
                        <a:pt x="1668" y="208"/>
                        <a:pt x="1814" y="166"/>
                      </a:cubicBezTo>
                      <a:cubicBezTo>
                        <a:pt x="1960" y="124"/>
                        <a:pt x="1957" y="160"/>
                        <a:pt x="1994" y="158"/>
                      </a:cubicBezTo>
                    </a:path>
                  </a:pathLst>
                </a:custGeom>
                <a:noFill/>
                <a:ln w="28575" cap="flat" cmpd="sng">
                  <a:solidFill>
                    <a:srgbClr val="008000"/>
                  </a:solidFill>
                  <a:prstDash val="sysDot"/>
                  <a:round/>
                  <a:headEnd/>
                  <a:tailEnd/>
                </a:ln>
                <a:effectLst/>
              </p:spPr>
              <p:txBody>
                <a:bodyPr anchor="ctr"/>
                <a:lstStyle/>
                <a:p>
                  <a:endParaRPr lang="en-US"/>
                </a:p>
              </p:txBody>
            </p:sp>
            <p:grpSp>
              <p:nvGrpSpPr>
                <p:cNvPr id="40" name="Group 39"/>
                <p:cNvGrpSpPr>
                  <a:grpSpLocks/>
                </p:cNvGrpSpPr>
                <p:nvPr/>
              </p:nvGrpSpPr>
              <p:grpSpPr bwMode="auto">
                <a:xfrm>
                  <a:off x="1554163" y="3001963"/>
                  <a:ext cx="503237" cy="1554162"/>
                  <a:chOff x="979" y="2477"/>
                  <a:chExt cx="317" cy="979"/>
                </a:xfrm>
              </p:grpSpPr>
              <p:sp>
                <p:nvSpPr>
                  <p:cNvPr id="34" name="Rectangle 40"/>
                  <p:cNvSpPr>
                    <a:spLocks noChangeArrowheads="1"/>
                  </p:cNvSpPr>
                  <p:nvPr/>
                </p:nvSpPr>
                <p:spPr bwMode="auto">
                  <a:xfrm>
                    <a:off x="979" y="3053"/>
                    <a:ext cx="317" cy="403"/>
                  </a:xfrm>
                  <a:prstGeom prst="rect">
                    <a:avLst/>
                  </a:prstGeom>
                  <a:solidFill>
                    <a:srgbClr val="FFFF99"/>
                  </a:solidFill>
                  <a:ln w="25400">
                    <a:solidFill>
                      <a:schemeClr val="tx1"/>
                    </a:solidFill>
                    <a:miter lim="800000"/>
                    <a:headEnd/>
                    <a:tailEnd/>
                  </a:ln>
                  <a:effectLst/>
                </p:spPr>
                <p:txBody>
                  <a:bodyPr wrap="none" anchor="ctr"/>
                  <a:lstStyle/>
                  <a:p>
                    <a:pPr algn="ctr"/>
                    <a:r>
                      <a:rPr lang="en-US" sz="1400" b="0" dirty="0">
                        <a:latin typeface="Arial" charset="0"/>
                      </a:rPr>
                      <a:t>F</a:t>
                    </a:r>
                  </a:p>
                </p:txBody>
              </p:sp>
              <p:sp>
                <p:nvSpPr>
                  <p:cNvPr id="35" name="Line 41"/>
                  <p:cNvSpPr>
                    <a:spLocks noChangeShapeType="1"/>
                  </p:cNvSpPr>
                  <p:nvPr/>
                </p:nvSpPr>
                <p:spPr bwMode="auto">
                  <a:xfrm flipV="1">
                    <a:off x="1152" y="2477"/>
                    <a:ext cx="0" cy="576"/>
                  </a:xfrm>
                  <a:prstGeom prst="line">
                    <a:avLst/>
                  </a:prstGeom>
                  <a:noFill/>
                  <a:ln w="38100">
                    <a:solidFill>
                      <a:schemeClr val="tx1"/>
                    </a:solidFill>
                    <a:round/>
                    <a:headEnd/>
                    <a:tailEnd/>
                  </a:ln>
                  <a:effectLst/>
                </p:spPr>
                <p:txBody>
                  <a:bodyPr anchor="ctr"/>
                  <a:lstStyle/>
                  <a:p>
                    <a:endParaRPr lang="en-US"/>
                  </a:p>
                </p:txBody>
              </p:sp>
              <p:sp>
                <p:nvSpPr>
                  <p:cNvPr id="36" name="Line 42"/>
                  <p:cNvSpPr>
                    <a:spLocks noChangeShapeType="1"/>
                  </p:cNvSpPr>
                  <p:nvPr/>
                </p:nvSpPr>
                <p:spPr bwMode="auto">
                  <a:xfrm flipH="1">
                    <a:off x="991" y="2477"/>
                    <a:ext cx="173" cy="0"/>
                  </a:xfrm>
                  <a:prstGeom prst="line">
                    <a:avLst/>
                  </a:prstGeom>
                  <a:noFill/>
                  <a:ln w="38100">
                    <a:solidFill>
                      <a:schemeClr val="tx1"/>
                    </a:solidFill>
                    <a:round/>
                    <a:headEnd/>
                    <a:tailEnd/>
                  </a:ln>
                  <a:effectLst/>
                </p:spPr>
                <p:txBody>
                  <a:bodyPr anchor="ctr"/>
                  <a:lstStyle/>
                  <a:p>
                    <a:endParaRPr lang="en-US"/>
                  </a:p>
                </p:txBody>
              </p:sp>
            </p:grpSp>
            <p:sp>
              <p:nvSpPr>
                <p:cNvPr id="37" name="Rectangle 43"/>
                <p:cNvSpPr>
                  <a:spLocks noChangeArrowheads="1"/>
                </p:cNvSpPr>
                <p:nvPr/>
              </p:nvSpPr>
              <p:spPr bwMode="auto">
                <a:xfrm>
                  <a:off x="3611563" y="4389438"/>
                  <a:ext cx="960437" cy="639762"/>
                </a:xfrm>
                <a:prstGeom prst="rect">
                  <a:avLst/>
                </a:prstGeom>
                <a:solidFill>
                  <a:srgbClr val="FFFF99"/>
                </a:solidFill>
                <a:ln w="25400">
                  <a:solidFill>
                    <a:schemeClr val="tx1"/>
                  </a:solidFill>
                  <a:miter lim="800000"/>
                  <a:headEnd/>
                  <a:tailEnd/>
                </a:ln>
                <a:effectLst/>
              </p:spPr>
              <p:txBody>
                <a:bodyPr wrap="none" anchor="ctr"/>
                <a:lstStyle/>
                <a:p>
                  <a:pPr algn="ctr"/>
                  <a:r>
                    <a:rPr lang="en-US" sz="1400" b="0" dirty="0" err="1">
                      <a:latin typeface="Arial" charset="0"/>
                    </a:rPr>
                    <a:t>C</a:t>
                  </a:r>
                  <a:r>
                    <a:rPr lang="en-US" sz="1400" b="0" baseline="-25000" dirty="0" err="1">
                      <a:latin typeface="Arial" charset="0"/>
                    </a:rPr>
                    <a:t>Flow</a:t>
                  </a:r>
                  <a:endParaRPr lang="en-US" sz="1400" b="0" baseline="-25000" dirty="0">
                    <a:latin typeface="Arial" charset="0"/>
                  </a:endParaRPr>
                </a:p>
              </p:txBody>
            </p:sp>
            <p:sp>
              <p:nvSpPr>
                <p:cNvPr id="38" name="Freeform 44"/>
                <p:cNvSpPr>
                  <a:spLocks/>
                </p:cNvSpPr>
                <p:nvPr/>
              </p:nvSpPr>
              <p:spPr bwMode="auto">
                <a:xfrm>
                  <a:off x="4583113" y="2971800"/>
                  <a:ext cx="1487487" cy="1660525"/>
                </a:xfrm>
                <a:custGeom>
                  <a:avLst/>
                  <a:gdLst/>
                  <a:ahLst/>
                  <a:cxnLst>
                    <a:cxn ang="0">
                      <a:pos x="0" y="1034"/>
                    </a:cxn>
                    <a:cxn ang="0">
                      <a:pos x="185" y="995"/>
                    </a:cxn>
                    <a:cxn ang="0">
                      <a:pos x="821" y="730"/>
                    </a:cxn>
                    <a:cxn ang="0">
                      <a:pos x="880" y="266"/>
                    </a:cxn>
                    <a:cxn ang="0">
                      <a:pos x="529" y="48"/>
                    </a:cxn>
                    <a:cxn ang="0">
                      <a:pos x="166" y="0"/>
                    </a:cxn>
                  </a:cxnLst>
                  <a:rect l="0" t="0" r="r" b="b"/>
                  <a:pathLst>
                    <a:path w="937" h="1046">
                      <a:moveTo>
                        <a:pt x="0" y="1034"/>
                      </a:moveTo>
                      <a:cubicBezTo>
                        <a:pt x="30" y="1029"/>
                        <a:pt x="48" y="1046"/>
                        <a:pt x="185" y="995"/>
                      </a:cubicBezTo>
                      <a:cubicBezTo>
                        <a:pt x="322" y="944"/>
                        <a:pt x="705" y="852"/>
                        <a:pt x="821" y="730"/>
                      </a:cubicBezTo>
                      <a:cubicBezTo>
                        <a:pt x="937" y="608"/>
                        <a:pt x="929" y="380"/>
                        <a:pt x="880" y="266"/>
                      </a:cubicBezTo>
                      <a:cubicBezTo>
                        <a:pt x="831" y="152"/>
                        <a:pt x="648" y="92"/>
                        <a:pt x="529" y="48"/>
                      </a:cubicBezTo>
                      <a:cubicBezTo>
                        <a:pt x="410" y="4"/>
                        <a:pt x="242" y="10"/>
                        <a:pt x="166" y="0"/>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39" name="Freeform 45"/>
                <p:cNvSpPr>
                  <a:spLocks/>
                </p:cNvSpPr>
                <p:nvPr/>
              </p:nvSpPr>
              <p:spPr bwMode="auto">
                <a:xfrm>
                  <a:off x="1792288" y="4572000"/>
                  <a:ext cx="1819275" cy="485775"/>
                </a:xfrm>
                <a:custGeom>
                  <a:avLst/>
                  <a:gdLst/>
                  <a:ahLst/>
                  <a:cxnLst>
                    <a:cxn ang="0">
                      <a:pos x="23" y="0"/>
                    </a:cxn>
                    <a:cxn ang="0">
                      <a:pos x="56" y="185"/>
                    </a:cxn>
                    <a:cxn ang="0">
                      <a:pos x="361" y="298"/>
                    </a:cxn>
                    <a:cxn ang="0">
                      <a:pos x="665" y="139"/>
                    </a:cxn>
                    <a:cxn ang="0">
                      <a:pos x="887" y="58"/>
                    </a:cxn>
                    <a:cxn ang="0">
                      <a:pos x="1146" y="58"/>
                    </a:cxn>
                  </a:cxnLst>
                  <a:rect l="0" t="0" r="r" b="b"/>
                  <a:pathLst>
                    <a:path w="1146" h="306">
                      <a:moveTo>
                        <a:pt x="23" y="0"/>
                      </a:moveTo>
                      <a:cubicBezTo>
                        <a:pt x="28" y="31"/>
                        <a:pt x="0" y="135"/>
                        <a:pt x="56" y="185"/>
                      </a:cubicBezTo>
                      <a:cubicBezTo>
                        <a:pt x="112" y="235"/>
                        <a:pt x="260" y="306"/>
                        <a:pt x="361" y="298"/>
                      </a:cubicBezTo>
                      <a:cubicBezTo>
                        <a:pt x="462" y="290"/>
                        <a:pt x="577" y="179"/>
                        <a:pt x="665" y="139"/>
                      </a:cubicBezTo>
                      <a:cubicBezTo>
                        <a:pt x="753" y="99"/>
                        <a:pt x="807" y="71"/>
                        <a:pt x="887" y="58"/>
                      </a:cubicBezTo>
                      <a:cubicBezTo>
                        <a:pt x="967" y="45"/>
                        <a:pt x="1093" y="53"/>
                        <a:pt x="1146" y="58"/>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grpSp>
          <p:grpSp>
            <p:nvGrpSpPr>
              <p:cNvPr id="41" name="Group 42"/>
              <p:cNvGrpSpPr>
                <a:grpSpLocks noChangeAspect="1"/>
              </p:cNvGrpSpPr>
              <p:nvPr/>
            </p:nvGrpSpPr>
            <p:grpSpPr>
              <a:xfrm>
                <a:off x="888979" y="2922582"/>
                <a:ext cx="7366003" cy="3322367"/>
                <a:chOff x="-3225802" y="1584331"/>
                <a:chExt cx="14732003" cy="6644734"/>
              </a:xfrm>
            </p:grpSpPr>
            <p:grpSp>
              <p:nvGrpSpPr>
                <p:cNvPr id="42" name="Group 11"/>
                <p:cNvGrpSpPr>
                  <a:grpSpLocks/>
                </p:cNvGrpSpPr>
                <p:nvPr/>
              </p:nvGrpSpPr>
              <p:grpSpPr bwMode="auto">
                <a:xfrm>
                  <a:off x="-3225802" y="1584331"/>
                  <a:ext cx="14732003" cy="2751145"/>
                  <a:chOff x="-2032" y="1584"/>
                  <a:chExt cx="9280" cy="1733"/>
                </a:xfrm>
              </p:grpSpPr>
              <p:grpSp>
                <p:nvGrpSpPr>
                  <p:cNvPr id="43" name="Group 53"/>
                  <p:cNvGrpSpPr>
                    <a:grpSpLocks/>
                  </p:cNvGrpSpPr>
                  <p:nvPr/>
                </p:nvGrpSpPr>
                <p:grpSpPr bwMode="auto">
                  <a:xfrm>
                    <a:off x="1469" y="2401"/>
                    <a:ext cx="1612" cy="115"/>
                    <a:chOff x="922" y="2390"/>
                    <a:chExt cx="1612" cy="115"/>
                  </a:xfrm>
                </p:grpSpPr>
                <p:sp>
                  <p:nvSpPr>
                    <p:cNvPr id="77" name="Line 13"/>
                    <p:cNvSpPr>
                      <a:spLocks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78" name="Oval 14"/>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44" name="Group 15"/>
                  <p:cNvGrpSpPr>
                    <a:grpSpLocks/>
                  </p:cNvGrpSpPr>
                  <p:nvPr/>
                </p:nvGrpSpPr>
                <p:grpSpPr bwMode="auto">
                  <a:xfrm>
                    <a:off x="3710" y="1584"/>
                    <a:ext cx="3538" cy="552"/>
                    <a:chOff x="3163" y="1573"/>
                    <a:chExt cx="3538" cy="552"/>
                  </a:xfrm>
                </p:grpSpPr>
                <p:sp>
                  <p:nvSpPr>
                    <p:cNvPr id="75" name="Line 17"/>
                    <p:cNvSpPr>
                      <a:spLocks noChangeShapeType="1"/>
                    </p:cNvSpPr>
                    <p:nvPr/>
                  </p:nvSpPr>
                  <p:spPr bwMode="auto">
                    <a:xfrm>
                      <a:off x="3163" y="1573"/>
                      <a:ext cx="868" cy="552"/>
                    </a:xfrm>
                    <a:prstGeom prst="line">
                      <a:avLst/>
                    </a:prstGeom>
                    <a:noFill/>
                    <a:ln w="38100">
                      <a:solidFill>
                        <a:srgbClr val="7030A0"/>
                      </a:solidFill>
                      <a:round/>
                      <a:headEnd/>
                      <a:tailEnd/>
                    </a:ln>
                    <a:effectLst/>
                  </p:spPr>
                  <p:txBody>
                    <a:bodyPr anchor="ctr"/>
                    <a:lstStyle/>
                    <a:p>
                      <a:endParaRPr lang="en-US"/>
                    </a:p>
                  </p:txBody>
                </p:sp>
                <p:sp>
                  <p:nvSpPr>
                    <p:cNvPr id="76" name="Line 18"/>
                    <p:cNvSpPr>
                      <a:spLocks noChangeShapeType="1"/>
                    </p:cNvSpPr>
                    <p:nvPr/>
                  </p:nvSpPr>
                  <p:spPr bwMode="auto">
                    <a:xfrm flipV="1">
                      <a:off x="3975" y="2105"/>
                      <a:ext cx="2726" cy="0"/>
                    </a:xfrm>
                    <a:prstGeom prst="line">
                      <a:avLst/>
                    </a:prstGeom>
                    <a:noFill/>
                    <a:ln w="38100">
                      <a:solidFill>
                        <a:srgbClr val="7030A0"/>
                      </a:solidFill>
                      <a:round/>
                      <a:headEnd/>
                      <a:tailEnd/>
                    </a:ln>
                    <a:effectLst/>
                  </p:spPr>
                  <p:txBody>
                    <a:bodyPr anchor="ctr"/>
                    <a:lstStyle/>
                    <a:p>
                      <a:endParaRPr lang="en-US"/>
                    </a:p>
                  </p:txBody>
                </p:sp>
              </p:grpSp>
              <p:grpSp>
                <p:nvGrpSpPr>
                  <p:cNvPr id="45" name="Group 19"/>
                  <p:cNvGrpSpPr>
                    <a:grpSpLocks/>
                  </p:cNvGrpSpPr>
                  <p:nvPr/>
                </p:nvGrpSpPr>
                <p:grpSpPr bwMode="auto">
                  <a:xfrm>
                    <a:off x="835" y="1584"/>
                    <a:ext cx="2880" cy="1733"/>
                    <a:chOff x="288" y="1573"/>
                    <a:chExt cx="2880" cy="1733"/>
                  </a:xfrm>
                </p:grpSpPr>
                <p:grpSp>
                  <p:nvGrpSpPr>
                    <p:cNvPr id="46" name="Group 20"/>
                    <p:cNvGrpSpPr>
                      <a:grpSpLocks/>
                    </p:cNvGrpSpPr>
                    <p:nvPr/>
                  </p:nvGrpSpPr>
                  <p:grpSpPr bwMode="auto">
                    <a:xfrm>
                      <a:off x="288" y="1573"/>
                      <a:ext cx="2880" cy="340"/>
                      <a:chOff x="576" y="1573"/>
                      <a:chExt cx="2880" cy="340"/>
                    </a:xfrm>
                  </p:grpSpPr>
                  <p:sp>
                    <p:nvSpPr>
                      <p:cNvPr id="71" name="Line 21"/>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72" name="Line 22"/>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73" name="Line 23"/>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47" name="Group 24"/>
                    <p:cNvGrpSpPr>
                      <a:grpSpLocks/>
                    </p:cNvGrpSpPr>
                    <p:nvPr/>
                  </p:nvGrpSpPr>
                  <p:grpSpPr bwMode="auto">
                    <a:xfrm flipV="1">
                      <a:off x="288" y="2966"/>
                      <a:ext cx="2880" cy="340"/>
                      <a:chOff x="576" y="1573"/>
                      <a:chExt cx="2880" cy="340"/>
                    </a:xfrm>
                  </p:grpSpPr>
                  <p:sp>
                    <p:nvSpPr>
                      <p:cNvPr id="68" name="Line 25"/>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69" name="Line 26"/>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70" name="Line 27"/>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48" name="Group 28"/>
                  <p:cNvGrpSpPr>
                    <a:grpSpLocks/>
                  </p:cNvGrpSpPr>
                  <p:nvPr/>
                </p:nvGrpSpPr>
                <p:grpSpPr bwMode="auto">
                  <a:xfrm>
                    <a:off x="2093" y="2228"/>
                    <a:ext cx="950" cy="461"/>
                    <a:chOff x="1546" y="2217"/>
                    <a:chExt cx="950" cy="461"/>
                  </a:xfrm>
                </p:grpSpPr>
                <p:sp>
                  <p:nvSpPr>
                    <p:cNvPr id="64" name="Rectangle 29"/>
                    <p:cNvSpPr>
                      <a:spLocks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65" name="Oval 30"/>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54" name="Group 31"/>
                  <p:cNvGrpSpPr>
                    <a:grpSpLocks/>
                  </p:cNvGrpSpPr>
                  <p:nvPr/>
                </p:nvGrpSpPr>
                <p:grpSpPr bwMode="auto">
                  <a:xfrm rot="2700000">
                    <a:off x="2241" y="2406"/>
                    <a:ext cx="155" cy="31"/>
                    <a:chOff x="1656" y="2380"/>
                    <a:chExt cx="155" cy="31"/>
                  </a:xfrm>
                </p:grpSpPr>
                <p:sp>
                  <p:nvSpPr>
                    <p:cNvPr id="62" name="Line 32"/>
                    <p:cNvSpPr>
                      <a:spLocks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63" name="Line 33"/>
                    <p:cNvSpPr>
                      <a:spLocks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55" name="Group 34"/>
                  <p:cNvGrpSpPr>
                    <a:grpSpLocks/>
                  </p:cNvGrpSpPr>
                  <p:nvPr/>
                </p:nvGrpSpPr>
                <p:grpSpPr bwMode="auto">
                  <a:xfrm>
                    <a:off x="-2032" y="1911"/>
                    <a:ext cx="2867" cy="1078"/>
                    <a:chOff x="-2032" y="1911"/>
                    <a:chExt cx="2867" cy="1078"/>
                  </a:xfrm>
                </p:grpSpPr>
                <p:sp>
                  <p:nvSpPr>
                    <p:cNvPr id="60" name="Line 35"/>
                    <p:cNvSpPr>
                      <a:spLocks noChangeShapeType="1"/>
                    </p:cNvSpPr>
                    <p:nvPr/>
                  </p:nvSpPr>
                  <p:spPr bwMode="auto">
                    <a:xfrm flipH="1">
                      <a:off x="-2032" y="2989"/>
                      <a:ext cx="2867" cy="0"/>
                    </a:xfrm>
                    <a:prstGeom prst="line">
                      <a:avLst/>
                    </a:prstGeom>
                    <a:noFill/>
                    <a:ln w="38100">
                      <a:solidFill>
                        <a:srgbClr val="3333FF"/>
                      </a:solidFill>
                      <a:round/>
                      <a:headEnd/>
                      <a:tailEnd/>
                    </a:ln>
                    <a:effectLst/>
                  </p:spPr>
                  <p:txBody>
                    <a:bodyPr anchor="ctr"/>
                    <a:lstStyle/>
                    <a:p>
                      <a:endParaRPr lang="en-US"/>
                    </a:p>
                  </p:txBody>
                </p:sp>
                <p:sp>
                  <p:nvSpPr>
                    <p:cNvPr id="61" name="Line 36"/>
                    <p:cNvSpPr>
                      <a:spLocks noChangeShapeType="1"/>
                    </p:cNvSpPr>
                    <p:nvPr/>
                  </p:nvSpPr>
                  <p:spPr bwMode="auto">
                    <a:xfrm flipH="1">
                      <a:off x="-2032" y="1911"/>
                      <a:ext cx="2867" cy="0"/>
                    </a:xfrm>
                    <a:prstGeom prst="line">
                      <a:avLst/>
                    </a:prstGeom>
                    <a:noFill/>
                    <a:ln w="38100">
                      <a:solidFill>
                        <a:srgbClr val="3333FF"/>
                      </a:solidFill>
                      <a:round/>
                      <a:headEnd/>
                      <a:tailEnd/>
                    </a:ln>
                    <a:effectLst/>
                  </p:spPr>
                  <p:txBody>
                    <a:bodyPr anchor="ctr"/>
                    <a:lstStyle/>
                    <a:p>
                      <a:endParaRPr lang="en-US"/>
                    </a:p>
                  </p:txBody>
                </p:sp>
              </p:grpSp>
            </p:grpSp>
            <p:grpSp>
              <p:nvGrpSpPr>
                <p:cNvPr id="56" name="Group 39"/>
                <p:cNvGrpSpPr>
                  <a:grpSpLocks/>
                </p:cNvGrpSpPr>
                <p:nvPr/>
              </p:nvGrpSpPr>
              <p:grpSpPr bwMode="auto">
                <a:xfrm>
                  <a:off x="1554163" y="3001960"/>
                  <a:ext cx="503237" cy="1554161"/>
                  <a:chOff x="979" y="2477"/>
                  <a:chExt cx="317" cy="979"/>
                </a:xfrm>
              </p:grpSpPr>
              <p:sp>
                <p:nvSpPr>
                  <p:cNvPr id="51" name="Rectangle 40"/>
                  <p:cNvSpPr>
                    <a:spLocks noChangeArrowheads="1"/>
                  </p:cNvSpPr>
                  <p:nvPr/>
                </p:nvSpPr>
                <p:spPr bwMode="auto">
                  <a:xfrm>
                    <a:off x="979" y="3053"/>
                    <a:ext cx="317" cy="403"/>
                  </a:xfrm>
                  <a:prstGeom prst="rect">
                    <a:avLst/>
                  </a:prstGeom>
                  <a:solidFill>
                    <a:srgbClr val="FFFF99"/>
                  </a:solidFill>
                  <a:ln w="25400">
                    <a:solidFill>
                      <a:schemeClr val="tx1"/>
                    </a:solidFill>
                    <a:miter lim="800000"/>
                    <a:headEnd/>
                    <a:tailEnd/>
                  </a:ln>
                  <a:effectLst/>
                </p:spPr>
                <p:txBody>
                  <a:bodyPr wrap="none" anchor="ctr"/>
                  <a:lstStyle/>
                  <a:p>
                    <a:pPr algn="ctr"/>
                    <a:r>
                      <a:rPr lang="en-US" sz="1400" b="0" dirty="0">
                        <a:latin typeface="Arial" charset="0"/>
                      </a:rPr>
                      <a:t>F</a:t>
                    </a:r>
                  </a:p>
                </p:txBody>
              </p:sp>
              <p:sp>
                <p:nvSpPr>
                  <p:cNvPr id="52" name="Line 41"/>
                  <p:cNvSpPr>
                    <a:spLocks noChangeShapeType="1"/>
                  </p:cNvSpPr>
                  <p:nvPr/>
                </p:nvSpPr>
                <p:spPr bwMode="auto">
                  <a:xfrm flipV="1">
                    <a:off x="1152" y="2477"/>
                    <a:ext cx="0" cy="576"/>
                  </a:xfrm>
                  <a:prstGeom prst="line">
                    <a:avLst/>
                  </a:prstGeom>
                  <a:noFill/>
                  <a:ln w="38100">
                    <a:solidFill>
                      <a:schemeClr val="tx1"/>
                    </a:solidFill>
                    <a:round/>
                    <a:headEnd/>
                    <a:tailEnd/>
                  </a:ln>
                  <a:effectLst/>
                </p:spPr>
                <p:txBody>
                  <a:bodyPr anchor="ctr"/>
                  <a:lstStyle/>
                  <a:p>
                    <a:endParaRPr lang="en-US"/>
                  </a:p>
                </p:txBody>
              </p:sp>
              <p:sp>
                <p:nvSpPr>
                  <p:cNvPr id="53" name="Line 42"/>
                  <p:cNvSpPr>
                    <a:spLocks noChangeShapeType="1"/>
                  </p:cNvSpPr>
                  <p:nvPr/>
                </p:nvSpPr>
                <p:spPr bwMode="auto">
                  <a:xfrm flipH="1">
                    <a:off x="991" y="2477"/>
                    <a:ext cx="173" cy="0"/>
                  </a:xfrm>
                  <a:prstGeom prst="line">
                    <a:avLst/>
                  </a:prstGeom>
                  <a:noFill/>
                  <a:ln w="38100">
                    <a:solidFill>
                      <a:schemeClr val="tx1"/>
                    </a:solidFill>
                    <a:round/>
                    <a:headEnd/>
                    <a:tailEnd/>
                  </a:ln>
                  <a:effectLst/>
                </p:spPr>
                <p:txBody>
                  <a:bodyPr anchor="ctr"/>
                  <a:lstStyle/>
                  <a:p>
                    <a:endParaRPr lang="en-US"/>
                  </a:p>
                </p:txBody>
              </p:sp>
            </p:grpSp>
            <p:sp>
              <p:nvSpPr>
                <p:cNvPr id="49" name="Freeform 44"/>
                <p:cNvSpPr>
                  <a:spLocks/>
                </p:cNvSpPr>
                <p:nvPr/>
              </p:nvSpPr>
              <p:spPr bwMode="auto">
                <a:xfrm>
                  <a:off x="4600666" y="2971801"/>
                  <a:ext cx="2164040" cy="4413242"/>
                </a:xfrm>
                <a:custGeom>
                  <a:avLst/>
                  <a:gdLst>
                    <a:gd name="connsiteX0" fmla="*/ 0 w 10000"/>
                    <a:gd name="connsiteY0" fmla="*/ 9885 h 22758"/>
                    <a:gd name="connsiteX1" fmla="*/ 5689 w 10000"/>
                    <a:gd name="connsiteY1" fmla="*/ 22696 h 22758"/>
                    <a:gd name="connsiteX2" fmla="*/ 1974 w 10000"/>
                    <a:gd name="connsiteY2" fmla="*/ 9512 h 22758"/>
                    <a:gd name="connsiteX3" fmla="*/ 8762 w 10000"/>
                    <a:gd name="connsiteY3" fmla="*/ 6979 h 22758"/>
                    <a:gd name="connsiteX4" fmla="*/ 9392 w 10000"/>
                    <a:gd name="connsiteY4" fmla="*/ 2543 h 22758"/>
                    <a:gd name="connsiteX5" fmla="*/ 5646 w 10000"/>
                    <a:gd name="connsiteY5" fmla="*/ 459 h 22758"/>
                    <a:gd name="connsiteX6" fmla="*/ 1772 w 10000"/>
                    <a:gd name="connsiteY6" fmla="*/ 0 h 22758"/>
                    <a:gd name="connsiteX0" fmla="*/ 0 w 10000"/>
                    <a:gd name="connsiteY0" fmla="*/ 9885 h 9996"/>
                    <a:gd name="connsiteX1" fmla="*/ 1974 w 10000"/>
                    <a:gd name="connsiteY1" fmla="*/ 9512 h 9996"/>
                    <a:gd name="connsiteX2" fmla="*/ 8762 w 10000"/>
                    <a:gd name="connsiteY2" fmla="*/ 6979 h 9996"/>
                    <a:gd name="connsiteX3" fmla="*/ 9392 w 10000"/>
                    <a:gd name="connsiteY3" fmla="*/ 2543 h 9996"/>
                    <a:gd name="connsiteX4" fmla="*/ 5646 w 10000"/>
                    <a:gd name="connsiteY4" fmla="*/ 459 h 9996"/>
                    <a:gd name="connsiteX5" fmla="*/ 1772 w 10000"/>
                    <a:gd name="connsiteY5" fmla="*/ 0 h 9996"/>
                    <a:gd name="connsiteX0" fmla="*/ 0 w 9882"/>
                    <a:gd name="connsiteY0" fmla="*/ 26588 h 26588"/>
                    <a:gd name="connsiteX1" fmla="*/ 1856 w 9882"/>
                    <a:gd name="connsiteY1" fmla="*/ 9516 h 26588"/>
                    <a:gd name="connsiteX2" fmla="*/ 8644 w 9882"/>
                    <a:gd name="connsiteY2" fmla="*/ 6982 h 26588"/>
                    <a:gd name="connsiteX3" fmla="*/ 9274 w 9882"/>
                    <a:gd name="connsiteY3" fmla="*/ 2544 h 26588"/>
                    <a:gd name="connsiteX4" fmla="*/ 5528 w 9882"/>
                    <a:gd name="connsiteY4" fmla="*/ 459 h 26588"/>
                    <a:gd name="connsiteX5" fmla="*/ 1654 w 9882"/>
                    <a:gd name="connsiteY5" fmla="*/ 0 h 26588"/>
                    <a:gd name="connsiteX0" fmla="*/ 0 w 12733"/>
                    <a:gd name="connsiteY0" fmla="*/ 10000 h 10000"/>
                    <a:gd name="connsiteX1" fmla="*/ 11275 w 12733"/>
                    <a:gd name="connsiteY1" fmla="*/ 8748 h 10000"/>
                    <a:gd name="connsiteX2" fmla="*/ 8747 w 12733"/>
                    <a:gd name="connsiteY2" fmla="*/ 2626 h 10000"/>
                    <a:gd name="connsiteX3" fmla="*/ 9385 w 12733"/>
                    <a:gd name="connsiteY3" fmla="*/ 957 h 10000"/>
                    <a:gd name="connsiteX4" fmla="*/ 5594 w 12733"/>
                    <a:gd name="connsiteY4" fmla="*/ 173 h 10000"/>
                    <a:gd name="connsiteX5" fmla="*/ 1674 w 12733"/>
                    <a:gd name="connsiteY5" fmla="*/ 0 h 10000"/>
                    <a:gd name="connsiteX0" fmla="*/ 0 w 14722"/>
                    <a:gd name="connsiteY0" fmla="*/ 10000 h 10000"/>
                    <a:gd name="connsiteX1" fmla="*/ 11275 w 14722"/>
                    <a:gd name="connsiteY1" fmla="*/ 8748 h 10000"/>
                    <a:gd name="connsiteX2" fmla="*/ 14407 w 14722"/>
                    <a:gd name="connsiteY2" fmla="*/ 4784 h 10000"/>
                    <a:gd name="connsiteX3" fmla="*/ 9385 w 14722"/>
                    <a:gd name="connsiteY3" fmla="*/ 957 h 10000"/>
                    <a:gd name="connsiteX4" fmla="*/ 5594 w 14722"/>
                    <a:gd name="connsiteY4" fmla="*/ 173 h 10000"/>
                    <a:gd name="connsiteX5" fmla="*/ 1674 w 14722"/>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22" h="10000">
                      <a:moveTo>
                        <a:pt x="0" y="10000"/>
                      </a:moveTo>
                      <a:cubicBezTo>
                        <a:pt x="416" y="9971"/>
                        <a:pt x="8874" y="9617"/>
                        <a:pt x="11275" y="8748"/>
                      </a:cubicBezTo>
                      <a:cubicBezTo>
                        <a:pt x="13676" y="7879"/>
                        <a:pt x="14722" y="6082"/>
                        <a:pt x="14407" y="4784"/>
                      </a:cubicBezTo>
                      <a:cubicBezTo>
                        <a:pt x="14092" y="3486"/>
                        <a:pt x="10854" y="1725"/>
                        <a:pt x="9385" y="957"/>
                      </a:cubicBezTo>
                      <a:cubicBezTo>
                        <a:pt x="7916" y="189"/>
                        <a:pt x="6879" y="331"/>
                        <a:pt x="5594" y="173"/>
                      </a:cubicBezTo>
                      <a:cubicBezTo>
                        <a:pt x="4309" y="14"/>
                        <a:pt x="2494" y="36"/>
                        <a:pt x="1674" y="0"/>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sp>
              <p:nvSpPr>
                <p:cNvPr id="50" name="Freeform 45"/>
                <p:cNvSpPr>
                  <a:spLocks/>
                </p:cNvSpPr>
                <p:nvPr/>
              </p:nvSpPr>
              <p:spPr bwMode="auto">
                <a:xfrm>
                  <a:off x="917551" y="4572053"/>
                  <a:ext cx="2670180" cy="3657012"/>
                </a:xfrm>
                <a:custGeom>
                  <a:avLst/>
                  <a:gdLst>
                    <a:gd name="connsiteX0" fmla="*/ 201 w 10375"/>
                    <a:gd name="connsiteY0" fmla="*/ 7315 h 67120"/>
                    <a:gd name="connsiteX1" fmla="*/ 489 w 10375"/>
                    <a:gd name="connsiteY1" fmla="*/ 13361 h 67120"/>
                    <a:gd name="connsiteX2" fmla="*/ 3150 w 10375"/>
                    <a:gd name="connsiteY2" fmla="*/ 17054 h 67120"/>
                    <a:gd name="connsiteX3" fmla="*/ 5803 w 10375"/>
                    <a:gd name="connsiteY3" fmla="*/ 11857 h 67120"/>
                    <a:gd name="connsiteX4" fmla="*/ 7740 w 10375"/>
                    <a:gd name="connsiteY4" fmla="*/ 9210 h 67120"/>
                    <a:gd name="connsiteX5" fmla="*/ 10375 w 10375"/>
                    <a:gd name="connsiteY5" fmla="*/ 67120 h 67120"/>
                    <a:gd name="connsiteX0" fmla="*/ 201 w 9869"/>
                    <a:gd name="connsiteY0" fmla="*/ 7315 h 67120"/>
                    <a:gd name="connsiteX1" fmla="*/ 489 w 9869"/>
                    <a:gd name="connsiteY1" fmla="*/ 13361 h 67120"/>
                    <a:gd name="connsiteX2" fmla="*/ 3150 w 9869"/>
                    <a:gd name="connsiteY2" fmla="*/ 17054 h 67120"/>
                    <a:gd name="connsiteX3" fmla="*/ 5803 w 9869"/>
                    <a:gd name="connsiteY3" fmla="*/ 11857 h 67120"/>
                    <a:gd name="connsiteX4" fmla="*/ 7740 w 9869"/>
                    <a:gd name="connsiteY4" fmla="*/ 9210 h 67120"/>
                    <a:gd name="connsiteX5" fmla="*/ 9869 w 9869"/>
                    <a:gd name="connsiteY5" fmla="*/ 67120 h 67120"/>
                    <a:gd name="connsiteX0" fmla="*/ 204 w 10000"/>
                    <a:gd name="connsiteY0" fmla="*/ 801 h 12495"/>
                    <a:gd name="connsiteX1" fmla="*/ 495 w 10000"/>
                    <a:gd name="connsiteY1" fmla="*/ 1702 h 12495"/>
                    <a:gd name="connsiteX2" fmla="*/ 3192 w 10000"/>
                    <a:gd name="connsiteY2" fmla="*/ 2252 h 12495"/>
                    <a:gd name="connsiteX3" fmla="*/ 5880 w 10000"/>
                    <a:gd name="connsiteY3" fmla="*/ 1478 h 12495"/>
                    <a:gd name="connsiteX4" fmla="*/ 1282 w 10000"/>
                    <a:gd name="connsiteY4" fmla="*/ 11123 h 12495"/>
                    <a:gd name="connsiteX5" fmla="*/ 10000 w 10000"/>
                    <a:gd name="connsiteY5" fmla="*/ 9711 h 12495"/>
                    <a:gd name="connsiteX0" fmla="*/ 4368 w 14164"/>
                    <a:gd name="connsiteY0" fmla="*/ 0 h 10557"/>
                    <a:gd name="connsiteX1" fmla="*/ 4659 w 14164"/>
                    <a:gd name="connsiteY1" fmla="*/ 901 h 10557"/>
                    <a:gd name="connsiteX2" fmla="*/ 7356 w 14164"/>
                    <a:gd name="connsiteY2" fmla="*/ 1451 h 10557"/>
                    <a:gd name="connsiteX3" fmla="*/ 318 w 14164"/>
                    <a:gd name="connsiteY3" fmla="*/ 7498 h 10557"/>
                    <a:gd name="connsiteX4" fmla="*/ 5446 w 14164"/>
                    <a:gd name="connsiteY4" fmla="*/ 10322 h 10557"/>
                    <a:gd name="connsiteX5" fmla="*/ 14164 w 14164"/>
                    <a:gd name="connsiteY5" fmla="*/ 8910 h 10557"/>
                    <a:gd name="connsiteX0" fmla="*/ 4819 w 14615"/>
                    <a:gd name="connsiteY0" fmla="*/ 0 h 10557"/>
                    <a:gd name="connsiteX1" fmla="*/ 5110 w 14615"/>
                    <a:gd name="connsiteY1" fmla="*/ 901 h 10557"/>
                    <a:gd name="connsiteX2" fmla="*/ 1282 w 14615"/>
                    <a:gd name="connsiteY2" fmla="*/ 2980 h 10557"/>
                    <a:gd name="connsiteX3" fmla="*/ 769 w 14615"/>
                    <a:gd name="connsiteY3" fmla="*/ 7498 h 10557"/>
                    <a:gd name="connsiteX4" fmla="*/ 5897 w 14615"/>
                    <a:gd name="connsiteY4" fmla="*/ 10322 h 10557"/>
                    <a:gd name="connsiteX5" fmla="*/ 14615 w 14615"/>
                    <a:gd name="connsiteY5" fmla="*/ 8910 h 10557"/>
                    <a:gd name="connsiteX0" fmla="*/ 4819 w 14615"/>
                    <a:gd name="connsiteY0" fmla="*/ 0 h 10698"/>
                    <a:gd name="connsiteX1" fmla="*/ 5110 w 14615"/>
                    <a:gd name="connsiteY1" fmla="*/ 901 h 10698"/>
                    <a:gd name="connsiteX2" fmla="*/ 1282 w 14615"/>
                    <a:gd name="connsiteY2" fmla="*/ 2980 h 10698"/>
                    <a:gd name="connsiteX3" fmla="*/ 769 w 14615"/>
                    <a:gd name="connsiteY3" fmla="*/ 7498 h 10698"/>
                    <a:gd name="connsiteX4" fmla="*/ 5897 w 14615"/>
                    <a:gd name="connsiteY4" fmla="*/ 10322 h 10698"/>
                    <a:gd name="connsiteX5" fmla="*/ 11025 w 14615"/>
                    <a:gd name="connsiteY5" fmla="*/ 9757 h 10698"/>
                    <a:gd name="connsiteX6" fmla="*/ 14615 w 14615"/>
                    <a:gd name="connsiteY6" fmla="*/ 8910 h 10698"/>
                    <a:gd name="connsiteX0" fmla="*/ 4819 w 14615"/>
                    <a:gd name="connsiteY0" fmla="*/ 0 h 10793"/>
                    <a:gd name="connsiteX1" fmla="*/ 5110 w 14615"/>
                    <a:gd name="connsiteY1" fmla="*/ 901 h 10793"/>
                    <a:gd name="connsiteX2" fmla="*/ 1282 w 14615"/>
                    <a:gd name="connsiteY2" fmla="*/ 2980 h 10793"/>
                    <a:gd name="connsiteX3" fmla="*/ 769 w 14615"/>
                    <a:gd name="connsiteY3" fmla="*/ 7498 h 10793"/>
                    <a:gd name="connsiteX4" fmla="*/ 5897 w 14615"/>
                    <a:gd name="connsiteY4" fmla="*/ 10322 h 10793"/>
                    <a:gd name="connsiteX5" fmla="*/ 11025 w 14615"/>
                    <a:gd name="connsiteY5" fmla="*/ 10322 h 10793"/>
                    <a:gd name="connsiteX6" fmla="*/ 14615 w 14615"/>
                    <a:gd name="connsiteY6" fmla="*/ 8910 h 10793"/>
                    <a:gd name="connsiteX0" fmla="*/ 4819 w 14615"/>
                    <a:gd name="connsiteY0" fmla="*/ 0 h 10651"/>
                    <a:gd name="connsiteX1" fmla="*/ 5110 w 14615"/>
                    <a:gd name="connsiteY1" fmla="*/ 901 h 10651"/>
                    <a:gd name="connsiteX2" fmla="*/ 1282 w 14615"/>
                    <a:gd name="connsiteY2" fmla="*/ 2980 h 10651"/>
                    <a:gd name="connsiteX3" fmla="*/ 769 w 14615"/>
                    <a:gd name="connsiteY3" fmla="*/ 7498 h 10651"/>
                    <a:gd name="connsiteX4" fmla="*/ 5897 w 14615"/>
                    <a:gd name="connsiteY4" fmla="*/ 10322 h 10651"/>
                    <a:gd name="connsiteX5" fmla="*/ 11025 w 14615"/>
                    <a:gd name="connsiteY5" fmla="*/ 9475 h 10651"/>
                    <a:gd name="connsiteX6" fmla="*/ 14615 w 14615"/>
                    <a:gd name="connsiteY6" fmla="*/ 8910 h 10651"/>
                    <a:gd name="connsiteX0" fmla="*/ 4905 w 14701"/>
                    <a:gd name="connsiteY0" fmla="*/ 0 h 11216"/>
                    <a:gd name="connsiteX1" fmla="*/ 5196 w 14701"/>
                    <a:gd name="connsiteY1" fmla="*/ 901 h 11216"/>
                    <a:gd name="connsiteX2" fmla="*/ 1368 w 14701"/>
                    <a:gd name="connsiteY2" fmla="*/ 2980 h 11216"/>
                    <a:gd name="connsiteX3" fmla="*/ 855 w 14701"/>
                    <a:gd name="connsiteY3" fmla="*/ 7498 h 11216"/>
                    <a:gd name="connsiteX4" fmla="*/ 6496 w 14701"/>
                    <a:gd name="connsiteY4" fmla="*/ 10887 h 11216"/>
                    <a:gd name="connsiteX5" fmla="*/ 11111 w 14701"/>
                    <a:gd name="connsiteY5" fmla="*/ 9475 h 11216"/>
                    <a:gd name="connsiteX6" fmla="*/ 14701 w 14701"/>
                    <a:gd name="connsiteY6" fmla="*/ 8910 h 11216"/>
                    <a:gd name="connsiteX0" fmla="*/ 5286 w 15082"/>
                    <a:gd name="connsiteY0" fmla="*/ 0 h 11216"/>
                    <a:gd name="connsiteX1" fmla="*/ 5577 w 15082"/>
                    <a:gd name="connsiteY1" fmla="*/ 901 h 11216"/>
                    <a:gd name="connsiteX2" fmla="*/ 723 w 15082"/>
                    <a:gd name="connsiteY2" fmla="*/ 3545 h 11216"/>
                    <a:gd name="connsiteX3" fmla="*/ 1236 w 15082"/>
                    <a:gd name="connsiteY3" fmla="*/ 7498 h 11216"/>
                    <a:gd name="connsiteX4" fmla="*/ 6877 w 15082"/>
                    <a:gd name="connsiteY4" fmla="*/ 10887 h 11216"/>
                    <a:gd name="connsiteX5" fmla="*/ 11492 w 15082"/>
                    <a:gd name="connsiteY5" fmla="*/ 9475 h 11216"/>
                    <a:gd name="connsiteX6" fmla="*/ 15082 w 15082"/>
                    <a:gd name="connsiteY6" fmla="*/ 8910 h 11216"/>
                    <a:gd name="connsiteX0" fmla="*/ 5286 w 15082"/>
                    <a:gd name="connsiteY0" fmla="*/ 0 h 11216"/>
                    <a:gd name="connsiteX1" fmla="*/ 5577 w 15082"/>
                    <a:gd name="connsiteY1" fmla="*/ 901 h 11216"/>
                    <a:gd name="connsiteX2" fmla="*/ 723 w 15082"/>
                    <a:gd name="connsiteY2" fmla="*/ 3545 h 11216"/>
                    <a:gd name="connsiteX3" fmla="*/ 1236 w 15082"/>
                    <a:gd name="connsiteY3" fmla="*/ 7498 h 11216"/>
                    <a:gd name="connsiteX4" fmla="*/ 6877 w 15082"/>
                    <a:gd name="connsiteY4" fmla="*/ 10887 h 11216"/>
                    <a:gd name="connsiteX5" fmla="*/ 11492 w 15082"/>
                    <a:gd name="connsiteY5" fmla="*/ 9475 h 11216"/>
                    <a:gd name="connsiteX6" fmla="*/ 15082 w 15082"/>
                    <a:gd name="connsiteY6" fmla="*/ 8910 h 11216"/>
                    <a:gd name="connsiteX0" fmla="*/ 5247 w 15043"/>
                    <a:gd name="connsiteY0" fmla="*/ 0 h 11216"/>
                    <a:gd name="connsiteX1" fmla="*/ 5299 w 15043"/>
                    <a:gd name="connsiteY1" fmla="*/ 721 h 11216"/>
                    <a:gd name="connsiteX2" fmla="*/ 684 w 15043"/>
                    <a:gd name="connsiteY2" fmla="*/ 3545 h 11216"/>
                    <a:gd name="connsiteX3" fmla="*/ 1197 w 15043"/>
                    <a:gd name="connsiteY3" fmla="*/ 7498 h 11216"/>
                    <a:gd name="connsiteX4" fmla="*/ 6838 w 15043"/>
                    <a:gd name="connsiteY4" fmla="*/ 10887 h 11216"/>
                    <a:gd name="connsiteX5" fmla="*/ 11453 w 15043"/>
                    <a:gd name="connsiteY5" fmla="*/ 9475 h 11216"/>
                    <a:gd name="connsiteX6" fmla="*/ 15043 w 15043"/>
                    <a:gd name="connsiteY6" fmla="*/ 8910 h 11216"/>
                    <a:gd name="connsiteX0" fmla="*/ 5076 w 14872"/>
                    <a:gd name="connsiteY0" fmla="*/ 0 h 11216"/>
                    <a:gd name="connsiteX1" fmla="*/ 3077 w 14872"/>
                    <a:gd name="connsiteY1" fmla="*/ 1850 h 11216"/>
                    <a:gd name="connsiteX2" fmla="*/ 513 w 14872"/>
                    <a:gd name="connsiteY2" fmla="*/ 3545 h 11216"/>
                    <a:gd name="connsiteX3" fmla="*/ 1026 w 14872"/>
                    <a:gd name="connsiteY3" fmla="*/ 7498 h 11216"/>
                    <a:gd name="connsiteX4" fmla="*/ 6667 w 14872"/>
                    <a:gd name="connsiteY4" fmla="*/ 10887 h 11216"/>
                    <a:gd name="connsiteX5" fmla="*/ 11282 w 14872"/>
                    <a:gd name="connsiteY5" fmla="*/ 9475 h 11216"/>
                    <a:gd name="connsiteX6" fmla="*/ 14872 w 14872"/>
                    <a:gd name="connsiteY6" fmla="*/ 8910 h 11216"/>
                    <a:gd name="connsiteX0" fmla="*/ 5076 w 14872"/>
                    <a:gd name="connsiteY0" fmla="*/ 0 h 11216"/>
                    <a:gd name="connsiteX1" fmla="*/ 3077 w 14872"/>
                    <a:gd name="connsiteY1" fmla="*/ 1850 h 11216"/>
                    <a:gd name="connsiteX2" fmla="*/ 513 w 14872"/>
                    <a:gd name="connsiteY2" fmla="*/ 3545 h 11216"/>
                    <a:gd name="connsiteX3" fmla="*/ 1026 w 14872"/>
                    <a:gd name="connsiteY3" fmla="*/ 7498 h 11216"/>
                    <a:gd name="connsiteX4" fmla="*/ 6667 w 14872"/>
                    <a:gd name="connsiteY4" fmla="*/ 10887 h 11216"/>
                    <a:gd name="connsiteX5" fmla="*/ 11282 w 14872"/>
                    <a:gd name="connsiteY5" fmla="*/ 9475 h 11216"/>
                    <a:gd name="connsiteX6" fmla="*/ 14872 w 14872"/>
                    <a:gd name="connsiteY6" fmla="*/ 8910 h 1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2" h="11216">
                      <a:moveTo>
                        <a:pt x="5076" y="0"/>
                      </a:moveTo>
                      <a:cubicBezTo>
                        <a:pt x="4995" y="1855"/>
                        <a:pt x="3838" y="1259"/>
                        <a:pt x="3077" y="1850"/>
                      </a:cubicBezTo>
                      <a:cubicBezTo>
                        <a:pt x="1185" y="2499"/>
                        <a:pt x="855" y="2604"/>
                        <a:pt x="513" y="3545"/>
                      </a:cubicBezTo>
                      <a:cubicBezTo>
                        <a:pt x="171" y="4486"/>
                        <a:pt x="0" y="6275"/>
                        <a:pt x="1026" y="7498"/>
                      </a:cubicBezTo>
                      <a:cubicBezTo>
                        <a:pt x="2052" y="8721"/>
                        <a:pt x="4958" y="10558"/>
                        <a:pt x="6667" y="10887"/>
                      </a:cubicBezTo>
                      <a:cubicBezTo>
                        <a:pt x="8376" y="11216"/>
                        <a:pt x="9915" y="9804"/>
                        <a:pt x="11282" y="9475"/>
                      </a:cubicBezTo>
                      <a:cubicBezTo>
                        <a:pt x="12649" y="9146"/>
                        <a:pt x="14218" y="9049"/>
                        <a:pt x="14872" y="8910"/>
                      </a:cubicBezTo>
                    </a:path>
                  </a:pathLst>
                </a:custGeom>
                <a:noFill/>
                <a:ln w="28575" cap="flat" cmpd="sng">
                  <a:solidFill>
                    <a:srgbClr val="008000"/>
                  </a:solidFill>
                  <a:prstDash val="sysDot"/>
                  <a:round/>
                  <a:headEnd type="none" w="med" len="med"/>
                  <a:tailEnd type="none" w="med" len="med"/>
                </a:ln>
                <a:effectLst/>
              </p:spPr>
              <p:txBody>
                <a:bodyPr anchor="ctr"/>
                <a:lstStyle/>
                <a:p>
                  <a:endParaRPr lang="en-US"/>
                </a:p>
              </p:txBody>
            </p:sp>
          </p:grpSp>
        </p:grpSp>
        <p:sp>
          <p:nvSpPr>
            <p:cNvPr id="80" name="TextBox 79"/>
            <p:cNvSpPr txBox="1"/>
            <p:nvPr/>
          </p:nvSpPr>
          <p:spPr>
            <a:xfrm>
              <a:off x="934998" y="3429000"/>
              <a:ext cx="2209824" cy="369332"/>
            </a:xfrm>
            <a:prstGeom prst="rect">
              <a:avLst/>
            </a:prstGeom>
            <a:noFill/>
          </p:spPr>
          <p:txBody>
            <a:bodyPr wrap="square" rtlCol="0">
              <a:spAutoFit/>
            </a:bodyPr>
            <a:lstStyle/>
            <a:p>
              <a:r>
                <a:rPr lang="en-US" sz="1800" dirty="0">
                  <a:latin typeface="Arial" pitchFamily="34" charset="0"/>
                  <a:cs typeface="Arial" pitchFamily="34" charset="0"/>
                </a:rPr>
                <a:t>Cold duct or “deck”</a:t>
              </a:r>
            </a:p>
          </p:txBody>
        </p:sp>
        <p:sp>
          <p:nvSpPr>
            <p:cNvPr id="118" name="TextBox 117"/>
            <p:cNvSpPr txBox="1"/>
            <p:nvPr/>
          </p:nvSpPr>
          <p:spPr>
            <a:xfrm>
              <a:off x="1027074" y="4810140"/>
              <a:ext cx="2209824" cy="369332"/>
            </a:xfrm>
            <a:prstGeom prst="rect">
              <a:avLst/>
            </a:prstGeom>
            <a:noFill/>
          </p:spPr>
          <p:txBody>
            <a:bodyPr wrap="square" rtlCol="0">
              <a:spAutoFit/>
            </a:bodyPr>
            <a:lstStyle/>
            <a:p>
              <a:r>
                <a:rPr lang="en-US" sz="1800" dirty="0">
                  <a:latin typeface="Arial" pitchFamily="34" charset="0"/>
                  <a:cs typeface="Arial" pitchFamily="34" charset="0"/>
                </a:rPr>
                <a:t>Hot duct or “deck”</a:t>
              </a:r>
            </a:p>
          </p:txBody>
        </p:sp>
        <p:sp>
          <p:nvSpPr>
            <p:cNvPr id="119" name="TextBox 118"/>
            <p:cNvSpPr txBox="1"/>
            <p:nvPr/>
          </p:nvSpPr>
          <p:spPr>
            <a:xfrm>
              <a:off x="6919938" y="3981456"/>
              <a:ext cx="1519254" cy="646331"/>
            </a:xfrm>
            <a:prstGeom prst="rect">
              <a:avLst/>
            </a:prstGeom>
            <a:noFill/>
          </p:spPr>
          <p:txBody>
            <a:bodyPr wrap="square" rtlCol="0">
              <a:spAutoFit/>
            </a:bodyPr>
            <a:lstStyle/>
            <a:p>
              <a:r>
                <a:rPr lang="en-US" sz="1800" dirty="0">
                  <a:latin typeface="Arial" pitchFamily="34" charset="0"/>
                  <a:cs typeface="Arial" pitchFamily="34" charset="0"/>
                </a:rPr>
                <a:t>Mixed air to the zone</a:t>
              </a:r>
            </a:p>
          </p:txBody>
        </p:sp>
      </p:grpSp>
      <p:sp>
        <p:nvSpPr>
          <p:cNvPr id="57" name="Footer Placeholder 56"/>
          <p:cNvSpPr>
            <a:spLocks noGrp="1"/>
          </p:cNvSpPr>
          <p:nvPr>
            <p:ph type="ftr" sz="quarter" idx="10"/>
          </p:nvPr>
        </p:nvSpPr>
        <p:spPr/>
        <p:txBody>
          <a:bodyPr/>
          <a:lstStyle/>
          <a:p>
            <a:r>
              <a:rPr lang="en-US"/>
              <a:t>Terminal Unit Basics</a:t>
            </a:r>
            <a:endParaRPr lang="en-US" dirty="0"/>
          </a:p>
        </p:txBody>
      </p:sp>
      <p:sp>
        <p:nvSpPr>
          <p:cNvPr id="58" name="Slide Number Placeholder 57"/>
          <p:cNvSpPr>
            <a:spLocks noGrp="1"/>
          </p:cNvSpPr>
          <p:nvPr>
            <p:ph type="sldNum" sz="quarter" idx="11"/>
          </p:nvPr>
        </p:nvSpPr>
        <p:spPr/>
        <p:txBody>
          <a:bodyPr/>
          <a:lstStyle/>
          <a:p>
            <a:fld id="{E347D01F-1A12-4043-9E52-C5C412E1DD77}" type="slidenum">
              <a:rPr lang="en-US" smtClean="0"/>
              <a:pPr/>
              <a:t>38</a:t>
            </a:fld>
            <a:endParaRPr lang="en-US" dirty="0"/>
          </a:p>
        </p:txBody>
      </p:sp>
    </p:spTree>
    <p:extLst>
      <p:ext uri="{BB962C8B-B14F-4D97-AF65-F5344CB8AC3E}">
        <p14:creationId xmlns:p14="http://schemas.microsoft.com/office/powerpoint/2010/main" val="287859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B09301-31BB-422C-9BF0-E6A340366489}"/>
              </a:ext>
            </a:extLst>
          </p:cNvPr>
          <p:cNvSpPr>
            <a:spLocks noGrp="1"/>
          </p:cNvSpPr>
          <p:nvPr>
            <p:ph type="title"/>
          </p:nvPr>
        </p:nvSpPr>
        <p:spPr>
          <a:xfrm>
            <a:off x="457200" y="274638"/>
            <a:ext cx="3429000" cy="1143000"/>
          </a:xfrm>
        </p:spPr>
        <p:txBody>
          <a:bodyPr>
            <a:normAutofit/>
          </a:bodyPr>
          <a:lstStyle/>
          <a:p>
            <a:r>
              <a:rPr lang="en-US" dirty="0"/>
              <a:t> A Single Path Double Duct Unit</a:t>
            </a:r>
          </a:p>
        </p:txBody>
      </p:sp>
      <p:sp>
        <p:nvSpPr>
          <p:cNvPr id="5" name="Footer Placeholder 4">
            <a:extLst>
              <a:ext uri="{FF2B5EF4-FFF2-40B4-BE49-F238E27FC236}">
                <a16:creationId xmlns:a16="http://schemas.microsoft.com/office/drawing/2014/main" id="{32F20D00-91EA-495E-8C00-5D095C7CD62A}"/>
              </a:ext>
            </a:extLst>
          </p:cNvPr>
          <p:cNvSpPr>
            <a:spLocks noGrp="1"/>
          </p:cNvSpPr>
          <p:nvPr>
            <p:ph type="ftr" sz="quarter" idx="10"/>
          </p:nvPr>
        </p:nvSpPr>
        <p:spPr/>
        <p:txBody>
          <a:bodyPr/>
          <a:lstStyle/>
          <a:p>
            <a:r>
              <a:rPr lang="en-US"/>
              <a:t>Terminal Unit Basics</a:t>
            </a:r>
            <a:endParaRPr lang="en-US" dirty="0"/>
          </a:p>
        </p:txBody>
      </p:sp>
      <p:sp>
        <p:nvSpPr>
          <p:cNvPr id="6" name="Slide Number Placeholder 5">
            <a:extLst>
              <a:ext uri="{FF2B5EF4-FFF2-40B4-BE49-F238E27FC236}">
                <a16:creationId xmlns:a16="http://schemas.microsoft.com/office/drawing/2014/main" id="{F6B851C0-8A2E-4C67-88B4-D50154EE72D4}"/>
              </a:ext>
            </a:extLst>
          </p:cNvPr>
          <p:cNvSpPr>
            <a:spLocks noGrp="1"/>
          </p:cNvSpPr>
          <p:nvPr>
            <p:ph type="sldNum" sz="quarter" idx="11"/>
          </p:nvPr>
        </p:nvSpPr>
        <p:spPr/>
        <p:txBody>
          <a:bodyPr/>
          <a:lstStyle/>
          <a:p>
            <a:fld id="{E347D01F-1A12-4043-9E52-C5C412E1DD77}" type="slidenum">
              <a:rPr lang="en-US" smtClean="0"/>
              <a:pPr/>
              <a:t>39</a:t>
            </a:fld>
            <a:endParaRPr lang="en-US" dirty="0"/>
          </a:p>
        </p:txBody>
      </p:sp>
      <p:pic>
        <p:nvPicPr>
          <p:cNvPr id="11" name="Picture 10">
            <a:extLst>
              <a:ext uri="{FF2B5EF4-FFF2-40B4-BE49-F238E27FC236}">
                <a16:creationId xmlns:a16="http://schemas.microsoft.com/office/drawing/2014/main" id="{826FCCB2-8C2E-4DD8-BFB7-9020EE20C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170128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332038" y="3811588"/>
            <a:ext cx="2559050" cy="182562"/>
            <a:chOff x="922" y="2390"/>
            <a:chExt cx="1612" cy="115"/>
          </a:xfrm>
        </p:grpSpPr>
        <p:sp>
          <p:nvSpPr>
            <p:cNvPr id="1558531" name="Line 3"/>
            <p:cNvSpPr>
              <a:spLocks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58532" name="Oval 4"/>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558533" name="Rectangle 5"/>
          <p:cNvSpPr>
            <a:spLocks noGrp="1" noChangeArrowheads="1"/>
          </p:cNvSpPr>
          <p:nvPr>
            <p:ph type="title"/>
          </p:nvPr>
        </p:nvSpPr>
        <p:spPr/>
        <p:txBody>
          <a:bodyPr vert="horz" lIns="91440" tIns="45720" rIns="91440" bIns="45720" rtlCol="0" anchor="ctr">
            <a:normAutofit/>
          </a:bodyPr>
          <a:lstStyle/>
          <a:p>
            <a:r>
              <a:rPr lang="en-US">
                <a:solidFill>
                  <a:schemeClr val="tx1"/>
                </a:solidFill>
              </a:rPr>
              <a:t>Your Basic Box</a:t>
            </a:r>
          </a:p>
        </p:txBody>
      </p:sp>
      <p:grpSp>
        <p:nvGrpSpPr>
          <p:cNvPr id="3" name="Group 6"/>
          <p:cNvGrpSpPr>
            <a:grpSpLocks/>
          </p:cNvGrpSpPr>
          <p:nvPr/>
        </p:nvGrpSpPr>
        <p:grpSpPr bwMode="auto">
          <a:xfrm>
            <a:off x="5888038" y="2532063"/>
            <a:ext cx="2798762" cy="2720975"/>
            <a:chOff x="3162" y="1584"/>
            <a:chExt cx="1763" cy="1714"/>
          </a:xfrm>
        </p:grpSpPr>
        <p:sp>
          <p:nvSpPr>
            <p:cNvPr id="1558535" name="Line 7"/>
            <p:cNvSpPr>
              <a:spLocks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58536" name="Line 8"/>
            <p:cNvSpPr>
              <a:spLocks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58537" name="Line 9"/>
            <p:cNvSpPr>
              <a:spLocks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4" name="Group 10"/>
          <p:cNvGrpSpPr>
            <a:grpSpLocks/>
          </p:cNvGrpSpPr>
          <p:nvPr/>
        </p:nvGrpSpPr>
        <p:grpSpPr bwMode="auto">
          <a:xfrm>
            <a:off x="1325563" y="2514600"/>
            <a:ext cx="4572000" cy="2751138"/>
            <a:chOff x="288" y="1573"/>
            <a:chExt cx="2880" cy="1733"/>
          </a:xfrm>
        </p:grpSpPr>
        <p:grpSp>
          <p:nvGrpSpPr>
            <p:cNvPr id="5" name="Group 11"/>
            <p:cNvGrpSpPr>
              <a:grpSpLocks/>
            </p:cNvGrpSpPr>
            <p:nvPr/>
          </p:nvGrpSpPr>
          <p:grpSpPr bwMode="auto">
            <a:xfrm>
              <a:off x="288" y="1573"/>
              <a:ext cx="2880" cy="340"/>
              <a:chOff x="576" y="1573"/>
              <a:chExt cx="2880" cy="340"/>
            </a:xfrm>
          </p:grpSpPr>
          <p:sp>
            <p:nvSpPr>
              <p:cNvPr id="1558540" name="Line 12"/>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58541" name="Line 13"/>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58542" name="Line 14"/>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6" name="Group 15"/>
            <p:cNvGrpSpPr>
              <a:grpSpLocks/>
            </p:cNvGrpSpPr>
            <p:nvPr/>
          </p:nvGrpSpPr>
          <p:grpSpPr bwMode="auto">
            <a:xfrm flipV="1">
              <a:off x="288" y="2966"/>
              <a:ext cx="2880" cy="340"/>
              <a:chOff x="576" y="1573"/>
              <a:chExt cx="2880" cy="340"/>
            </a:xfrm>
          </p:grpSpPr>
          <p:sp>
            <p:nvSpPr>
              <p:cNvPr id="1558544" name="Line 16"/>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58545" name="Line 17"/>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58546" name="Line 18"/>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sp>
        <p:nvSpPr>
          <p:cNvPr id="1558547" name="Text Box 19"/>
          <p:cNvSpPr txBox="1">
            <a:spLocks noChangeArrowheads="1"/>
          </p:cNvSpPr>
          <p:nvPr/>
        </p:nvSpPr>
        <p:spPr bwMode="auto">
          <a:xfrm>
            <a:off x="2651125" y="1754188"/>
            <a:ext cx="2239963"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b="0">
                <a:latin typeface="Arial" charset="0"/>
              </a:rPr>
              <a:t>Enclosure</a:t>
            </a:r>
          </a:p>
        </p:txBody>
      </p:sp>
      <p:sp>
        <p:nvSpPr>
          <p:cNvPr id="1558548" name="Text Box 20"/>
          <p:cNvSpPr txBox="1">
            <a:spLocks noChangeArrowheads="1"/>
          </p:cNvSpPr>
          <p:nvPr/>
        </p:nvSpPr>
        <p:spPr bwMode="auto">
          <a:xfrm>
            <a:off x="3062288" y="2714625"/>
            <a:ext cx="1279525" cy="396875"/>
          </a:xfrm>
          <a:prstGeom prst="rect">
            <a:avLst/>
          </a:prstGeom>
          <a:solidFill>
            <a:schemeClr val="bg1">
              <a:alpha val="50000"/>
            </a:schemeClr>
          </a:solidFill>
          <a:ln w="9525" algn="ctr">
            <a:noFill/>
            <a:miter lim="800000"/>
            <a:headEnd/>
            <a:tailEnd/>
          </a:ln>
          <a:effectLst/>
        </p:spPr>
        <p:txBody>
          <a:bodyPr>
            <a:spAutoFit/>
          </a:bodyPr>
          <a:lstStyle/>
          <a:p>
            <a:pPr algn="ctr">
              <a:spcBef>
                <a:spcPct val="50000"/>
              </a:spcBef>
            </a:pPr>
            <a:r>
              <a:rPr lang="en-US" sz="2000" b="0">
                <a:latin typeface="Arial" charset="0"/>
              </a:rPr>
              <a:t>Damper</a:t>
            </a:r>
          </a:p>
        </p:txBody>
      </p:sp>
      <p:sp>
        <p:nvSpPr>
          <p:cNvPr id="1558549" name="Text Box 21"/>
          <p:cNvSpPr txBox="1">
            <a:spLocks noChangeArrowheads="1"/>
          </p:cNvSpPr>
          <p:nvPr/>
        </p:nvSpPr>
        <p:spPr bwMode="auto">
          <a:xfrm>
            <a:off x="5014913" y="3616325"/>
            <a:ext cx="1477962" cy="1006475"/>
          </a:xfrm>
          <a:prstGeom prst="rect">
            <a:avLst/>
          </a:prstGeom>
          <a:solidFill>
            <a:schemeClr val="bg1">
              <a:alpha val="50000"/>
            </a:schemeClr>
          </a:solidFill>
          <a:ln w="9525">
            <a:noFill/>
            <a:miter lim="800000"/>
            <a:headEnd/>
            <a:tailEnd/>
          </a:ln>
          <a:effectLst/>
        </p:spPr>
        <p:txBody>
          <a:bodyPr>
            <a:spAutoFit/>
          </a:bodyPr>
          <a:lstStyle/>
          <a:p>
            <a:pPr algn="ctr">
              <a:spcBef>
                <a:spcPct val="50000"/>
              </a:spcBef>
            </a:pPr>
            <a:r>
              <a:rPr lang="en-US" sz="2000" b="0">
                <a:latin typeface="Arial" charset="0"/>
              </a:rPr>
              <a:t>Centerline Drive Actuator</a:t>
            </a:r>
          </a:p>
        </p:txBody>
      </p:sp>
      <p:grpSp>
        <p:nvGrpSpPr>
          <p:cNvPr id="7" name="Group 22"/>
          <p:cNvGrpSpPr>
            <a:grpSpLocks/>
          </p:cNvGrpSpPr>
          <p:nvPr/>
        </p:nvGrpSpPr>
        <p:grpSpPr bwMode="auto">
          <a:xfrm>
            <a:off x="3322638" y="3536950"/>
            <a:ext cx="1508125" cy="731838"/>
            <a:chOff x="1546" y="2217"/>
            <a:chExt cx="950" cy="461"/>
          </a:xfrm>
        </p:grpSpPr>
        <p:sp>
          <p:nvSpPr>
            <p:cNvPr id="1558551" name="Rectangle 23"/>
            <p:cNvSpPr>
              <a:spLocks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58552" name="Oval 24"/>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8" name="Group 25"/>
          <p:cNvGrpSpPr>
            <a:grpSpLocks/>
          </p:cNvGrpSpPr>
          <p:nvPr/>
        </p:nvGrpSpPr>
        <p:grpSpPr bwMode="auto">
          <a:xfrm rot="2700000">
            <a:off x="3557587" y="3819526"/>
            <a:ext cx="246063" cy="49212"/>
            <a:chOff x="1656" y="2380"/>
            <a:chExt cx="155" cy="31"/>
          </a:xfrm>
        </p:grpSpPr>
        <p:sp>
          <p:nvSpPr>
            <p:cNvPr id="1558554" name="Line 26"/>
            <p:cNvSpPr>
              <a:spLocks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58555" name="Line 27"/>
            <p:cNvSpPr>
              <a:spLocks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sp>
        <p:nvSpPr>
          <p:cNvPr id="1558556" name="Text Box 28"/>
          <p:cNvSpPr txBox="1">
            <a:spLocks noChangeArrowheads="1"/>
          </p:cNvSpPr>
          <p:nvPr/>
        </p:nvSpPr>
        <p:spPr bwMode="auto">
          <a:xfrm>
            <a:off x="7269163" y="3035300"/>
            <a:ext cx="1477962" cy="701675"/>
          </a:xfrm>
          <a:prstGeom prst="rect">
            <a:avLst/>
          </a:prstGeom>
          <a:solidFill>
            <a:schemeClr val="bg1">
              <a:alpha val="50000"/>
            </a:schemeClr>
          </a:solidFill>
          <a:ln w="9525">
            <a:noFill/>
            <a:miter lim="800000"/>
            <a:headEnd/>
            <a:tailEnd/>
          </a:ln>
          <a:effectLst/>
        </p:spPr>
        <p:txBody>
          <a:bodyPr>
            <a:spAutoFit/>
          </a:bodyPr>
          <a:lstStyle/>
          <a:p>
            <a:pPr algn="ctr">
              <a:spcBef>
                <a:spcPct val="50000"/>
              </a:spcBef>
            </a:pPr>
            <a:r>
              <a:rPr lang="en-US" sz="2000" b="0">
                <a:latin typeface="Arial" charset="0"/>
              </a:rPr>
              <a:t>Duct to Zone</a:t>
            </a:r>
          </a:p>
        </p:txBody>
      </p:sp>
      <p:grpSp>
        <p:nvGrpSpPr>
          <p:cNvPr id="9" name="Group 29"/>
          <p:cNvGrpSpPr>
            <a:grpSpLocks/>
          </p:cNvGrpSpPr>
          <p:nvPr/>
        </p:nvGrpSpPr>
        <p:grpSpPr bwMode="auto">
          <a:xfrm>
            <a:off x="457200" y="3033713"/>
            <a:ext cx="868363" cy="1711325"/>
            <a:chOff x="288" y="1911"/>
            <a:chExt cx="547" cy="1078"/>
          </a:xfrm>
        </p:grpSpPr>
        <p:sp>
          <p:nvSpPr>
            <p:cNvPr id="1558558" name="Line 30"/>
            <p:cNvSpPr>
              <a:spLocks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58559" name="Line 31"/>
            <p:cNvSpPr>
              <a:spLocks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sp>
        <p:nvSpPr>
          <p:cNvPr id="1558560" name="Text Box 32"/>
          <p:cNvSpPr txBox="1">
            <a:spLocks noChangeArrowheads="1"/>
          </p:cNvSpPr>
          <p:nvPr/>
        </p:nvSpPr>
        <p:spPr bwMode="auto">
          <a:xfrm>
            <a:off x="411163" y="3429000"/>
            <a:ext cx="1477962" cy="701675"/>
          </a:xfrm>
          <a:prstGeom prst="rect">
            <a:avLst/>
          </a:prstGeom>
          <a:solidFill>
            <a:schemeClr val="bg1">
              <a:alpha val="50000"/>
            </a:schemeClr>
          </a:solidFill>
          <a:ln w="9525">
            <a:noFill/>
            <a:miter lim="800000"/>
            <a:headEnd/>
            <a:tailEnd/>
          </a:ln>
          <a:effectLst/>
        </p:spPr>
        <p:txBody>
          <a:bodyPr>
            <a:spAutoFit/>
          </a:bodyPr>
          <a:lstStyle/>
          <a:p>
            <a:pPr algn="ctr">
              <a:spcBef>
                <a:spcPct val="50000"/>
              </a:spcBef>
            </a:pPr>
            <a:r>
              <a:rPr lang="en-US" sz="2000" b="0">
                <a:latin typeface="Arial" charset="0"/>
              </a:rPr>
              <a:t>Duct from System</a:t>
            </a:r>
          </a:p>
        </p:txBody>
      </p:sp>
      <p:sp>
        <p:nvSpPr>
          <p:cNvPr id="1558561" name="Text Box 33"/>
          <p:cNvSpPr txBox="1">
            <a:spLocks noChangeArrowheads="1"/>
          </p:cNvSpPr>
          <p:nvPr/>
        </p:nvSpPr>
        <p:spPr bwMode="auto">
          <a:xfrm>
            <a:off x="5014913" y="4572000"/>
            <a:ext cx="1477962" cy="701675"/>
          </a:xfrm>
          <a:prstGeom prst="rect">
            <a:avLst/>
          </a:prstGeom>
          <a:solidFill>
            <a:schemeClr val="bg1">
              <a:alpha val="50000"/>
            </a:schemeClr>
          </a:solidFill>
          <a:ln w="9525">
            <a:noFill/>
            <a:miter lim="800000"/>
            <a:headEnd/>
            <a:tailEnd/>
          </a:ln>
          <a:effectLst/>
        </p:spPr>
        <p:txBody>
          <a:bodyPr>
            <a:spAutoFit/>
          </a:bodyPr>
          <a:lstStyle/>
          <a:p>
            <a:pPr algn="ctr">
              <a:spcBef>
                <a:spcPct val="50000"/>
              </a:spcBef>
            </a:pPr>
            <a:r>
              <a:rPr lang="en-US" sz="2000" b="0">
                <a:latin typeface="Arial" charset="0"/>
              </a:rPr>
              <a:t>with set screws</a:t>
            </a:r>
          </a:p>
        </p:txBody>
      </p:sp>
      <p:sp>
        <p:nvSpPr>
          <p:cNvPr id="10" name="Footer Placeholder 9"/>
          <p:cNvSpPr>
            <a:spLocks noGrp="1"/>
          </p:cNvSpPr>
          <p:nvPr>
            <p:ph type="ftr" sz="quarter" idx="10"/>
          </p:nvPr>
        </p:nvSpPr>
        <p:spPr/>
        <p:txBody>
          <a:bodyPr/>
          <a:lstStyle/>
          <a:p>
            <a:r>
              <a:rPr lang="en-US"/>
              <a:t>Terminal Unit Basics</a:t>
            </a:r>
            <a:endParaRPr lang="en-US" dirty="0"/>
          </a:p>
        </p:txBody>
      </p:sp>
      <p:sp>
        <p:nvSpPr>
          <p:cNvPr id="11" name="Slide Number Placeholder 10"/>
          <p:cNvSpPr>
            <a:spLocks noGrp="1"/>
          </p:cNvSpPr>
          <p:nvPr>
            <p:ph type="sldNum" sz="quarter" idx="11"/>
          </p:nvPr>
        </p:nvSpPr>
        <p:spPr/>
        <p:txBody>
          <a:bodyPr/>
          <a:lstStyle/>
          <a:p>
            <a:fld id="{A9320731-3B2C-4107-8664-CAD7BE973DC8}" type="slidenum">
              <a:rPr lang="en-US" smtClean="0"/>
              <a:pPr/>
              <a:t>4</a:t>
            </a:fld>
            <a:endParaRPr lang="en-US" dirty="0"/>
          </a:p>
        </p:txBody>
      </p:sp>
    </p:spTree>
    <p:extLst>
      <p:ext uri="{BB962C8B-B14F-4D97-AF65-F5344CB8AC3E}">
        <p14:creationId xmlns:p14="http://schemas.microsoft.com/office/powerpoint/2010/main" val="225647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58549"/>
                                        </p:tgtEl>
                                        <p:attrNameLst>
                                          <p:attrName>style.visibility</p:attrName>
                                        </p:attrNameLst>
                                      </p:cBhvr>
                                      <p:to>
                                        <p:strVal val="visible"/>
                                      </p:to>
                                    </p:set>
                                    <p:animEffect transition="in" filter="fade">
                                      <p:cBhvr>
                                        <p:cTn id="10" dur="1000"/>
                                        <p:tgtEl>
                                          <p:spTgt spid="15585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58561"/>
                                        </p:tgtEl>
                                        <p:attrNameLst>
                                          <p:attrName>style.visibility</p:attrName>
                                        </p:attrNameLst>
                                      </p:cBhvr>
                                      <p:to>
                                        <p:strVal val="visible"/>
                                      </p:to>
                                    </p:set>
                                    <p:animEffect transition="in" filter="fade">
                                      <p:cBhvr>
                                        <p:cTn id="15" dur="2000"/>
                                        <p:tgtEl>
                                          <p:spTgt spid="155856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8549" grpId="0" animBg="1"/>
      <p:bldP spid="155856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B09301-31BB-422C-9BF0-E6A340366489}"/>
              </a:ext>
            </a:extLst>
          </p:cNvPr>
          <p:cNvSpPr>
            <a:spLocks noGrp="1"/>
          </p:cNvSpPr>
          <p:nvPr>
            <p:ph type="title"/>
          </p:nvPr>
        </p:nvSpPr>
        <p:spPr>
          <a:xfrm>
            <a:off x="457200" y="274638"/>
            <a:ext cx="3429000" cy="1143000"/>
          </a:xfrm>
        </p:spPr>
        <p:txBody>
          <a:bodyPr>
            <a:normAutofit/>
          </a:bodyPr>
          <a:lstStyle/>
          <a:p>
            <a:r>
              <a:rPr lang="en-US" dirty="0"/>
              <a:t> A Single Path Double Duct Unit</a:t>
            </a:r>
          </a:p>
        </p:txBody>
      </p:sp>
      <p:sp>
        <p:nvSpPr>
          <p:cNvPr id="5" name="Footer Placeholder 4">
            <a:extLst>
              <a:ext uri="{FF2B5EF4-FFF2-40B4-BE49-F238E27FC236}">
                <a16:creationId xmlns:a16="http://schemas.microsoft.com/office/drawing/2014/main" id="{32F20D00-91EA-495E-8C00-5D095C7CD62A}"/>
              </a:ext>
            </a:extLst>
          </p:cNvPr>
          <p:cNvSpPr>
            <a:spLocks noGrp="1"/>
          </p:cNvSpPr>
          <p:nvPr>
            <p:ph type="ftr" sz="quarter" idx="10"/>
          </p:nvPr>
        </p:nvSpPr>
        <p:spPr/>
        <p:txBody>
          <a:bodyPr/>
          <a:lstStyle/>
          <a:p>
            <a:r>
              <a:rPr lang="en-US"/>
              <a:t>Terminal Unit Basics</a:t>
            </a:r>
            <a:endParaRPr lang="en-US" dirty="0"/>
          </a:p>
        </p:txBody>
      </p:sp>
      <p:sp>
        <p:nvSpPr>
          <p:cNvPr id="6" name="Slide Number Placeholder 5">
            <a:extLst>
              <a:ext uri="{FF2B5EF4-FFF2-40B4-BE49-F238E27FC236}">
                <a16:creationId xmlns:a16="http://schemas.microsoft.com/office/drawing/2014/main" id="{F6B851C0-8A2E-4C67-88B4-D50154EE72D4}"/>
              </a:ext>
            </a:extLst>
          </p:cNvPr>
          <p:cNvSpPr>
            <a:spLocks noGrp="1"/>
          </p:cNvSpPr>
          <p:nvPr>
            <p:ph type="sldNum" sz="quarter" idx="11"/>
          </p:nvPr>
        </p:nvSpPr>
        <p:spPr/>
        <p:txBody>
          <a:bodyPr/>
          <a:lstStyle/>
          <a:p>
            <a:fld id="{E347D01F-1A12-4043-9E52-C5C412E1DD77}" type="slidenum">
              <a:rPr lang="en-US" smtClean="0"/>
              <a:pPr/>
              <a:t>40</a:t>
            </a:fld>
            <a:endParaRPr lang="en-US" dirty="0"/>
          </a:p>
        </p:txBody>
      </p:sp>
      <p:pic>
        <p:nvPicPr>
          <p:cNvPr id="8" name="Picture 7">
            <a:extLst>
              <a:ext uri="{FF2B5EF4-FFF2-40B4-BE49-F238E27FC236}">
                <a16:creationId xmlns:a16="http://schemas.microsoft.com/office/drawing/2014/main" id="{55B33E53-8FA9-4A01-BD18-A9195890F998}"/>
              </a:ext>
            </a:extLst>
          </p:cNvPr>
          <p:cNvPicPr>
            <a:picLocks noChangeAspect="1"/>
          </p:cNvPicPr>
          <p:nvPr/>
        </p:nvPicPr>
        <p:blipFill>
          <a:blip r:embed="rId2"/>
          <a:stretch>
            <a:fillRect/>
          </a:stretch>
        </p:blipFill>
        <p:spPr>
          <a:xfrm>
            <a:off x="0" y="1600200"/>
            <a:ext cx="9144000" cy="4905375"/>
          </a:xfrm>
          <a:prstGeom prst="rect">
            <a:avLst/>
          </a:prstGeom>
        </p:spPr>
      </p:pic>
    </p:spTree>
    <p:extLst>
      <p:ext uri="{BB962C8B-B14F-4D97-AF65-F5344CB8AC3E}">
        <p14:creationId xmlns:p14="http://schemas.microsoft.com/office/powerpoint/2010/main" val="74943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B09301-31BB-422C-9BF0-E6A340366489}"/>
              </a:ext>
            </a:extLst>
          </p:cNvPr>
          <p:cNvSpPr>
            <a:spLocks noGrp="1"/>
          </p:cNvSpPr>
          <p:nvPr>
            <p:ph type="title"/>
          </p:nvPr>
        </p:nvSpPr>
        <p:spPr>
          <a:xfrm>
            <a:off x="457200" y="274638"/>
            <a:ext cx="3429000" cy="1143000"/>
          </a:xfrm>
        </p:spPr>
        <p:txBody>
          <a:bodyPr>
            <a:normAutofit/>
          </a:bodyPr>
          <a:lstStyle/>
          <a:p>
            <a:r>
              <a:rPr lang="en-US" dirty="0"/>
              <a:t> A Single Path Double Duct Unit</a:t>
            </a:r>
          </a:p>
        </p:txBody>
      </p:sp>
      <p:sp>
        <p:nvSpPr>
          <p:cNvPr id="5" name="Footer Placeholder 4">
            <a:extLst>
              <a:ext uri="{FF2B5EF4-FFF2-40B4-BE49-F238E27FC236}">
                <a16:creationId xmlns:a16="http://schemas.microsoft.com/office/drawing/2014/main" id="{32F20D00-91EA-495E-8C00-5D095C7CD62A}"/>
              </a:ext>
            </a:extLst>
          </p:cNvPr>
          <p:cNvSpPr>
            <a:spLocks noGrp="1"/>
          </p:cNvSpPr>
          <p:nvPr>
            <p:ph type="ftr" sz="quarter" idx="10"/>
          </p:nvPr>
        </p:nvSpPr>
        <p:spPr/>
        <p:txBody>
          <a:bodyPr/>
          <a:lstStyle/>
          <a:p>
            <a:r>
              <a:rPr lang="en-US"/>
              <a:t>Terminal Unit Basics</a:t>
            </a:r>
            <a:endParaRPr lang="en-US" dirty="0"/>
          </a:p>
        </p:txBody>
      </p:sp>
      <p:sp>
        <p:nvSpPr>
          <p:cNvPr id="6" name="Slide Number Placeholder 5">
            <a:extLst>
              <a:ext uri="{FF2B5EF4-FFF2-40B4-BE49-F238E27FC236}">
                <a16:creationId xmlns:a16="http://schemas.microsoft.com/office/drawing/2014/main" id="{F6B851C0-8A2E-4C67-88B4-D50154EE72D4}"/>
              </a:ext>
            </a:extLst>
          </p:cNvPr>
          <p:cNvSpPr>
            <a:spLocks noGrp="1"/>
          </p:cNvSpPr>
          <p:nvPr>
            <p:ph type="sldNum" sz="quarter" idx="11"/>
          </p:nvPr>
        </p:nvSpPr>
        <p:spPr/>
        <p:txBody>
          <a:bodyPr/>
          <a:lstStyle/>
          <a:p>
            <a:fld id="{E347D01F-1A12-4043-9E52-C5C412E1DD77}" type="slidenum">
              <a:rPr lang="en-US" smtClean="0"/>
              <a:pPr/>
              <a:t>41</a:t>
            </a:fld>
            <a:endParaRPr lang="en-US" dirty="0"/>
          </a:p>
        </p:txBody>
      </p:sp>
      <p:pic>
        <p:nvPicPr>
          <p:cNvPr id="2" name="Picture 1">
            <a:extLst>
              <a:ext uri="{FF2B5EF4-FFF2-40B4-BE49-F238E27FC236}">
                <a16:creationId xmlns:a16="http://schemas.microsoft.com/office/drawing/2014/main" id="{3E7D2889-6DAF-462D-9B7E-69CE9EE936C8}"/>
              </a:ext>
            </a:extLst>
          </p:cNvPr>
          <p:cNvPicPr>
            <a:picLocks noChangeAspect="1"/>
          </p:cNvPicPr>
          <p:nvPr/>
        </p:nvPicPr>
        <p:blipFill>
          <a:blip r:embed="rId2"/>
          <a:stretch>
            <a:fillRect/>
          </a:stretch>
        </p:blipFill>
        <p:spPr>
          <a:xfrm>
            <a:off x="0" y="1600200"/>
            <a:ext cx="9144000" cy="4905375"/>
          </a:xfrm>
          <a:prstGeom prst="rect">
            <a:avLst/>
          </a:prstGeom>
        </p:spPr>
      </p:pic>
    </p:spTree>
    <p:extLst>
      <p:ext uri="{BB962C8B-B14F-4D97-AF65-F5344CB8AC3E}">
        <p14:creationId xmlns:p14="http://schemas.microsoft.com/office/powerpoint/2010/main" val="166516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D5F9-F73D-4AFE-812A-CEDAC5467918}"/>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B2E95253-BA88-407F-BA42-886C2FA33F2D}"/>
              </a:ext>
            </a:extLst>
          </p:cNvPr>
          <p:cNvSpPr>
            <a:spLocks noGrp="1"/>
          </p:cNvSpPr>
          <p:nvPr>
            <p:ph type="ftr" sz="quarter" idx="10"/>
          </p:nvPr>
        </p:nvSpPr>
        <p:spPr/>
        <p:txBody>
          <a:bodyPr/>
          <a:lstStyle/>
          <a:p>
            <a:r>
              <a:rPr lang="en-US"/>
              <a:t>Terminal Unit Basics</a:t>
            </a:r>
            <a:endParaRPr lang="en-US" dirty="0"/>
          </a:p>
        </p:txBody>
      </p:sp>
      <p:sp>
        <p:nvSpPr>
          <p:cNvPr id="4" name="Slide Number Placeholder 3">
            <a:extLst>
              <a:ext uri="{FF2B5EF4-FFF2-40B4-BE49-F238E27FC236}">
                <a16:creationId xmlns:a16="http://schemas.microsoft.com/office/drawing/2014/main" id="{8B8B9102-9D5E-4A06-9AC0-F1D78F143D78}"/>
              </a:ext>
            </a:extLst>
          </p:cNvPr>
          <p:cNvSpPr>
            <a:spLocks noGrp="1"/>
          </p:cNvSpPr>
          <p:nvPr>
            <p:ph type="sldNum" sz="quarter" idx="11"/>
          </p:nvPr>
        </p:nvSpPr>
        <p:spPr/>
        <p:txBody>
          <a:bodyPr/>
          <a:lstStyle/>
          <a:p>
            <a:fld id="{A9320731-3B2C-4107-8664-CAD7BE973DC8}" type="slidenum">
              <a:rPr lang="en-US" smtClean="0"/>
              <a:pPr/>
              <a:t>42</a:t>
            </a:fld>
            <a:endParaRPr lang="en-US" dirty="0"/>
          </a:p>
        </p:txBody>
      </p:sp>
      <p:pic>
        <p:nvPicPr>
          <p:cNvPr id="6" name="Picture 5">
            <a:extLst>
              <a:ext uri="{FF2B5EF4-FFF2-40B4-BE49-F238E27FC236}">
                <a16:creationId xmlns:a16="http://schemas.microsoft.com/office/drawing/2014/main" id="{EB623060-097C-46DA-B59B-0F926DC7BEF6}"/>
              </a:ext>
            </a:extLst>
          </p:cNvPr>
          <p:cNvPicPr>
            <a:picLocks noChangeAspect="1"/>
          </p:cNvPicPr>
          <p:nvPr/>
        </p:nvPicPr>
        <p:blipFill>
          <a:blip r:embed="rId2"/>
          <a:stretch>
            <a:fillRect/>
          </a:stretch>
        </p:blipFill>
        <p:spPr>
          <a:xfrm>
            <a:off x="0" y="1952625"/>
            <a:ext cx="9144000" cy="4905375"/>
          </a:xfrm>
          <a:prstGeom prst="rect">
            <a:avLst/>
          </a:prstGeom>
        </p:spPr>
      </p:pic>
    </p:spTree>
    <p:extLst>
      <p:ext uri="{BB962C8B-B14F-4D97-AF65-F5344CB8AC3E}">
        <p14:creationId xmlns:p14="http://schemas.microsoft.com/office/powerpoint/2010/main" val="96687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C87B9B-3827-458C-8CCB-652D488CB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348" cy="6858000"/>
          </a:xfrm>
          <a:prstGeom prst="rect">
            <a:avLst/>
          </a:prstGeom>
        </p:spPr>
      </p:pic>
      <p:sp>
        <p:nvSpPr>
          <p:cNvPr id="7" name="Title 6">
            <a:extLst>
              <a:ext uri="{FF2B5EF4-FFF2-40B4-BE49-F238E27FC236}">
                <a16:creationId xmlns:a16="http://schemas.microsoft.com/office/drawing/2014/main" id="{C3B09301-31BB-422C-9BF0-E6A340366489}"/>
              </a:ext>
            </a:extLst>
          </p:cNvPr>
          <p:cNvSpPr>
            <a:spLocks noGrp="1"/>
          </p:cNvSpPr>
          <p:nvPr>
            <p:ph type="title"/>
          </p:nvPr>
        </p:nvSpPr>
        <p:spPr>
          <a:xfrm>
            <a:off x="6477000" y="5029200"/>
            <a:ext cx="2362200" cy="1447800"/>
          </a:xfrm>
        </p:spPr>
        <p:txBody>
          <a:bodyPr>
            <a:normAutofit fontScale="90000"/>
          </a:bodyPr>
          <a:lstStyle/>
          <a:p>
            <a:pPr algn="r"/>
            <a:r>
              <a:rPr lang="en-US" dirty="0">
                <a:solidFill>
                  <a:schemeClr val="tx1"/>
                </a:solidFill>
              </a:rPr>
              <a:t> A Dual Path Double Duct Unit</a:t>
            </a:r>
          </a:p>
        </p:txBody>
      </p:sp>
      <p:sp>
        <p:nvSpPr>
          <p:cNvPr id="5" name="Footer Placeholder 4">
            <a:extLst>
              <a:ext uri="{FF2B5EF4-FFF2-40B4-BE49-F238E27FC236}">
                <a16:creationId xmlns:a16="http://schemas.microsoft.com/office/drawing/2014/main" id="{32F20D00-91EA-495E-8C00-5D095C7CD62A}"/>
              </a:ext>
            </a:extLst>
          </p:cNvPr>
          <p:cNvSpPr>
            <a:spLocks noGrp="1"/>
          </p:cNvSpPr>
          <p:nvPr>
            <p:ph type="ftr" sz="quarter" idx="10"/>
          </p:nvPr>
        </p:nvSpPr>
        <p:spPr/>
        <p:txBody>
          <a:bodyPr/>
          <a:lstStyle/>
          <a:p>
            <a:r>
              <a:rPr lang="en-US"/>
              <a:t>Terminal Unit Basics</a:t>
            </a:r>
            <a:endParaRPr lang="en-US" dirty="0"/>
          </a:p>
        </p:txBody>
      </p:sp>
      <p:sp>
        <p:nvSpPr>
          <p:cNvPr id="6" name="Slide Number Placeholder 5">
            <a:extLst>
              <a:ext uri="{FF2B5EF4-FFF2-40B4-BE49-F238E27FC236}">
                <a16:creationId xmlns:a16="http://schemas.microsoft.com/office/drawing/2014/main" id="{F6B851C0-8A2E-4C67-88B4-D50154EE72D4}"/>
              </a:ext>
            </a:extLst>
          </p:cNvPr>
          <p:cNvSpPr>
            <a:spLocks noGrp="1"/>
          </p:cNvSpPr>
          <p:nvPr>
            <p:ph type="sldNum" sz="quarter" idx="11"/>
          </p:nvPr>
        </p:nvSpPr>
        <p:spPr/>
        <p:txBody>
          <a:bodyPr/>
          <a:lstStyle/>
          <a:p>
            <a:fld id="{E347D01F-1A12-4043-9E52-C5C412E1DD77}" type="slidenum">
              <a:rPr lang="en-US" smtClean="0"/>
              <a:pPr/>
              <a:t>43</a:t>
            </a:fld>
            <a:endParaRPr lang="en-US" dirty="0"/>
          </a:p>
        </p:txBody>
      </p:sp>
    </p:spTree>
    <p:extLst>
      <p:ext uri="{BB962C8B-B14F-4D97-AF65-F5344CB8AC3E}">
        <p14:creationId xmlns:p14="http://schemas.microsoft.com/office/powerpoint/2010/main" val="258377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B09301-31BB-422C-9BF0-E6A340366489}"/>
              </a:ext>
            </a:extLst>
          </p:cNvPr>
          <p:cNvSpPr>
            <a:spLocks noGrp="1"/>
          </p:cNvSpPr>
          <p:nvPr>
            <p:ph type="title"/>
          </p:nvPr>
        </p:nvSpPr>
        <p:spPr>
          <a:xfrm>
            <a:off x="6477000" y="5029200"/>
            <a:ext cx="2362200" cy="1447800"/>
          </a:xfrm>
        </p:spPr>
        <p:txBody>
          <a:bodyPr>
            <a:normAutofit fontScale="90000"/>
          </a:bodyPr>
          <a:lstStyle/>
          <a:p>
            <a:pPr algn="r"/>
            <a:r>
              <a:rPr lang="en-US" dirty="0">
                <a:solidFill>
                  <a:schemeClr val="bg1"/>
                </a:solidFill>
              </a:rPr>
              <a:t> A Dual Path Double Duct Unit</a:t>
            </a:r>
          </a:p>
        </p:txBody>
      </p:sp>
      <p:sp>
        <p:nvSpPr>
          <p:cNvPr id="6" name="Slide Number Placeholder 5">
            <a:extLst>
              <a:ext uri="{FF2B5EF4-FFF2-40B4-BE49-F238E27FC236}">
                <a16:creationId xmlns:a16="http://schemas.microsoft.com/office/drawing/2014/main" id="{F6B851C0-8A2E-4C67-88B4-D50154EE72D4}"/>
              </a:ext>
            </a:extLst>
          </p:cNvPr>
          <p:cNvSpPr>
            <a:spLocks noGrp="1"/>
          </p:cNvSpPr>
          <p:nvPr>
            <p:ph type="sldNum" sz="quarter" idx="11"/>
          </p:nvPr>
        </p:nvSpPr>
        <p:spPr/>
        <p:txBody>
          <a:bodyPr/>
          <a:lstStyle/>
          <a:p>
            <a:fld id="{E347D01F-1A12-4043-9E52-C5C412E1DD77}" type="slidenum">
              <a:rPr lang="en-US" smtClean="0"/>
              <a:pPr/>
              <a:t>44</a:t>
            </a:fld>
            <a:endParaRPr lang="en-US" dirty="0"/>
          </a:p>
        </p:txBody>
      </p:sp>
      <p:pic>
        <p:nvPicPr>
          <p:cNvPr id="4" name="Picture 3">
            <a:extLst>
              <a:ext uri="{FF2B5EF4-FFF2-40B4-BE49-F238E27FC236}">
                <a16:creationId xmlns:a16="http://schemas.microsoft.com/office/drawing/2014/main" id="{10438720-2671-4CBE-A37E-6D8EB504871F}"/>
              </a:ext>
            </a:extLst>
          </p:cNvPr>
          <p:cNvPicPr>
            <a:picLocks noChangeAspect="1"/>
          </p:cNvPicPr>
          <p:nvPr/>
        </p:nvPicPr>
        <p:blipFill>
          <a:blip r:embed="rId2"/>
          <a:stretch>
            <a:fillRect/>
          </a:stretch>
        </p:blipFill>
        <p:spPr>
          <a:xfrm>
            <a:off x="0" y="0"/>
            <a:ext cx="9144000" cy="4905375"/>
          </a:xfrm>
          <a:prstGeom prst="rect">
            <a:avLst/>
          </a:prstGeom>
        </p:spPr>
      </p:pic>
    </p:spTree>
    <p:extLst>
      <p:ext uri="{BB962C8B-B14F-4D97-AF65-F5344CB8AC3E}">
        <p14:creationId xmlns:p14="http://schemas.microsoft.com/office/powerpoint/2010/main" val="344206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FCD7E4-3713-4E15-A924-7A67E777A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2E2B907-0061-4075-A0AE-F3C41575CEEB}"/>
              </a:ext>
            </a:extLst>
          </p:cNvPr>
          <p:cNvSpPr>
            <a:spLocks noGrp="1"/>
          </p:cNvSpPr>
          <p:nvPr>
            <p:ph type="title"/>
          </p:nvPr>
        </p:nvSpPr>
        <p:spPr>
          <a:xfrm>
            <a:off x="0" y="2408238"/>
            <a:ext cx="2971800" cy="1782762"/>
          </a:xfrm>
        </p:spPr>
        <p:txBody>
          <a:bodyPr>
            <a:normAutofit/>
          </a:bodyPr>
          <a:lstStyle/>
          <a:p>
            <a:r>
              <a:rPr lang="en-US" dirty="0"/>
              <a:t>A Constant Volume to VAV Conversion</a:t>
            </a:r>
          </a:p>
        </p:txBody>
      </p:sp>
      <p:sp>
        <p:nvSpPr>
          <p:cNvPr id="3" name="Footer Placeholder 2">
            <a:extLst>
              <a:ext uri="{FF2B5EF4-FFF2-40B4-BE49-F238E27FC236}">
                <a16:creationId xmlns:a16="http://schemas.microsoft.com/office/drawing/2014/main" id="{7EC3B071-F5EB-4E7A-B78C-8B22DB7347B4}"/>
              </a:ext>
            </a:extLst>
          </p:cNvPr>
          <p:cNvSpPr>
            <a:spLocks noGrp="1"/>
          </p:cNvSpPr>
          <p:nvPr>
            <p:ph type="ftr" sz="quarter" idx="10"/>
          </p:nvPr>
        </p:nvSpPr>
        <p:spPr/>
        <p:txBody>
          <a:bodyPr/>
          <a:lstStyle/>
          <a:p>
            <a:r>
              <a:rPr lang="en-US"/>
              <a:t>Terminal Unit Basics</a:t>
            </a:r>
            <a:endParaRPr lang="en-US" dirty="0"/>
          </a:p>
        </p:txBody>
      </p:sp>
      <p:sp>
        <p:nvSpPr>
          <p:cNvPr id="4" name="Slide Number Placeholder 3">
            <a:extLst>
              <a:ext uri="{FF2B5EF4-FFF2-40B4-BE49-F238E27FC236}">
                <a16:creationId xmlns:a16="http://schemas.microsoft.com/office/drawing/2014/main" id="{334E6716-B129-486D-B17E-7B61DCAB32C4}"/>
              </a:ext>
            </a:extLst>
          </p:cNvPr>
          <p:cNvSpPr>
            <a:spLocks noGrp="1"/>
          </p:cNvSpPr>
          <p:nvPr>
            <p:ph type="sldNum" sz="quarter" idx="11"/>
          </p:nvPr>
        </p:nvSpPr>
        <p:spPr/>
        <p:txBody>
          <a:bodyPr/>
          <a:lstStyle/>
          <a:p>
            <a:fld id="{A9320731-3B2C-4107-8664-CAD7BE973DC8}" type="slidenum">
              <a:rPr lang="en-US" smtClean="0"/>
              <a:pPr/>
              <a:t>45</a:t>
            </a:fld>
            <a:endParaRPr lang="en-US" dirty="0"/>
          </a:p>
        </p:txBody>
      </p:sp>
    </p:spTree>
    <p:extLst>
      <p:ext uri="{BB962C8B-B14F-4D97-AF65-F5344CB8AC3E}">
        <p14:creationId xmlns:p14="http://schemas.microsoft.com/office/powerpoint/2010/main" val="18072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B907-0061-4075-A0AE-F3C41575CEEB}"/>
              </a:ext>
            </a:extLst>
          </p:cNvPr>
          <p:cNvSpPr>
            <a:spLocks noGrp="1"/>
          </p:cNvSpPr>
          <p:nvPr>
            <p:ph type="title"/>
          </p:nvPr>
        </p:nvSpPr>
        <p:spPr/>
        <p:txBody>
          <a:bodyPr>
            <a:normAutofit/>
          </a:bodyPr>
          <a:lstStyle/>
          <a:p>
            <a:r>
              <a:rPr lang="en-US" dirty="0"/>
              <a:t>A Double Duct Box</a:t>
            </a:r>
          </a:p>
        </p:txBody>
      </p:sp>
      <p:sp>
        <p:nvSpPr>
          <p:cNvPr id="3" name="Footer Placeholder 2">
            <a:extLst>
              <a:ext uri="{FF2B5EF4-FFF2-40B4-BE49-F238E27FC236}">
                <a16:creationId xmlns:a16="http://schemas.microsoft.com/office/drawing/2014/main" id="{7EC3B071-F5EB-4E7A-B78C-8B22DB7347B4}"/>
              </a:ext>
            </a:extLst>
          </p:cNvPr>
          <p:cNvSpPr>
            <a:spLocks noGrp="1"/>
          </p:cNvSpPr>
          <p:nvPr>
            <p:ph type="ftr" sz="quarter" idx="10"/>
          </p:nvPr>
        </p:nvSpPr>
        <p:spPr/>
        <p:txBody>
          <a:bodyPr/>
          <a:lstStyle/>
          <a:p>
            <a:r>
              <a:rPr lang="en-US"/>
              <a:t>Terminal Unit Basics</a:t>
            </a:r>
            <a:endParaRPr lang="en-US" dirty="0"/>
          </a:p>
        </p:txBody>
      </p:sp>
      <p:sp>
        <p:nvSpPr>
          <p:cNvPr id="4" name="Slide Number Placeholder 3">
            <a:extLst>
              <a:ext uri="{FF2B5EF4-FFF2-40B4-BE49-F238E27FC236}">
                <a16:creationId xmlns:a16="http://schemas.microsoft.com/office/drawing/2014/main" id="{334E6716-B129-486D-B17E-7B61DCAB32C4}"/>
              </a:ext>
            </a:extLst>
          </p:cNvPr>
          <p:cNvSpPr>
            <a:spLocks noGrp="1"/>
          </p:cNvSpPr>
          <p:nvPr>
            <p:ph type="sldNum" sz="quarter" idx="11"/>
          </p:nvPr>
        </p:nvSpPr>
        <p:spPr/>
        <p:txBody>
          <a:bodyPr/>
          <a:lstStyle/>
          <a:p>
            <a:fld id="{A9320731-3B2C-4107-8664-CAD7BE973DC8}" type="slidenum">
              <a:rPr lang="en-US" smtClean="0"/>
              <a:pPr/>
              <a:t>46</a:t>
            </a:fld>
            <a:endParaRPr lang="en-US" dirty="0"/>
          </a:p>
        </p:txBody>
      </p:sp>
      <p:pic>
        <p:nvPicPr>
          <p:cNvPr id="7" name="Picture 6">
            <a:extLst>
              <a:ext uri="{FF2B5EF4-FFF2-40B4-BE49-F238E27FC236}">
                <a16:creationId xmlns:a16="http://schemas.microsoft.com/office/drawing/2014/main" id="{91EAA145-DE32-4CC4-AC9F-9B6A2FDAE2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271558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Bottom Lines</a:t>
            </a:r>
          </a:p>
        </p:txBody>
      </p:sp>
      <p:sp>
        <p:nvSpPr>
          <p:cNvPr id="8" name="Content Placeholder 7"/>
          <p:cNvSpPr>
            <a:spLocks noGrp="1"/>
          </p:cNvSpPr>
          <p:nvPr>
            <p:ph idx="1"/>
          </p:nvPr>
        </p:nvSpPr>
        <p:spPr/>
        <p:txBody>
          <a:bodyPr/>
          <a:lstStyle/>
          <a:p>
            <a:pPr marL="457200" indent="-457200">
              <a:buFont typeface="+mj-lt"/>
              <a:buAutoNum type="arabicPeriod"/>
            </a:pPr>
            <a:r>
              <a:rPr lang="en-US" dirty="0"/>
              <a:t>The basic box is pretty simple</a:t>
            </a:r>
          </a:p>
          <a:p>
            <a:pPr marL="457200" indent="-457200">
              <a:buFont typeface="+mj-lt"/>
              <a:buAutoNum type="arabicPeriod"/>
            </a:pPr>
            <a:r>
              <a:rPr lang="en-US" dirty="0"/>
              <a:t>Making it bullet proof makes it a bit more complex</a:t>
            </a:r>
          </a:p>
          <a:p>
            <a:pPr marL="457200" indent="-457200">
              <a:buFont typeface="+mj-lt"/>
              <a:buAutoNum type="arabicPeriod"/>
            </a:pPr>
            <a:r>
              <a:rPr lang="en-US" dirty="0"/>
              <a:t>Making it energy efficient makes it more complex</a:t>
            </a:r>
          </a:p>
          <a:p>
            <a:pPr marL="457200" indent="-457200">
              <a:buFont typeface="+mj-lt"/>
              <a:buAutoNum type="arabicPeriod"/>
            </a:pPr>
            <a:r>
              <a:rPr lang="en-US" dirty="0"/>
              <a:t>Making it cost effective makes persistent complexity challenging</a:t>
            </a:r>
          </a:p>
        </p:txBody>
      </p:sp>
      <p:sp>
        <p:nvSpPr>
          <p:cNvPr id="9" name="Footer Placeholder 8"/>
          <p:cNvSpPr>
            <a:spLocks noGrp="1"/>
          </p:cNvSpPr>
          <p:nvPr>
            <p:ph type="ftr" sz="quarter" idx="10"/>
          </p:nvPr>
        </p:nvSpPr>
        <p:spPr/>
        <p:txBody>
          <a:bodyPr/>
          <a:lstStyle/>
          <a:p>
            <a:r>
              <a:rPr lang="en-US"/>
              <a:t>Terminal Unit Basics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47</a:t>
            </a:fld>
            <a:endParaRPr lang="en-US" dirty="0"/>
          </a:p>
        </p:txBody>
      </p:sp>
    </p:spTree>
    <p:extLst>
      <p:ext uri="{BB962C8B-B14F-4D97-AF65-F5344CB8AC3E}">
        <p14:creationId xmlns:p14="http://schemas.microsoft.com/office/powerpoint/2010/main" val="251779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p:txBody>
          <a:bodyPr vert="horz" lIns="91440" tIns="45720" rIns="91440" bIns="45720" rtlCol="0" anchor="ctr">
            <a:normAutofit/>
          </a:bodyPr>
          <a:lstStyle/>
          <a:p>
            <a:r>
              <a:rPr lang="en-US">
                <a:solidFill>
                  <a:schemeClr val="tx1"/>
                </a:solidFill>
              </a:rPr>
              <a:t>Your Basic Box</a:t>
            </a:r>
          </a:p>
        </p:txBody>
      </p:sp>
      <p:grpSp>
        <p:nvGrpSpPr>
          <p:cNvPr id="2" name="Group 3"/>
          <p:cNvGrpSpPr>
            <a:grpSpLocks/>
          </p:cNvGrpSpPr>
          <p:nvPr/>
        </p:nvGrpSpPr>
        <p:grpSpPr bwMode="auto">
          <a:xfrm>
            <a:off x="457200" y="2514600"/>
            <a:ext cx="8229600" cy="2751138"/>
            <a:chOff x="288" y="1584"/>
            <a:chExt cx="5184" cy="1733"/>
          </a:xfrm>
        </p:grpSpPr>
        <p:grpSp>
          <p:nvGrpSpPr>
            <p:cNvPr id="3" name="Group 4"/>
            <p:cNvGrpSpPr>
              <a:grpSpLocks/>
            </p:cNvGrpSpPr>
            <p:nvPr/>
          </p:nvGrpSpPr>
          <p:grpSpPr bwMode="auto">
            <a:xfrm>
              <a:off x="1469" y="2401"/>
              <a:ext cx="1612" cy="115"/>
              <a:chOff x="922" y="2390"/>
              <a:chExt cx="1612" cy="115"/>
            </a:xfrm>
          </p:grpSpPr>
          <p:sp>
            <p:nvSpPr>
              <p:cNvPr id="1560581" name="Line 5"/>
              <p:cNvSpPr>
                <a:spLocks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60582" name="Oval 6"/>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4" name="Group 7"/>
            <p:cNvGrpSpPr>
              <a:grpSpLocks/>
            </p:cNvGrpSpPr>
            <p:nvPr/>
          </p:nvGrpSpPr>
          <p:grpSpPr bwMode="auto">
            <a:xfrm>
              <a:off x="3709" y="1595"/>
              <a:ext cx="1763" cy="1714"/>
              <a:chOff x="3162" y="1584"/>
              <a:chExt cx="1763" cy="1714"/>
            </a:xfrm>
          </p:grpSpPr>
          <p:sp>
            <p:nvSpPr>
              <p:cNvPr id="1560584" name="Line 8"/>
              <p:cNvSpPr>
                <a:spLocks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60585" name="Line 9"/>
              <p:cNvSpPr>
                <a:spLocks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60586" name="Line 10"/>
              <p:cNvSpPr>
                <a:spLocks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5" name="Group 11"/>
            <p:cNvGrpSpPr>
              <a:grpSpLocks/>
            </p:cNvGrpSpPr>
            <p:nvPr/>
          </p:nvGrpSpPr>
          <p:grpSpPr bwMode="auto">
            <a:xfrm>
              <a:off x="835" y="1584"/>
              <a:ext cx="2880" cy="1733"/>
              <a:chOff x="288" y="1573"/>
              <a:chExt cx="2880" cy="1733"/>
            </a:xfrm>
          </p:grpSpPr>
          <p:grpSp>
            <p:nvGrpSpPr>
              <p:cNvPr id="6" name="Group 12"/>
              <p:cNvGrpSpPr>
                <a:grpSpLocks/>
              </p:cNvGrpSpPr>
              <p:nvPr/>
            </p:nvGrpSpPr>
            <p:grpSpPr bwMode="auto">
              <a:xfrm>
                <a:off x="288" y="1573"/>
                <a:ext cx="2880" cy="340"/>
                <a:chOff x="576" y="1573"/>
                <a:chExt cx="2880" cy="340"/>
              </a:xfrm>
            </p:grpSpPr>
            <p:sp>
              <p:nvSpPr>
                <p:cNvPr id="1560589" name="Line 13"/>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0590" name="Line 14"/>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0591" name="Line 15"/>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7" name="Group 16"/>
              <p:cNvGrpSpPr>
                <a:grpSpLocks/>
              </p:cNvGrpSpPr>
              <p:nvPr/>
            </p:nvGrpSpPr>
            <p:grpSpPr bwMode="auto">
              <a:xfrm flipV="1">
                <a:off x="288" y="2966"/>
                <a:ext cx="2880" cy="340"/>
                <a:chOff x="576" y="1573"/>
                <a:chExt cx="2880" cy="340"/>
              </a:xfrm>
            </p:grpSpPr>
            <p:sp>
              <p:nvSpPr>
                <p:cNvPr id="1560593" name="Line 17"/>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0594" name="Line 18"/>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0595" name="Line 19"/>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8" name="Group 20"/>
            <p:cNvGrpSpPr>
              <a:grpSpLocks/>
            </p:cNvGrpSpPr>
            <p:nvPr/>
          </p:nvGrpSpPr>
          <p:grpSpPr bwMode="auto">
            <a:xfrm>
              <a:off x="2093" y="2228"/>
              <a:ext cx="950" cy="461"/>
              <a:chOff x="1546" y="2217"/>
              <a:chExt cx="950" cy="461"/>
            </a:xfrm>
          </p:grpSpPr>
          <p:sp>
            <p:nvSpPr>
              <p:cNvPr id="1560597" name="Rectangle 21"/>
              <p:cNvSpPr>
                <a:spLocks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60598" name="Oval 22"/>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9" name="Group 23"/>
            <p:cNvGrpSpPr>
              <a:grpSpLocks/>
            </p:cNvGrpSpPr>
            <p:nvPr/>
          </p:nvGrpSpPr>
          <p:grpSpPr bwMode="auto">
            <a:xfrm rot="2700000">
              <a:off x="2241" y="2406"/>
              <a:ext cx="155" cy="31"/>
              <a:chOff x="1656" y="2380"/>
              <a:chExt cx="155" cy="31"/>
            </a:xfrm>
          </p:grpSpPr>
          <p:sp>
            <p:nvSpPr>
              <p:cNvPr id="1560600" name="Line 24"/>
              <p:cNvSpPr>
                <a:spLocks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60601" name="Line 25"/>
              <p:cNvSpPr>
                <a:spLocks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10" name="Group 26"/>
            <p:cNvGrpSpPr>
              <a:grpSpLocks/>
            </p:cNvGrpSpPr>
            <p:nvPr/>
          </p:nvGrpSpPr>
          <p:grpSpPr bwMode="auto">
            <a:xfrm>
              <a:off x="288" y="1911"/>
              <a:ext cx="547" cy="1078"/>
              <a:chOff x="288" y="1911"/>
              <a:chExt cx="547" cy="1078"/>
            </a:xfrm>
          </p:grpSpPr>
          <p:sp>
            <p:nvSpPr>
              <p:cNvPr id="1560603" name="Line 27"/>
              <p:cNvSpPr>
                <a:spLocks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60604" name="Line 28"/>
              <p:cNvSpPr>
                <a:spLocks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grpSp>
      <p:sp>
        <p:nvSpPr>
          <p:cNvPr id="1560605" name="Rectangle 29"/>
          <p:cNvSpPr>
            <a:spLocks noChangeArrowheads="1"/>
          </p:cNvSpPr>
          <p:nvPr/>
        </p:nvSpPr>
        <p:spPr bwMode="auto">
          <a:xfrm>
            <a:off x="7726363" y="5532438"/>
            <a:ext cx="503237" cy="639762"/>
          </a:xfrm>
          <a:prstGeom prst="rect">
            <a:avLst/>
          </a:prstGeom>
          <a:solidFill>
            <a:srgbClr val="FFFF99"/>
          </a:solidFill>
          <a:ln w="25400">
            <a:solidFill>
              <a:schemeClr val="tx1"/>
            </a:solidFill>
            <a:miter lim="800000"/>
            <a:headEnd/>
            <a:tailEnd/>
          </a:ln>
          <a:effectLst/>
        </p:spPr>
        <p:txBody>
          <a:bodyPr wrap="none" anchor="ctr"/>
          <a:lstStyle/>
          <a:p>
            <a:pPr algn="ctr"/>
            <a:r>
              <a:rPr lang="en-US" b="0">
                <a:latin typeface="Arial" charset="0"/>
              </a:rPr>
              <a:t>T</a:t>
            </a:r>
          </a:p>
        </p:txBody>
      </p:sp>
      <p:sp>
        <p:nvSpPr>
          <p:cNvPr id="1560606" name="Freeform 30"/>
          <p:cNvSpPr>
            <a:spLocks/>
          </p:cNvSpPr>
          <p:nvPr/>
        </p:nvSpPr>
        <p:spPr bwMode="auto">
          <a:xfrm>
            <a:off x="4846638" y="3856038"/>
            <a:ext cx="2879725" cy="2427287"/>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grpSp>
        <p:nvGrpSpPr>
          <p:cNvPr id="11" name="Group 31"/>
          <p:cNvGrpSpPr>
            <a:grpSpLocks/>
          </p:cNvGrpSpPr>
          <p:nvPr/>
        </p:nvGrpSpPr>
        <p:grpSpPr bwMode="auto">
          <a:xfrm>
            <a:off x="8550275" y="5124450"/>
            <a:ext cx="184150" cy="1281113"/>
            <a:chOff x="4982" y="2909"/>
            <a:chExt cx="116" cy="807"/>
          </a:xfrm>
        </p:grpSpPr>
        <p:sp>
          <p:nvSpPr>
            <p:cNvPr id="1560608" name="Oval 32"/>
            <p:cNvSpPr>
              <a:spLocks noChangeAspect="1" noChangeArrowheads="1"/>
            </p:cNvSpPr>
            <p:nvPr/>
          </p:nvSpPr>
          <p:spPr bwMode="auto">
            <a:xfrm>
              <a:off x="4982" y="3600"/>
              <a:ext cx="116" cy="116"/>
            </a:xfrm>
            <a:prstGeom prst="ellipse">
              <a:avLst/>
            </a:prstGeom>
            <a:noFill/>
            <a:ln w="28575">
              <a:solidFill>
                <a:schemeClr val="tx1"/>
              </a:solidFill>
              <a:round/>
              <a:headEnd/>
              <a:tailEnd/>
            </a:ln>
            <a:effectLst/>
          </p:spPr>
          <p:txBody>
            <a:bodyPr wrap="none" anchor="ctr"/>
            <a:lstStyle/>
            <a:p>
              <a:endParaRPr lang="en-US"/>
            </a:p>
          </p:txBody>
        </p:sp>
        <p:sp>
          <p:nvSpPr>
            <p:cNvPr id="1560609" name="Rectangle 33"/>
            <p:cNvSpPr>
              <a:spLocks noChangeArrowheads="1"/>
            </p:cNvSpPr>
            <p:nvPr/>
          </p:nvSpPr>
          <p:spPr bwMode="auto">
            <a:xfrm>
              <a:off x="5011" y="2909"/>
              <a:ext cx="58" cy="720"/>
            </a:xfrm>
            <a:prstGeom prst="rect">
              <a:avLst/>
            </a:prstGeom>
            <a:solidFill>
              <a:schemeClr val="accent1"/>
            </a:solidFill>
            <a:ln w="28575">
              <a:solidFill>
                <a:schemeClr val="tx1"/>
              </a:solidFill>
              <a:miter lim="800000"/>
              <a:headEnd/>
              <a:tailEnd/>
            </a:ln>
            <a:effectLst/>
          </p:spPr>
          <p:txBody>
            <a:bodyPr wrap="none" anchor="ctr"/>
            <a:lstStyle/>
            <a:p>
              <a:endParaRPr lang="en-US"/>
            </a:p>
          </p:txBody>
        </p:sp>
        <p:sp>
          <p:nvSpPr>
            <p:cNvPr id="1560610" name="Oval 34"/>
            <p:cNvSpPr>
              <a:spLocks noChangeAspect="1" noChangeArrowheads="1"/>
            </p:cNvSpPr>
            <p:nvPr/>
          </p:nvSpPr>
          <p:spPr bwMode="auto">
            <a:xfrm>
              <a:off x="4982" y="3600"/>
              <a:ext cx="116" cy="116"/>
            </a:xfrm>
            <a:prstGeom prst="ellipse">
              <a:avLst/>
            </a:prstGeom>
            <a:solidFill>
              <a:srgbClr val="FF0000"/>
            </a:solidFill>
            <a:ln w="9525">
              <a:noFill/>
              <a:round/>
              <a:headEnd/>
              <a:tailEnd/>
            </a:ln>
            <a:effectLst/>
          </p:spPr>
          <p:txBody>
            <a:bodyPr wrap="none" anchor="ctr"/>
            <a:lstStyle/>
            <a:p>
              <a:endParaRPr lang="en-US"/>
            </a:p>
          </p:txBody>
        </p:sp>
        <p:sp>
          <p:nvSpPr>
            <p:cNvPr id="1560611" name="Rectangle 35"/>
            <p:cNvSpPr>
              <a:spLocks noChangeArrowheads="1"/>
            </p:cNvSpPr>
            <p:nvPr/>
          </p:nvSpPr>
          <p:spPr bwMode="auto">
            <a:xfrm>
              <a:off x="5011" y="3571"/>
              <a:ext cx="58" cy="58"/>
            </a:xfrm>
            <a:prstGeom prst="rect">
              <a:avLst/>
            </a:prstGeom>
            <a:solidFill>
              <a:srgbClr val="FF0000"/>
            </a:solidFill>
            <a:ln w="28575">
              <a:noFill/>
              <a:miter lim="800000"/>
              <a:headEnd/>
              <a:tailEnd/>
            </a:ln>
            <a:effectLst/>
          </p:spPr>
          <p:txBody>
            <a:bodyPr wrap="none" anchor="ctr"/>
            <a:lstStyle/>
            <a:p>
              <a:endParaRPr lang="en-US"/>
            </a:p>
          </p:txBody>
        </p:sp>
        <p:sp>
          <p:nvSpPr>
            <p:cNvPr id="1560612" name="Rectangle 36"/>
            <p:cNvSpPr>
              <a:spLocks noChangeArrowheads="1"/>
            </p:cNvSpPr>
            <p:nvPr/>
          </p:nvSpPr>
          <p:spPr bwMode="auto">
            <a:xfrm>
              <a:off x="5011" y="2909"/>
              <a:ext cx="58" cy="662"/>
            </a:xfrm>
            <a:prstGeom prst="rect">
              <a:avLst/>
            </a:prstGeom>
            <a:solidFill>
              <a:schemeClr val="bg1"/>
            </a:solidFill>
            <a:ln w="28575">
              <a:noFill/>
              <a:miter lim="800000"/>
              <a:headEnd/>
              <a:tailEnd/>
            </a:ln>
            <a:effectLst/>
          </p:spPr>
          <p:txBody>
            <a:bodyPr wrap="none" anchor="ctr"/>
            <a:lstStyle/>
            <a:p>
              <a:endParaRPr lang="en-US"/>
            </a:p>
          </p:txBody>
        </p:sp>
      </p:grpSp>
      <p:sp>
        <p:nvSpPr>
          <p:cNvPr id="1560613" name="Rectangle 37"/>
          <p:cNvSpPr>
            <a:spLocks noChangeArrowheads="1"/>
          </p:cNvSpPr>
          <p:nvPr/>
        </p:nvSpPr>
        <p:spPr bwMode="auto">
          <a:xfrm>
            <a:off x="8596313" y="5946775"/>
            <a:ext cx="92075" cy="228600"/>
          </a:xfrm>
          <a:prstGeom prst="rect">
            <a:avLst/>
          </a:prstGeom>
          <a:solidFill>
            <a:srgbClr val="FF0000"/>
          </a:solidFill>
          <a:ln w="28575">
            <a:noFill/>
            <a:miter lim="800000"/>
            <a:headEnd/>
            <a:tailEnd/>
          </a:ln>
          <a:effectLst/>
        </p:spPr>
        <p:txBody>
          <a:bodyPr wrap="none" anchor="ctr"/>
          <a:lstStyle/>
          <a:p>
            <a:endParaRPr lang="en-US"/>
          </a:p>
        </p:txBody>
      </p:sp>
      <p:sp>
        <p:nvSpPr>
          <p:cNvPr id="1560614" name="Freeform 38"/>
          <p:cNvSpPr>
            <a:spLocks/>
          </p:cNvSpPr>
          <p:nvPr/>
        </p:nvSpPr>
        <p:spPr bwMode="auto">
          <a:xfrm>
            <a:off x="593725" y="2743200"/>
            <a:ext cx="7956550" cy="1384300"/>
          </a:xfrm>
          <a:custGeom>
            <a:avLst/>
            <a:gdLst/>
            <a:ahLst/>
            <a:cxnLst>
              <a:cxn ang="0">
                <a:pos x="0" y="778"/>
              </a:cxn>
              <a:cxn ang="0">
                <a:pos x="663" y="778"/>
              </a:cxn>
              <a:cxn ang="0">
                <a:pos x="1460" y="212"/>
              </a:cxn>
              <a:cxn ang="0">
                <a:pos x="2420" y="29"/>
              </a:cxn>
              <a:cxn ang="0">
                <a:pos x="3711" y="384"/>
              </a:cxn>
              <a:cxn ang="0">
                <a:pos x="4551" y="518"/>
              </a:cxn>
              <a:cxn ang="0">
                <a:pos x="5012" y="547"/>
              </a:cxn>
            </a:cxnLst>
            <a:rect l="0" t="0" r="r" b="b"/>
            <a:pathLst>
              <a:path w="5012" h="872">
                <a:moveTo>
                  <a:pt x="0" y="778"/>
                </a:moveTo>
                <a:cubicBezTo>
                  <a:pt x="192" y="811"/>
                  <a:pt x="420" y="872"/>
                  <a:pt x="663" y="778"/>
                </a:cubicBezTo>
                <a:cubicBezTo>
                  <a:pt x="906" y="684"/>
                  <a:pt x="1167" y="337"/>
                  <a:pt x="1460" y="212"/>
                </a:cubicBezTo>
                <a:cubicBezTo>
                  <a:pt x="1753" y="87"/>
                  <a:pt x="2045" y="0"/>
                  <a:pt x="2420" y="29"/>
                </a:cubicBezTo>
                <a:cubicBezTo>
                  <a:pt x="2795" y="58"/>
                  <a:pt x="3356" y="303"/>
                  <a:pt x="3711" y="384"/>
                </a:cubicBezTo>
                <a:cubicBezTo>
                  <a:pt x="4066" y="465"/>
                  <a:pt x="4334" y="491"/>
                  <a:pt x="4551" y="518"/>
                </a:cubicBezTo>
                <a:cubicBezTo>
                  <a:pt x="4768" y="545"/>
                  <a:pt x="4926" y="528"/>
                  <a:pt x="5012" y="547"/>
                </a:cubicBezTo>
              </a:path>
            </a:pathLst>
          </a:custGeom>
          <a:noFill/>
          <a:ln w="76200" cap="flat" cmpd="sng">
            <a:solidFill>
              <a:srgbClr val="000099"/>
            </a:solidFill>
            <a:prstDash val="solid"/>
            <a:round/>
            <a:headEnd/>
            <a:tailEnd type="arrow" w="lg" len="lg"/>
          </a:ln>
          <a:effectLst/>
        </p:spPr>
        <p:txBody>
          <a:bodyPr anchor="ctr"/>
          <a:lstStyle/>
          <a:p>
            <a:endParaRPr lang="en-US"/>
          </a:p>
        </p:txBody>
      </p:sp>
      <p:sp>
        <p:nvSpPr>
          <p:cNvPr id="12" name="Footer Placeholder 11"/>
          <p:cNvSpPr>
            <a:spLocks noGrp="1"/>
          </p:cNvSpPr>
          <p:nvPr>
            <p:ph type="ftr" sz="quarter" idx="10"/>
          </p:nvPr>
        </p:nvSpPr>
        <p:spPr/>
        <p:txBody>
          <a:bodyPr/>
          <a:lstStyle/>
          <a:p>
            <a:r>
              <a:rPr lang="en-US"/>
              <a:t>Terminal Unit Basics</a:t>
            </a:r>
            <a:endParaRPr lang="en-US" dirty="0"/>
          </a:p>
        </p:txBody>
      </p:sp>
      <p:sp>
        <p:nvSpPr>
          <p:cNvPr id="13" name="Slide Number Placeholder 12"/>
          <p:cNvSpPr>
            <a:spLocks noGrp="1"/>
          </p:cNvSpPr>
          <p:nvPr>
            <p:ph type="sldNum" sz="quarter" idx="11"/>
          </p:nvPr>
        </p:nvSpPr>
        <p:spPr/>
        <p:txBody>
          <a:bodyPr/>
          <a:lstStyle/>
          <a:p>
            <a:fld id="{A9320731-3B2C-4107-8664-CAD7BE973DC8}" type="slidenum">
              <a:rPr lang="en-US" smtClean="0"/>
              <a:pPr/>
              <a:t>5</a:t>
            </a:fld>
            <a:endParaRPr lang="en-US" dirty="0"/>
          </a:p>
        </p:txBody>
      </p:sp>
    </p:spTree>
    <p:extLst>
      <p:ext uri="{BB962C8B-B14F-4D97-AF65-F5344CB8AC3E}">
        <p14:creationId xmlns:p14="http://schemas.microsoft.com/office/powerpoint/2010/main" val="66952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60614"/>
                                        </p:tgtEl>
                                        <p:attrNameLst>
                                          <p:attrName>style.visibility</p:attrName>
                                        </p:attrNameLst>
                                      </p:cBhvr>
                                      <p:to>
                                        <p:strVal val="visible"/>
                                      </p:to>
                                    </p:set>
                                    <p:animEffect transition="in" filter="wipe(left)">
                                      <p:cBhvr>
                                        <p:cTn id="7" dur="2000"/>
                                        <p:tgtEl>
                                          <p:spTgt spid="15606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560613"/>
                                        </p:tgtEl>
                                        <p:attrNameLst>
                                          <p:attrName>style.visibility</p:attrName>
                                        </p:attrNameLst>
                                      </p:cBhvr>
                                      <p:to>
                                        <p:strVal val="visible"/>
                                      </p:to>
                                    </p:set>
                                    <p:animEffect transition="in" filter="wipe(down)">
                                      <p:cBhvr>
                                        <p:cTn id="16" dur="500"/>
                                        <p:tgtEl>
                                          <p:spTgt spid="1560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0613" grpId="0" animBg="1"/>
      <p:bldP spid="15606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2626" name="Rectangle 2"/>
          <p:cNvSpPr>
            <a:spLocks noGrp="1" noChangeArrowheads="1"/>
          </p:cNvSpPr>
          <p:nvPr>
            <p:ph type="title"/>
          </p:nvPr>
        </p:nvSpPr>
        <p:spPr/>
        <p:txBody>
          <a:bodyPr vert="horz" lIns="91440" tIns="45720" rIns="91440" bIns="45720" rtlCol="0" anchor="ctr">
            <a:normAutofit/>
          </a:bodyPr>
          <a:lstStyle/>
          <a:p>
            <a:r>
              <a:rPr lang="en-US">
                <a:solidFill>
                  <a:schemeClr val="tx1"/>
                </a:solidFill>
              </a:rPr>
              <a:t>Your Basic Box</a:t>
            </a:r>
          </a:p>
        </p:txBody>
      </p:sp>
      <p:grpSp>
        <p:nvGrpSpPr>
          <p:cNvPr id="2" name="Group 3"/>
          <p:cNvGrpSpPr>
            <a:grpSpLocks/>
          </p:cNvGrpSpPr>
          <p:nvPr/>
        </p:nvGrpSpPr>
        <p:grpSpPr bwMode="auto">
          <a:xfrm rot="1371691">
            <a:off x="2332038" y="3811588"/>
            <a:ext cx="2559050" cy="182562"/>
            <a:chOff x="922" y="2390"/>
            <a:chExt cx="1612" cy="115"/>
          </a:xfrm>
        </p:grpSpPr>
        <p:sp>
          <p:nvSpPr>
            <p:cNvPr id="1562628" name="Line 4"/>
            <p:cNvSpPr>
              <a:spLocks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62629" name="Oval 5"/>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3" name="Group 6"/>
          <p:cNvGrpSpPr>
            <a:grpSpLocks/>
          </p:cNvGrpSpPr>
          <p:nvPr/>
        </p:nvGrpSpPr>
        <p:grpSpPr bwMode="auto">
          <a:xfrm>
            <a:off x="5888038" y="2532063"/>
            <a:ext cx="2798762" cy="2720975"/>
            <a:chOff x="3162" y="1584"/>
            <a:chExt cx="1763" cy="1714"/>
          </a:xfrm>
        </p:grpSpPr>
        <p:sp>
          <p:nvSpPr>
            <p:cNvPr id="1562631" name="Line 7"/>
            <p:cNvSpPr>
              <a:spLocks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62632" name="Line 8"/>
            <p:cNvSpPr>
              <a:spLocks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62633" name="Line 9"/>
            <p:cNvSpPr>
              <a:spLocks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4" name="Group 10"/>
          <p:cNvGrpSpPr>
            <a:grpSpLocks/>
          </p:cNvGrpSpPr>
          <p:nvPr/>
        </p:nvGrpSpPr>
        <p:grpSpPr bwMode="auto">
          <a:xfrm>
            <a:off x="1325563" y="2514600"/>
            <a:ext cx="4572000" cy="2751138"/>
            <a:chOff x="288" y="1573"/>
            <a:chExt cx="2880" cy="1733"/>
          </a:xfrm>
        </p:grpSpPr>
        <p:grpSp>
          <p:nvGrpSpPr>
            <p:cNvPr id="5" name="Group 11"/>
            <p:cNvGrpSpPr>
              <a:grpSpLocks/>
            </p:cNvGrpSpPr>
            <p:nvPr/>
          </p:nvGrpSpPr>
          <p:grpSpPr bwMode="auto">
            <a:xfrm>
              <a:off x="288" y="1573"/>
              <a:ext cx="2880" cy="340"/>
              <a:chOff x="576" y="1573"/>
              <a:chExt cx="2880" cy="340"/>
            </a:xfrm>
          </p:grpSpPr>
          <p:sp>
            <p:nvSpPr>
              <p:cNvPr id="1562636" name="Line 12"/>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2637" name="Line 13"/>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2638" name="Line 14"/>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6" name="Group 15"/>
            <p:cNvGrpSpPr>
              <a:grpSpLocks/>
            </p:cNvGrpSpPr>
            <p:nvPr/>
          </p:nvGrpSpPr>
          <p:grpSpPr bwMode="auto">
            <a:xfrm flipV="1">
              <a:off x="288" y="2966"/>
              <a:ext cx="2880" cy="340"/>
              <a:chOff x="576" y="1573"/>
              <a:chExt cx="2880" cy="340"/>
            </a:xfrm>
          </p:grpSpPr>
          <p:sp>
            <p:nvSpPr>
              <p:cNvPr id="1562640" name="Line 16"/>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2641" name="Line 17"/>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2642" name="Line 18"/>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7" name="Group 19"/>
          <p:cNvGrpSpPr>
            <a:grpSpLocks/>
          </p:cNvGrpSpPr>
          <p:nvPr/>
        </p:nvGrpSpPr>
        <p:grpSpPr bwMode="auto">
          <a:xfrm>
            <a:off x="3322638" y="3536950"/>
            <a:ext cx="1508125" cy="731838"/>
            <a:chOff x="1546" y="2217"/>
            <a:chExt cx="950" cy="461"/>
          </a:xfrm>
        </p:grpSpPr>
        <p:sp>
          <p:nvSpPr>
            <p:cNvPr id="1562644" name="Rectangle 20"/>
            <p:cNvSpPr>
              <a:spLocks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62645" name="Oval 21"/>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8" name="Group 22"/>
          <p:cNvGrpSpPr>
            <a:grpSpLocks/>
          </p:cNvGrpSpPr>
          <p:nvPr/>
        </p:nvGrpSpPr>
        <p:grpSpPr bwMode="auto">
          <a:xfrm rot="2700000">
            <a:off x="3557587" y="3819526"/>
            <a:ext cx="246063" cy="49212"/>
            <a:chOff x="1656" y="2380"/>
            <a:chExt cx="155" cy="31"/>
          </a:xfrm>
        </p:grpSpPr>
        <p:sp>
          <p:nvSpPr>
            <p:cNvPr id="1562647" name="Line 23"/>
            <p:cNvSpPr>
              <a:spLocks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62648" name="Line 24"/>
            <p:cNvSpPr>
              <a:spLocks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9" name="Group 25"/>
          <p:cNvGrpSpPr>
            <a:grpSpLocks/>
          </p:cNvGrpSpPr>
          <p:nvPr/>
        </p:nvGrpSpPr>
        <p:grpSpPr bwMode="auto">
          <a:xfrm>
            <a:off x="457200" y="3033713"/>
            <a:ext cx="868363" cy="1711325"/>
            <a:chOff x="288" y="1911"/>
            <a:chExt cx="547" cy="1078"/>
          </a:xfrm>
        </p:grpSpPr>
        <p:sp>
          <p:nvSpPr>
            <p:cNvPr id="1562650" name="Line 26"/>
            <p:cNvSpPr>
              <a:spLocks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62651" name="Line 27"/>
            <p:cNvSpPr>
              <a:spLocks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sp>
        <p:nvSpPr>
          <p:cNvPr id="1562652" name="Rectangle 28"/>
          <p:cNvSpPr>
            <a:spLocks noChangeArrowheads="1"/>
          </p:cNvSpPr>
          <p:nvPr/>
        </p:nvSpPr>
        <p:spPr bwMode="auto">
          <a:xfrm>
            <a:off x="7726363" y="5532438"/>
            <a:ext cx="503237" cy="639762"/>
          </a:xfrm>
          <a:prstGeom prst="rect">
            <a:avLst/>
          </a:prstGeom>
          <a:solidFill>
            <a:srgbClr val="FFFF99"/>
          </a:solidFill>
          <a:ln w="25400">
            <a:solidFill>
              <a:schemeClr val="tx1"/>
            </a:solidFill>
            <a:miter lim="800000"/>
            <a:headEnd/>
            <a:tailEnd/>
          </a:ln>
          <a:effectLst/>
        </p:spPr>
        <p:txBody>
          <a:bodyPr wrap="none" anchor="ctr"/>
          <a:lstStyle/>
          <a:p>
            <a:pPr algn="ctr"/>
            <a:r>
              <a:rPr lang="en-US" b="0">
                <a:latin typeface="Arial" charset="0"/>
              </a:rPr>
              <a:t>T</a:t>
            </a:r>
          </a:p>
        </p:txBody>
      </p:sp>
      <p:sp>
        <p:nvSpPr>
          <p:cNvPr id="1562653" name="Freeform 29"/>
          <p:cNvSpPr>
            <a:spLocks/>
          </p:cNvSpPr>
          <p:nvPr/>
        </p:nvSpPr>
        <p:spPr bwMode="auto">
          <a:xfrm>
            <a:off x="4846638" y="3856038"/>
            <a:ext cx="2879725" cy="2427287"/>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grpSp>
        <p:nvGrpSpPr>
          <p:cNvPr id="10" name="Group 30"/>
          <p:cNvGrpSpPr>
            <a:grpSpLocks/>
          </p:cNvGrpSpPr>
          <p:nvPr/>
        </p:nvGrpSpPr>
        <p:grpSpPr bwMode="auto">
          <a:xfrm>
            <a:off x="8550275" y="5124450"/>
            <a:ext cx="184150" cy="1281113"/>
            <a:chOff x="4982" y="2909"/>
            <a:chExt cx="116" cy="807"/>
          </a:xfrm>
        </p:grpSpPr>
        <p:sp>
          <p:nvSpPr>
            <p:cNvPr id="1562655" name="Oval 31"/>
            <p:cNvSpPr>
              <a:spLocks noChangeAspect="1" noChangeArrowheads="1"/>
            </p:cNvSpPr>
            <p:nvPr/>
          </p:nvSpPr>
          <p:spPr bwMode="auto">
            <a:xfrm>
              <a:off x="4982" y="3600"/>
              <a:ext cx="116" cy="116"/>
            </a:xfrm>
            <a:prstGeom prst="ellipse">
              <a:avLst/>
            </a:prstGeom>
            <a:noFill/>
            <a:ln w="28575">
              <a:solidFill>
                <a:schemeClr val="tx1"/>
              </a:solidFill>
              <a:round/>
              <a:headEnd/>
              <a:tailEnd/>
            </a:ln>
            <a:effectLst/>
          </p:spPr>
          <p:txBody>
            <a:bodyPr wrap="none" anchor="ctr"/>
            <a:lstStyle/>
            <a:p>
              <a:endParaRPr lang="en-US"/>
            </a:p>
          </p:txBody>
        </p:sp>
        <p:sp>
          <p:nvSpPr>
            <p:cNvPr id="1562656" name="Rectangle 32"/>
            <p:cNvSpPr>
              <a:spLocks noChangeArrowheads="1"/>
            </p:cNvSpPr>
            <p:nvPr/>
          </p:nvSpPr>
          <p:spPr bwMode="auto">
            <a:xfrm>
              <a:off x="5011" y="2909"/>
              <a:ext cx="58" cy="720"/>
            </a:xfrm>
            <a:prstGeom prst="rect">
              <a:avLst/>
            </a:prstGeom>
            <a:solidFill>
              <a:schemeClr val="accent1"/>
            </a:solidFill>
            <a:ln w="28575">
              <a:solidFill>
                <a:schemeClr val="tx1"/>
              </a:solidFill>
              <a:miter lim="800000"/>
              <a:headEnd/>
              <a:tailEnd/>
            </a:ln>
            <a:effectLst/>
          </p:spPr>
          <p:txBody>
            <a:bodyPr wrap="none" anchor="ctr"/>
            <a:lstStyle/>
            <a:p>
              <a:endParaRPr lang="en-US"/>
            </a:p>
          </p:txBody>
        </p:sp>
        <p:sp>
          <p:nvSpPr>
            <p:cNvPr id="1562657" name="Oval 33"/>
            <p:cNvSpPr>
              <a:spLocks noChangeAspect="1" noChangeArrowheads="1"/>
            </p:cNvSpPr>
            <p:nvPr/>
          </p:nvSpPr>
          <p:spPr bwMode="auto">
            <a:xfrm>
              <a:off x="4982" y="3600"/>
              <a:ext cx="116" cy="116"/>
            </a:xfrm>
            <a:prstGeom prst="ellipse">
              <a:avLst/>
            </a:prstGeom>
            <a:solidFill>
              <a:srgbClr val="FF0000"/>
            </a:solidFill>
            <a:ln w="9525">
              <a:noFill/>
              <a:round/>
              <a:headEnd/>
              <a:tailEnd/>
            </a:ln>
            <a:effectLst/>
          </p:spPr>
          <p:txBody>
            <a:bodyPr wrap="none" anchor="ctr"/>
            <a:lstStyle/>
            <a:p>
              <a:endParaRPr lang="en-US"/>
            </a:p>
          </p:txBody>
        </p:sp>
        <p:sp>
          <p:nvSpPr>
            <p:cNvPr id="1562658" name="Rectangle 34"/>
            <p:cNvSpPr>
              <a:spLocks noChangeArrowheads="1"/>
            </p:cNvSpPr>
            <p:nvPr/>
          </p:nvSpPr>
          <p:spPr bwMode="auto">
            <a:xfrm>
              <a:off x="5011" y="3571"/>
              <a:ext cx="58" cy="58"/>
            </a:xfrm>
            <a:prstGeom prst="rect">
              <a:avLst/>
            </a:prstGeom>
            <a:solidFill>
              <a:srgbClr val="FF0000"/>
            </a:solidFill>
            <a:ln w="28575">
              <a:noFill/>
              <a:miter lim="800000"/>
              <a:headEnd/>
              <a:tailEnd/>
            </a:ln>
            <a:effectLst/>
          </p:spPr>
          <p:txBody>
            <a:bodyPr wrap="none" anchor="ctr"/>
            <a:lstStyle/>
            <a:p>
              <a:endParaRPr lang="en-US"/>
            </a:p>
          </p:txBody>
        </p:sp>
        <p:sp>
          <p:nvSpPr>
            <p:cNvPr id="1562659" name="Rectangle 35"/>
            <p:cNvSpPr>
              <a:spLocks noChangeArrowheads="1"/>
            </p:cNvSpPr>
            <p:nvPr/>
          </p:nvSpPr>
          <p:spPr bwMode="auto">
            <a:xfrm>
              <a:off x="5011" y="2909"/>
              <a:ext cx="58" cy="662"/>
            </a:xfrm>
            <a:prstGeom prst="rect">
              <a:avLst/>
            </a:prstGeom>
            <a:solidFill>
              <a:schemeClr val="bg1"/>
            </a:solidFill>
            <a:ln w="28575">
              <a:noFill/>
              <a:miter lim="800000"/>
              <a:headEnd/>
              <a:tailEnd/>
            </a:ln>
            <a:effectLst/>
          </p:spPr>
          <p:txBody>
            <a:bodyPr wrap="none" anchor="ctr"/>
            <a:lstStyle/>
            <a:p>
              <a:endParaRPr lang="en-US"/>
            </a:p>
          </p:txBody>
        </p:sp>
      </p:grpSp>
      <p:sp>
        <p:nvSpPr>
          <p:cNvPr id="1562660" name="Rectangle 36"/>
          <p:cNvSpPr>
            <a:spLocks noChangeArrowheads="1"/>
          </p:cNvSpPr>
          <p:nvPr/>
        </p:nvSpPr>
        <p:spPr bwMode="auto">
          <a:xfrm>
            <a:off x="8596313" y="5946775"/>
            <a:ext cx="92075" cy="228600"/>
          </a:xfrm>
          <a:prstGeom prst="rect">
            <a:avLst/>
          </a:prstGeom>
          <a:solidFill>
            <a:srgbClr val="FF0000"/>
          </a:solidFill>
          <a:ln w="28575">
            <a:noFill/>
            <a:miter lim="800000"/>
            <a:headEnd/>
            <a:tailEnd/>
          </a:ln>
          <a:effectLst/>
        </p:spPr>
        <p:txBody>
          <a:bodyPr wrap="none" anchor="ctr"/>
          <a:lstStyle/>
          <a:p>
            <a:endParaRPr lang="en-US"/>
          </a:p>
        </p:txBody>
      </p:sp>
      <p:sp>
        <p:nvSpPr>
          <p:cNvPr id="1562661" name="Freeform 37"/>
          <p:cNvSpPr>
            <a:spLocks/>
          </p:cNvSpPr>
          <p:nvPr/>
        </p:nvSpPr>
        <p:spPr bwMode="auto">
          <a:xfrm>
            <a:off x="593725" y="2743200"/>
            <a:ext cx="7956550" cy="1384300"/>
          </a:xfrm>
          <a:custGeom>
            <a:avLst/>
            <a:gdLst/>
            <a:ahLst/>
            <a:cxnLst>
              <a:cxn ang="0">
                <a:pos x="0" y="778"/>
              </a:cxn>
              <a:cxn ang="0">
                <a:pos x="663" y="778"/>
              </a:cxn>
              <a:cxn ang="0">
                <a:pos x="1460" y="212"/>
              </a:cxn>
              <a:cxn ang="0">
                <a:pos x="2420" y="29"/>
              </a:cxn>
              <a:cxn ang="0">
                <a:pos x="3711" y="384"/>
              </a:cxn>
              <a:cxn ang="0">
                <a:pos x="4551" y="518"/>
              </a:cxn>
              <a:cxn ang="0">
                <a:pos x="5012" y="547"/>
              </a:cxn>
            </a:cxnLst>
            <a:rect l="0" t="0" r="r" b="b"/>
            <a:pathLst>
              <a:path w="5012" h="872">
                <a:moveTo>
                  <a:pt x="0" y="778"/>
                </a:moveTo>
                <a:cubicBezTo>
                  <a:pt x="192" y="811"/>
                  <a:pt x="420" y="872"/>
                  <a:pt x="663" y="778"/>
                </a:cubicBezTo>
                <a:cubicBezTo>
                  <a:pt x="906" y="684"/>
                  <a:pt x="1167" y="337"/>
                  <a:pt x="1460" y="212"/>
                </a:cubicBezTo>
                <a:cubicBezTo>
                  <a:pt x="1753" y="87"/>
                  <a:pt x="2045" y="0"/>
                  <a:pt x="2420" y="29"/>
                </a:cubicBezTo>
                <a:cubicBezTo>
                  <a:pt x="2795" y="58"/>
                  <a:pt x="3356" y="303"/>
                  <a:pt x="3711" y="384"/>
                </a:cubicBezTo>
                <a:cubicBezTo>
                  <a:pt x="4066" y="465"/>
                  <a:pt x="4334" y="491"/>
                  <a:pt x="4551" y="518"/>
                </a:cubicBezTo>
                <a:cubicBezTo>
                  <a:pt x="4768" y="545"/>
                  <a:pt x="4926" y="528"/>
                  <a:pt x="5012" y="547"/>
                </a:cubicBezTo>
              </a:path>
            </a:pathLst>
          </a:custGeom>
          <a:noFill/>
          <a:ln w="304800" cap="flat" cmpd="sng">
            <a:solidFill>
              <a:srgbClr val="000099"/>
            </a:solidFill>
            <a:prstDash val="solid"/>
            <a:round/>
            <a:headEnd/>
            <a:tailEnd type="arrow" w="lg" len="lg"/>
          </a:ln>
          <a:effectLst/>
        </p:spPr>
        <p:txBody>
          <a:bodyPr anchor="ctr"/>
          <a:lstStyle/>
          <a:p>
            <a:endParaRPr lang="en-US"/>
          </a:p>
        </p:txBody>
      </p:sp>
      <p:sp>
        <p:nvSpPr>
          <p:cNvPr id="11" name="Footer Placeholder 10"/>
          <p:cNvSpPr>
            <a:spLocks noGrp="1"/>
          </p:cNvSpPr>
          <p:nvPr>
            <p:ph type="ftr" sz="quarter" idx="10"/>
          </p:nvPr>
        </p:nvSpPr>
        <p:spPr/>
        <p:txBody>
          <a:bodyPr/>
          <a:lstStyle/>
          <a:p>
            <a:r>
              <a:rPr lang="en-US"/>
              <a:t>Terminal Unit Basics</a:t>
            </a:r>
            <a:endParaRPr lang="en-US" dirty="0"/>
          </a:p>
        </p:txBody>
      </p:sp>
      <p:sp>
        <p:nvSpPr>
          <p:cNvPr id="12" name="Slide Number Placeholder 11"/>
          <p:cNvSpPr>
            <a:spLocks noGrp="1"/>
          </p:cNvSpPr>
          <p:nvPr>
            <p:ph type="sldNum" sz="quarter" idx="11"/>
          </p:nvPr>
        </p:nvSpPr>
        <p:spPr/>
        <p:txBody>
          <a:bodyPr/>
          <a:lstStyle/>
          <a:p>
            <a:fld id="{A9320731-3B2C-4107-8664-CAD7BE973DC8}" type="slidenum">
              <a:rPr lang="en-US" smtClean="0"/>
              <a:pPr/>
              <a:t>6</a:t>
            </a:fld>
            <a:endParaRPr lang="en-US" dirty="0"/>
          </a:p>
        </p:txBody>
      </p:sp>
    </p:spTree>
    <p:extLst>
      <p:ext uri="{BB962C8B-B14F-4D97-AF65-F5344CB8AC3E}">
        <p14:creationId xmlns:p14="http://schemas.microsoft.com/office/powerpoint/2010/main" val="392830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2661"/>
                                        </p:tgtEl>
                                        <p:attrNameLst>
                                          <p:attrName>style.visibility</p:attrName>
                                        </p:attrNameLst>
                                      </p:cBhvr>
                                      <p:to>
                                        <p:strVal val="visible"/>
                                      </p:to>
                                    </p:set>
                                    <p:animEffect transition="in" filter="wipe(left)">
                                      <p:cBhvr>
                                        <p:cTn id="7" dur="2000"/>
                                        <p:tgtEl>
                                          <p:spTgt spid="15626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1562660"/>
                                        </p:tgtEl>
                                      </p:cBhvr>
                                    </p:animEffect>
                                    <p:set>
                                      <p:cBhvr>
                                        <p:cTn id="12" dur="1" fill="hold">
                                          <p:stCondLst>
                                            <p:cond delay="499"/>
                                          </p:stCondLst>
                                        </p:cTn>
                                        <p:tgtEl>
                                          <p:spTgt spid="15626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660" grpId="0" animBg="1"/>
      <p:bldP spid="15626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4674" name="Rectangle 2"/>
          <p:cNvSpPr>
            <a:spLocks noGrp="1" noChangeArrowheads="1"/>
          </p:cNvSpPr>
          <p:nvPr>
            <p:ph type="title"/>
          </p:nvPr>
        </p:nvSpPr>
        <p:spPr/>
        <p:txBody>
          <a:bodyPr vert="horz" lIns="91440" tIns="45720" rIns="91440" bIns="45720" rtlCol="0" anchor="ctr">
            <a:normAutofit/>
          </a:bodyPr>
          <a:lstStyle/>
          <a:p>
            <a:r>
              <a:rPr lang="en-US">
                <a:solidFill>
                  <a:schemeClr val="tx1"/>
                </a:solidFill>
              </a:rPr>
              <a:t>Your Basic Box</a:t>
            </a:r>
          </a:p>
        </p:txBody>
      </p:sp>
      <p:grpSp>
        <p:nvGrpSpPr>
          <p:cNvPr id="2" name="Group 3"/>
          <p:cNvGrpSpPr>
            <a:grpSpLocks/>
          </p:cNvGrpSpPr>
          <p:nvPr/>
        </p:nvGrpSpPr>
        <p:grpSpPr bwMode="auto">
          <a:xfrm>
            <a:off x="457200" y="2514600"/>
            <a:ext cx="8229600" cy="2751138"/>
            <a:chOff x="288" y="1584"/>
            <a:chExt cx="5184" cy="1733"/>
          </a:xfrm>
        </p:grpSpPr>
        <p:grpSp>
          <p:nvGrpSpPr>
            <p:cNvPr id="3" name="Group 4"/>
            <p:cNvGrpSpPr>
              <a:grpSpLocks/>
            </p:cNvGrpSpPr>
            <p:nvPr/>
          </p:nvGrpSpPr>
          <p:grpSpPr bwMode="auto">
            <a:xfrm>
              <a:off x="1469" y="2401"/>
              <a:ext cx="1612" cy="115"/>
              <a:chOff x="922" y="2390"/>
              <a:chExt cx="1612" cy="115"/>
            </a:xfrm>
          </p:grpSpPr>
          <p:sp>
            <p:nvSpPr>
              <p:cNvPr id="1564677" name="Line 5"/>
              <p:cNvSpPr>
                <a:spLocks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64678" name="Oval 6"/>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4" name="Group 7"/>
            <p:cNvGrpSpPr>
              <a:grpSpLocks/>
            </p:cNvGrpSpPr>
            <p:nvPr/>
          </p:nvGrpSpPr>
          <p:grpSpPr bwMode="auto">
            <a:xfrm>
              <a:off x="3709" y="1595"/>
              <a:ext cx="1763" cy="1714"/>
              <a:chOff x="3162" y="1584"/>
              <a:chExt cx="1763" cy="1714"/>
            </a:xfrm>
          </p:grpSpPr>
          <p:sp>
            <p:nvSpPr>
              <p:cNvPr id="1564680" name="Line 8"/>
              <p:cNvSpPr>
                <a:spLocks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64681" name="Line 9"/>
              <p:cNvSpPr>
                <a:spLocks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64682" name="Line 10"/>
              <p:cNvSpPr>
                <a:spLocks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5" name="Group 11"/>
            <p:cNvGrpSpPr>
              <a:grpSpLocks/>
            </p:cNvGrpSpPr>
            <p:nvPr/>
          </p:nvGrpSpPr>
          <p:grpSpPr bwMode="auto">
            <a:xfrm>
              <a:off x="835" y="1584"/>
              <a:ext cx="2880" cy="1733"/>
              <a:chOff x="288" y="1573"/>
              <a:chExt cx="2880" cy="1733"/>
            </a:xfrm>
          </p:grpSpPr>
          <p:grpSp>
            <p:nvGrpSpPr>
              <p:cNvPr id="6" name="Group 12"/>
              <p:cNvGrpSpPr>
                <a:grpSpLocks/>
              </p:cNvGrpSpPr>
              <p:nvPr/>
            </p:nvGrpSpPr>
            <p:grpSpPr bwMode="auto">
              <a:xfrm>
                <a:off x="288" y="1573"/>
                <a:ext cx="2880" cy="340"/>
                <a:chOff x="576" y="1573"/>
                <a:chExt cx="2880" cy="340"/>
              </a:xfrm>
            </p:grpSpPr>
            <p:sp>
              <p:nvSpPr>
                <p:cNvPr id="1564685" name="Line 13"/>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4686" name="Line 14"/>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4687" name="Line 15"/>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7" name="Group 16"/>
              <p:cNvGrpSpPr>
                <a:grpSpLocks/>
              </p:cNvGrpSpPr>
              <p:nvPr/>
            </p:nvGrpSpPr>
            <p:grpSpPr bwMode="auto">
              <a:xfrm flipV="1">
                <a:off x="288" y="2966"/>
                <a:ext cx="2880" cy="340"/>
                <a:chOff x="576" y="1573"/>
                <a:chExt cx="2880" cy="340"/>
              </a:xfrm>
            </p:grpSpPr>
            <p:sp>
              <p:nvSpPr>
                <p:cNvPr id="1564689" name="Line 17"/>
                <p:cNvSpPr>
                  <a:spLocks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4690" name="Line 18"/>
                <p:cNvSpPr>
                  <a:spLocks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4691" name="Line 19"/>
                <p:cNvSpPr>
                  <a:spLocks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8" name="Group 20"/>
            <p:cNvGrpSpPr>
              <a:grpSpLocks/>
            </p:cNvGrpSpPr>
            <p:nvPr/>
          </p:nvGrpSpPr>
          <p:grpSpPr bwMode="auto">
            <a:xfrm>
              <a:off x="2093" y="2228"/>
              <a:ext cx="950" cy="461"/>
              <a:chOff x="1546" y="2217"/>
              <a:chExt cx="950" cy="461"/>
            </a:xfrm>
          </p:grpSpPr>
          <p:sp>
            <p:nvSpPr>
              <p:cNvPr id="1564693" name="Rectangle 21"/>
              <p:cNvSpPr>
                <a:spLocks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64694" name="Oval 22"/>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9" name="Group 23"/>
            <p:cNvGrpSpPr>
              <a:grpSpLocks/>
            </p:cNvGrpSpPr>
            <p:nvPr/>
          </p:nvGrpSpPr>
          <p:grpSpPr bwMode="auto">
            <a:xfrm rot="2700000">
              <a:off x="2241" y="2406"/>
              <a:ext cx="155" cy="31"/>
              <a:chOff x="1656" y="2380"/>
              <a:chExt cx="155" cy="31"/>
            </a:xfrm>
          </p:grpSpPr>
          <p:sp>
            <p:nvSpPr>
              <p:cNvPr id="1564696" name="Line 24"/>
              <p:cNvSpPr>
                <a:spLocks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64697" name="Line 25"/>
              <p:cNvSpPr>
                <a:spLocks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10" name="Group 26"/>
            <p:cNvGrpSpPr>
              <a:grpSpLocks/>
            </p:cNvGrpSpPr>
            <p:nvPr/>
          </p:nvGrpSpPr>
          <p:grpSpPr bwMode="auto">
            <a:xfrm>
              <a:off x="288" y="1911"/>
              <a:ext cx="547" cy="1078"/>
              <a:chOff x="288" y="1911"/>
              <a:chExt cx="547" cy="1078"/>
            </a:xfrm>
          </p:grpSpPr>
          <p:sp>
            <p:nvSpPr>
              <p:cNvPr id="1564699" name="Line 27"/>
              <p:cNvSpPr>
                <a:spLocks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64700" name="Line 28"/>
              <p:cNvSpPr>
                <a:spLocks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grpSp>
      <p:sp>
        <p:nvSpPr>
          <p:cNvPr id="1564701" name="Rectangle 29"/>
          <p:cNvSpPr>
            <a:spLocks noChangeArrowheads="1"/>
          </p:cNvSpPr>
          <p:nvPr/>
        </p:nvSpPr>
        <p:spPr bwMode="auto">
          <a:xfrm>
            <a:off x="7726363" y="5532438"/>
            <a:ext cx="503237" cy="639762"/>
          </a:xfrm>
          <a:prstGeom prst="rect">
            <a:avLst/>
          </a:prstGeom>
          <a:solidFill>
            <a:srgbClr val="FFFF99"/>
          </a:solidFill>
          <a:ln w="25400">
            <a:solidFill>
              <a:schemeClr val="tx1"/>
            </a:solidFill>
            <a:miter lim="800000"/>
            <a:headEnd/>
            <a:tailEnd/>
          </a:ln>
          <a:effectLst/>
        </p:spPr>
        <p:txBody>
          <a:bodyPr wrap="none" anchor="ctr"/>
          <a:lstStyle/>
          <a:p>
            <a:pPr algn="ctr"/>
            <a:r>
              <a:rPr lang="en-US" b="0">
                <a:latin typeface="Arial" charset="0"/>
              </a:rPr>
              <a:t>T</a:t>
            </a:r>
          </a:p>
        </p:txBody>
      </p:sp>
      <p:sp>
        <p:nvSpPr>
          <p:cNvPr id="1564702" name="Freeform 30"/>
          <p:cNvSpPr>
            <a:spLocks/>
          </p:cNvSpPr>
          <p:nvPr/>
        </p:nvSpPr>
        <p:spPr bwMode="auto">
          <a:xfrm>
            <a:off x="4846638" y="3856038"/>
            <a:ext cx="2879725" cy="2427287"/>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grpSp>
        <p:nvGrpSpPr>
          <p:cNvPr id="11" name="Group 31"/>
          <p:cNvGrpSpPr>
            <a:grpSpLocks/>
          </p:cNvGrpSpPr>
          <p:nvPr/>
        </p:nvGrpSpPr>
        <p:grpSpPr bwMode="auto">
          <a:xfrm>
            <a:off x="8550275" y="5124450"/>
            <a:ext cx="184150" cy="1281113"/>
            <a:chOff x="4982" y="2909"/>
            <a:chExt cx="116" cy="807"/>
          </a:xfrm>
        </p:grpSpPr>
        <p:sp>
          <p:nvSpPr>
            <p:cNvPr id="1564704" name="Oval 32"/>
            <p:cNvSpPr>
              <a:spLocks noChangeAspect="1" noChangeArrowheads="1"/>
            </p:cNvSpPr>
            <p:nvPr/>
          </p:nvSpPr>
          <p:spPr bwMode="auto">
            <a:xfrm>
              <a:off x="4982" y="3600"/>
              <a:ext cx="116" cy="116"/>
            </a:xfrm>
            <a:prstGeom prst="ellipse">
              <a:avLst/>
            </a:prstGeom>
            <a:noFill/>
            <a:ln w="28575">
              <a:solidFill>
                <a:schemeClr val="tx1"/>
              </a:solidFill>
              <a:round/>
              <a:headEnd/>
              <a:tailEnd/>
            </a:ln>
            <a:effectLst/>
          </p:spPr>
          <p:txBody>
            <a:bodyPr wrap="none" anchor="ctr"/>
            <a:lstStyle/>
            <a:p>
              <a:endParaRPr lang="en-US"/>
            </a:p>
          </p:txBody>
        </p:sp>
        <p:sp>
          <p:nvSpPr>
            <p:cNvPr id="1564705" name="Rectangle 33"/>
            <p:cNvSpPr>
              <a:spLocks noChangeArrowheads="1"/>
            </p:cNvSpPr>
            <p:nvPr/>
          </p:nvSpPr>
          <p:spPr bwMode="auto">
            <a:xfrm>
              <a:off x="5011" y="2909"/>
              <a:ext cx="58" cy="720"/>
            </a:xfrm>
            <a:prstGeom prst="rect">
              <a:avLst/>
            </a:prstGeom>
            <a:solidFill>
              <a:schemeClr val="accent1"/>
            </a:solidFill>
            <a:ln w="28575">
              <a:solidFill>
                <a:schemeClr val="tx1"/>
              </a:solidFill>
              <a:miter lim="800000"/>
              <a:headEnd/>
              <a:tailEnd/>
            </a:ln>
            <a:effectLst/>
          </p:spPr>
          <p:txBody>
            <a:bodyPr wrap="none" anchor="ctr"/>
            <a:lstStyle/>
            <a:p>
              <a:endParaRPr lang="en-US"/>
            </a:p>
          </p:txBody>
        </p:sp>
        <p:sp>
          <p:nvSpPr>
            <p:cNvPr id="1564706" name="Oval 34"/>
            <p:cNvSpPr>
              <a:spLocks noChangeAspect="1" noChangeArrowheads="1"/>
            </p:cNvSpPr>
            <p:nvPr/>
          </p:nvSpPr>
          <p:spPr bwMode="auto">
            <a:xfrm>
              <a:off x="4982" y="3600"/>
              <a:ext cx="116" cy="116"/>
            </a:xfrm>
            <a:prstGeom prst="ellipse">
              <a:avLst/>
            </a:prstGeom>
            <a:solidFill>
              <a:srgbClr val="FF0000"/>
            </a:solidFill>
            <a:ln w="9525">
              <a:noFill/>
              <a:round/>
              <a:headEnd/>
              <a:tailEnd/>
            </a:ln>
            <a:effectLst/>
          </p:spPr>
          <p:txBody>
            <a:bodyPr wrap="none" anchor="ctr"/>
            <a:lstStyle/>
            <a:p>
              <a:endParaRPr lang="en-US"/>
            </a:p>
          </p:txBody>
        </p:sp>
        <p:sp>
          <p:nvSpPr>
            <p:cNvPr id="1564707" name="Rectangle 35"/>
            <p:cNvSpPr>
              <a:spLocks noChangeArrowheads="1"/>
            </p:cNvSpPr>
            <p:nvPr/>
          </p:nvSpPr>
          <p:spPr bwMode="auto">
            <a:xfrm>
              <a:off x="5011" y="3571"/>
              <a:ext cx="58" cy="58"/>
            </a:xfrm>
            <a:prstGeom prst="rect">
              <a:avLst/>
            </a:prstGeom>
            <a:solidFill>
              <a:srgbClr val="FF0000"/>
            </a:solidFill>
            <a:ln w="28575">
              <a:noFill/>
              <a:miter lim="800000"/>
              <a:headEnd/>
              <a:tailEnd/>
            </a:ln>
            <a:effectLst/>
          </p:spPr>
          <p:txBody>
            <a:bodyPr wrap="none" anchor="ctr"/>
            <a:lstStyle/>
            <a:p>
              <a:endParaRPr lang="en-US"/>
            </a:p>
          </p:txBody>
        </p:sp>
        <p:sp>
          <p:nvSpPr>
            <p:cNvPr id="1564708" name="Rectangle 36"/>
            <p:cNvSpPr>
              <a:spLocks noChangeArrowheads="1"/>
            </p:cNvSpPr>
            <p:nvPr/>
          </p:nvSpPr>
          <p:spPr bwMode="auto">
            <a:xfrm>
              <a:off x="5011" y="2909"/>
              <a:ext cx="58" cy="662"/>
            </a:xfrm>
            <a:prstGeom prst="rect">
              <a:avLst/>
            </a:prstGeom>
            <a:solidFill>
              <a:schemeClr val="bg1"/>
            </a:solidFill>
            <a:ln w="28575">
              <a:noFill/>
              <a:miter lim="800000"/>
              <a:headEnd/>
              <a:tailEnd/>
            </a:ln>
            <a:effectLst/>
          </p:spPr>
          <p:txBody>
            <a:bodyPr wrap="none" anchor="ctr"/>
            <a:lstStyle/>
            <a:p>
              <a:endParaRPr lang="en-US"/>
            </a:p>
          </p:txBody>
        </p:sp>
      </p:grpSp>
      <p:sp>
        <p:nvSpPr>
          <p:cNvPr id="1564709" name="Freeform 37"/>
          <p:cNvSpPr>
            <a:spLocks/>
          </p:cNvSpPr>
          <p:nvPr/>
        </p:nvSpPr>
        <p:spPr bwMode="auto">
          <a:xfrm>
            <a:off x="593725" y="2743200"/>
            <a:ext cx="7956550" cy="1384300"/>
          </a:xfrm>
          <a:custGeom>
            <a:avLst/>
            <a:gdLst/>
            <a:ahLst/>
            <a:cxnLst>
              <a:cxn ang="0">
                <a:pos x="0" y="778"/>
              </a:cxn>
              <a:cxn ang="0">
                <a:pos x="663" y="778"/>
              </a:cxn>
              <a:cxn ang="0">
                <a:pos x="1460" y="212"/>
              </a:cxn>
              <a:cxn ang="0">
                <a:pos x="2420" y="29"/>
              </a:cxn>
              <a:cxn ang="0">
                <a:pos x="3711" y="384"/>
              </a:cxn>
              <a:cxn ang="0">
                <a:pos x="4551" y="518"/>
              </a:cxn>
              <a:cxn ang="0">
                <a:pos x="5012" y="547"/>
              </a:cxn>
            </a:cxnLst>
            <a:rect l="0" t="0" r="r" b="b"/>
            <a:pathLst>
              <a:path w="5012" h="872">
                <a:moveTo>
                  <a:pt x="0" y="778"/>
                </a:moveTo>
                <a:cubicBezTo>
                  <a:pt x="192" y="811"/>
                  <a:pt x="420" y="872"/>
                  <a:pt x="663" y="778"/>
                </a:cubicBezTo>
                <a:cubicBezTo>
                  <a:pt x="906" y="684"/>
                  <a:pt x="1167" y="337"/>
                  <a:pt x="1460" y="212"/>
                </a:cubicBezTo>
                <a:cubicBezTo>
                  <a:pt x="1753" y="87"/>
                  <a:pt x="2045" y="0"/>
                  <a:pt x="2420" y="29"/>
                </a:cubicBezTo>
                <a:cubicBezTo>
                  <a:pt x="2795" y="58"/>
                  <a:pt x="3356" y="303"/>
                  <a:pt x="3711" y="384"/>
                </a:cubicBezTo>
                <a:cubicBezTo>
                  <a:pt x="4066" y="465"/>
                  <a:pt x="4334" y="491"/>
                  <a:pt x="4551" y="518"/>
                </a:cubicBezTo>
                <a:cubicBezTo>
                  <a:pt x="4768" y="545"/>
                  <a:pt x="4926" y="528"/>
                  <a:pt x="5012" y="547"/>
                </a:cubicBezTo>
              </a:path>
            </a:pathLst>
          </a:custGeom>
          <a:noFill/>
          <a:ln w="76200" cap="flat" cmpd="sng">
            <a:solidFill>
              <a:srgbClr val="000099"/>
            </a:solidFill>
            <a:prstDash val="solid"/>
            <a:round/>
            <a:headEnd/>
            <a:tailEnd type="arrow" w="lg" len="lg"/>
          </a:ln>
          <a:effectLst/>
        </p:spPr>
        <p:txBody>
          <a:bodyPr anchor="ctr"/>
          <a:lstStyle/>
          <a:p>
            <a:endParaRPr lang="en-US"/>
          </a:p>
        </p:txBody>
      </p:sp>
      <p:sp>
        <p:nvSpPr>
          <p:cNvPr id="1564710" name="Text Box 38"/>
          <p:cNvSpPr txBox="1">
            <a:spLocks noChangeArrowheads="1"/>
          </p:cNvSpPr>
          <p:nvPr/>
        </p:nvSpPr>
        <p:spPr bwMode="auto">
          <a:xfrm>
            <a:off x="274638" y="5303838"/>
            <a:ext cx="5029200" cy="1054100"/>
          </a:xfrm>
          <a:prstGeom prst="rect">
            <a:avLst/>
          </a:prstGeom>
          <a:noFill/>
          <a:ln w="9525">
            <a:noFill/>
            <a:miter lim="800000"/>
            <a:headEnd/>
            <a:tailEnd/>
          </a:ln>
          <a:effectLst/>
        </p:spPr>
        <p:txBody>
          <a:bodyPr>
            <a:spAutoFit/>
          </a:bodyPr>
          <a:lstStyle/>
          <a:p>
            <a:pPr>
              <a:spcBef>
                <a:spcPct val="50000"/>
              </a:spcBef>
            </a:pPr>
            <a:r>
              <a:rPr lang="en-US" sz="1800" b="0">
                <a:latin typeface="Arial" charset="0"/>
              </a:rPr>
              <a:t>Flow through the box is a function of damper position and pressure difference …</a:t>
            </a:r>
          </a:p>
          <a:p>
            <a:pPr algn="r">
              <a:spcBef>
                <a:spcPct val="50000"/>
              </a:spcBef>
            </a:pPr>
            <a:r>
              <a:rPr lang="en-US" sz="1800" b="0">
                <a:latin typeface="Arial" charset="0"/>
              </a:rPr>
              <a:t>…</a:t>
            </a:r>
            <a:r>
              <a:rPr lang="en-US" sz="1800" b="0" i="1">
                <a:latin typeface="Arial" charset="0"/>
              </a:rPr>
              <a:t>thus it is called pressure dependent</a:t>
            </a:r>
            <a:endParaRPr lang="en-US" sz="1800" b="0">
              <a:latin typeface="Arial" charset="0"/>
            </a:endParaRPr>
          </a:p>
        </p:txBody>
      </p:sp>
      <p:sp>
        <p:nvSpPr>
          <p:cNvPr id="12" name="Footer Placeholder 11"/>
          <p:cNvSpPr>
            <a:spLocks noGrp="1"/>
          </p:cNvSpPr>
          <p:nvPr>
            <p:ph type="ftr" sz="quarter" idx="10"/>
          </p:nvPr>
        </p:nvSpPr>
        <p:spPr/>
        <p:txBody>
          <a:bodyPr/>
          <a:lstStyle/>
          <a:p>
            <a:r>
              <a:rPr lang="en-US"/>
              <a:t>Terminal Unit Basics</a:t>
            </a:r>
            <a:endParaRPr lang="en-US" dirty="0"/>
          </a:p>
        </p:txBody>
      </p:sp>
      <p:sp>
        <p:nvSpPr>
          <p:cNvPr id="13" name="Slide Number Placeholder 12"/>
          <p:cNvSpPr>
            <a:spLocks noGrp="1"/>
          </p:cNvSpPr>
          <p:nvPr>
            <p:ph type="sldNum" sz="quarter" idx="11"/>
          </p:nvPr>
        </p:nvSpPr>
        <p:spPr/>
        <p:txBody>
          <a:bodyPr/>
          <a:lstStyle/>
          <a:p>
            <a:fld id="{A9320731-3B2C-4107-8664-CAD7BE973DC8}" type="slidenum">
              <a:rPr lang="en-US" smtClean="0"/>
              <a:pPr/>
              <a:t>7</a:t>
            </a:fld>
            <a:endParaRPr lang="en-US" dirty="0"/>
          </a:p>
        </p:txBody>
      </p:sp>
    </p:spTree>
    <p:extLst>
      <p:ext uri="{BB962C8B-B14F-4D97-AF65-F5344CB8AC3E}">
        <p14:creationId xmlns:p14="http://schemas.microsoft.com/office/powerpoint/2010/main" val="305165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4710">
                                            <p:txEl>
                                              <p:pRg st="0" end="0"/>
                                            </p:txEl>
                                          </p:spTgt>
                                        </p:tgtEl>
                                        <p:attrNameLst>
                                          <p:attrName>style.visibility</p:attrName>
                                        </p:attrNameLst>
                                      </p:cBhvr>
                                      <p:to>
                                        <p:strVal val="visible"/>
                                      </p:to>
                                    </p:set>
                                    <p:animEffect transition="in" filter="fade">
                                      <p:cBhvr>
                                        <p:cTn id="7" dur="1000"/>
                                        <p:tgtEl>
                                          <p:spTgt spid="1564710">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64710">
                                            <p:txEl>
                                              <p:pRg st="1" end="1"/>
                                            </p:txEl>
                                          </p:spTgt>
                                        </p:tgtEl>
                                        <p:attrNameLst>
                                          <p:attrName>style.visibility</p:attrName>
                                        </p:attrNameLst>
                                      </p:cBhvr>
                                      <p:to>
                                        <p:strVal val="visible"/>
                                      </p:to>
                                    </p:set>
                                    <p:animEffect transition="in" filter="fade">
                                      <p:cBhvr>
                                        <p:cTn id="11" dur="1000"/>
                                        <p:tgtEl>
                                          <p:spTgt spid="15647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7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22" name="Rectangle 2"/>
          <p:cNvSpPr>
            <a:spLocks noGrp="1" noChangeArrowheads="1"/>
          </p:cNvSpPr>
          <p:nvPr>
            <p:ph type="title"/>
          </p:nvPr>
        </p:nvSpPr>
        <p:spPr/>
        <p:txBody>
          <a:bodyPr vert="horz" lIns="91440" tIns="45720" rIns="91440" bIns="45720" rtlCol="0" anchor="ctr">
            <a:normAutofit/>
          </a:bodyPr>
          <a:lstStyle/>
          <a:p>
            <a:r>
              <a:rPr lang="en-US">
                <a:solidFill>
                  <a:schemeClr val="tx1"/>
                </a:solidFill>
              </a:rPr>
              <a:t>Your Basic Box</a:t>
            </a:r>
          </a:p>
        </p:txBody>
      </p:sp>
      <p:grpSp>
        <p:nvGrpSpPr>
          <p:cNvPr id="2" name="Group 3"/>
          <p:cNvGrpSpPr>
            <a:grpSpLocks noChangeAspect="1"/>
          </p:cNvGrpSpPr>
          <p:nvPr/>
        </p:nvGrpSpPr>
        <p:grpSpPr bwMode="auto">
          <a:xfrm>
            <a:off x="2514600" y="1600200"/>
            <a:ext cx="4113213" cy="1882775"/>
            <a:chOff x="288" y="1584"/>
            <a:chExt cx="5184" cy="2374"/>
          </a:xfrm>
        </p:grpSpPr>
        <p:grpSp>
          <p:nvGrpSpPr>
            <p:cNvPr id="3" name="Group 4"/>
            <p:cNvGrpSpPr>
              <a:grpSpLocks noChangeAspect="1"/>
            </p:cNvGrpSpPr>
            <p:nvPr/>
          </p:nvGrpSpPr>
          <p:grpSpPr bwMode="auto">
            <a:xfrm>
              <a:off x="288" y="1584"/>
              <a:ext cx="5184" cy="1733"/>
              <a:chOff x="288" y="1584"/>
              <a:chExt cx="5184" cy="1733"/>
            </a:xfrm>
          </p:grpSpPr>
          <p:grpSp>
            <p:nvGrpSpPr>
              <p:cNvPr id="4" name="Group 5"/>
              <p:cNvGrpSpPr>
                <a:grpSpLocks noChangeAspect="1"/>
              </p:cNvGrpSpPr>
              <p:nvPr/>
            </p:nvGrpSpPr>
            <p:grpSpPr bwMode="auto">
              <a:xfrm>
                <a:off x="1469" y="2401"/>
                <a:ext cx="1612" cy="115"/>
                <a:chOff x="922" y="2390"/>
                <a:chExt cx="1612" cy="115"/>
              </a:xfrm>
            </p:grpSpPr>
            <p:sp>
              <p:nvSpPr>
                <p:cNvPr id="1566726" name="Line 6"/>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66727" name="Oval 7"/>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5" name="Group 8"/>
              <p:cNvGrpSpPr>
                <a:grpSpLocks noChangeAspect="1"/>
              </p:cNvGrpSpPr>
              <p:nvPr/>
            </p:nvGrpSpPr>
            <p:grpSpPr bwMode="auto">
              <a:xfrm>
                <a:off x="3709" y="1595"/>
                <a:ext cx="1763" cy="1714"/>
                <a:chOff x="3162" y="1584"/>
                <a:chExt cx="1763" cy="1714"/>
              </a:xfrm>
            </p:grpSpPr>
            <p:sp>
              <p:nvSpPr>
                <p:cNvPr id="1566729" name="Line 9"/>
                <p:cNvSpPr>
                  <a:spLocks noChangeAspect="1"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66730" name="Line 10"/>
                <p:cNvSpPr>
                  <a:spLocks noChangeAspect="1"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66731" name="Line 11"/>
                <p:cNvSpPr>
                  <a:spLocks noChangeAspect="1"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6" name="Group 12"/>
              <p:cNvGrpSpPr>
                <a:grpSpLocks noChangeAspect="1"/>
              </p:cNvGrpSpPr>
              <p:nvPr/>
            </p:nvGrpSpPr>
            <p:grpSpPr bwMode="auto">
              <a:xfrm>
                <a:off x="835" y="1584"/>
                <a:ext cx="2880" cy="1733"/>
                <a:chOff x="288" y="1573"/>
                <a:chExt cx="2880" cy="1733"/>
              </a:xfrm>
            </p:grpSpPr>
            <p:grpSp>
              <p:nvGrpSpPr>
                <p:cNvPr id="7" name="Group 13"/>
                <p:cNvGrpSpPr>
                  <a:grpSpLocks noChangeAspect="1"/>
                </p:cNvGrpSpPr>
                <p:nvPr/>
              </p:nvGrpSpPr>
              <p:grpSpPr bwMode="auto">
                <a:xfrm>
                  <a:off x="288" y="1573"/>
                  <a:ext cx="2880" cy="340"/>
                  <a:chOff x="576" y="1573"/>
                  <a:chExt cx="2880" cy="340"/>
                </a:xfrm>
              </p:grpSpPr>
              <p:sp>
                <p:nvSpPr>
                  <p:cNvPr id="1566734" name="Line 14"/>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6735" name="Line 15"/>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6736" name="Line 16"/>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8" name="Group 17"/>
                <p:cNvGrpSpPr>
                  <a:grpSpLocks noChangeAspect="1"/>
                </p:cNvGrpSpPr>
                <p:nvPr/>
              </p:nvGrpSpPr>
              <p:grpSpPr bwMode="auto">
                <a:xfrm flipV="1">
                  <a:off x="288" y="2966"/>
                  <a:ext cx="2880" cy="340"/>
                  <a:chOff x="576" y="1573"/>
                  <a:chExt cx="2880" cy="340"/>
                </a:xfrm>
              </p:grpSpPr>
              <p:sp>
                <p:nvSpPr>
                  <p:cNvPr id="1566738" name="Line 18"/>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6739" name="Line 19"/>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6740" name="Line 20"/>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9" name="Group 21"/>
              <p:cNvGrpSpPr>
                <a:grpSpLocks noChangeAspect="1"/>
              </p:cNvGrpSpPr>
              <p:nvPr/>
            </p:nvGrpSpPr>
            <p:grpSpPr bwMode="auto">
              <a:xfrm>
                <a:off x="2093" y="2228"/>
                <a:ext cx="950" cy="461"/>
                <a:chOff x="1546" y="2217"/>
                <a:chExt cx="950" cy="461"/>
              </a:xfrm>
            </p:grpSpPr>
            <p:sp>
              <p:nvSpPr>
                <p:cNvPr id="1566742" name="Rectangle 22"/>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66743" name="Oval 23"/>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10" name="Group 24"/>
              <p:cNvGrpSpPr>
                <a:grpSpLocks noChangeAspect="1"/>
              </p:cNvGrpSpPr>
              <p:nvPr/>
            </p:nvGrpSpPr>
            <p:grpSpPr bwMode="auto">
              <a:xfrm rot="2700000">
                <a:off x="2241" y="2406"/>
                <a:ext cx="155" cy="31"/>
                <a:chOff x="1656" y="2380"/>
                <a:chExt cx="155" cy="31"/>
              </a:xfrm>
            </p:grpSpPr>
            <p:sp>
              <p:nvSpPr>
                <p:cNvPr id="1566745" name="Line 25"/>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66746" name="Line 26"/>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11" name="Group 27"/>
              <p:cNvGrpSpPr>
                <a:grpSpLocks noChangeAspect="1"/>
              </p:cNvGrpSpPr>
              <p:nvPr/>
            </p:nvGrpSpPr>
            <p:grpSpPr bwMode="auto">
              <a:xfrm>
                <a:off x="288" y="1911"/>
                <a:ext cx="547" cy="1078"/>
                <a:chOff x="288" y="1911"/>
                <a:chExt cx="547" cy="1078"/>
              </a:xfrm>
            </p:grpSpPr>
            <p:sp>
              <p:nvSpPr>
                <p:cNvPr id="1566748" name="Line 28"/>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66749" name="Line 29"/>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grpSp>
        <p:sp>
          <p:nvSpPr>
            <p:cNvPr id="1566750" name="Rectangle 30"/>
            <p:cNvSpPr>
              <a:spLocks noChangeAspect="1" noChangeArrowheads="1"/>
            </p:cNvSpPr>
            <p:nvPr/>
          </p:nvSpPr>
          <p:spPr bwMode="auto">
            <a:xfrm>
              <a:off x="4867" y="3485"/>
              <a:ext cx="317" cy="403"/>
            </a:xfrm>
            <a:prstGeom prst="rect">
              <a:avLst/>
            </a:prstGeom>
            <a:solidFill>
              <a:srgbClr val="FFFF99"/>
            </a:solidFill>
            <a:ln w="25400">
              <a:solidFill>
                <a:schemeClr val="tx1"/>
              </a:solidFill>
              <a:miter lim="800000"/>
              <a:headEnd/>
              <a:tailEnd/>
            </a:ln>
            <a:effectLst/>
          </p:spPr>
          <p:txBody>
            <a:bodyPr wrap="none" anchor="ctr"/>
            <a:lstStyle/>
            <a:p>
              <a:pPr algn="ctr"/>
              <a:r>
                <a:rPr lang="en-US" sz="1200" b="0">
                  <a:latin typeface="Arial" charset="0"/>
                </a:rPr>
                <a:t>T</a:t>
              </a:r>
            </a:p>
          </p:txBody>
        </p:sp>
        <p:sp>
          <p:nvSpPr>
            <p:cNvPr id="1566751" name="Freeform 31"/>
            <p:cNvSpPr>
              <a:spLocks noChangeAspect="1"/>
            </p:cNvSpPr>
            <p:nvPr/>
          </p:nvSpPr>
          <p:spPr bwMode="auto">
            <a:xfrm>
              <a:off x="3053" y="2429"/>
              <a:ext cx="1814" cy="1529"/>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grpSp>
      <p:grpSp>
        <p:nvGrpSpPr>
          <p:cNvPr id="12" name="Group 32"/>
          <p:cNvGrpSpPr>
            <a:grpSpLocks noChangeAspect="1"/>
          </p:cNvGrpSpPr>
          <p:nvPr/>
        </p:nvGrpSpPr>
        <p:grpSpPr bwMode="auto">
          <a:xfrm>
            <a:off x="2514600" y="4297363"/>
            <a:ext cx="4113213" cy="1882775"/>
            <a:chOff x="288" y="1584"/>
            <a:chExt cx="5184" cy="2374"/>
          </a:xfrm>
        </p:grpSpPr>
        <p:grpSp>
          <p:nvGrpSpPr>
            <p:cNvPr id="13" name="Group 33"/>
            <p:cNvGrpSpPr>
              <a:grpSpLocks noChangeAspect="1"/>
            </p:cNvGrpSpPr>
            <p:nvPr/>
          </p:nvGrpSpPr>
          <p:grpSpPr bwMode="auto">
            <a:xfrm>
              <a:off x="288" y="1584"/>
              <a:ext cx="5184" cy="1733"/>
              <a:chOff x="288" y="1584"/>
              <a:chExt cx="5184" cy="1733"/>
            </a:xfrm>
          </p:grpSpPr>
          <p:grpSp>
            <p:nvGrpSpPr>
              <p:cNvPr id="14" name="Group 34"/>
              <p:cNvGrpSpPr>
                <a:grpSpLocks noChangeAspect="1"/>
              </p:cNvGrpSpPr>
              <p:nvPr/>
            </p:nvGrpSpPr>
            <p:grpSpPr bwMode="auto">
              <a:xfrm>
                <a:off x="1469" y="2401"/>
                <a:ext cx="1612" cy="115"/>
                <a:chOff x="922" y="2390"/>
                <a:chExt cx="1612" cy="115"/>
              </a:xfrm>
            </p:grpSpPr>
            <p:sp>
              <p:nvSpPr>
                <p:cNvPr id="1566755" name="Line 35"/>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66756" name="Oval 36"/>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15" name="Group 37"/>
              <p:cNvGrpSpPr>
                <a:grpSpLocks noChangeAspect="1"/>
              </p:cNvGrpSpPr>
              <p:nvPr/>
            </p:nvGrpSpPr>
            <p:grpSpPr bwMode="auto">
              <a:xfrm>
                <a:off x="3709" y="1595"/>
                <a:ext cx="1763" cy="1714"/>
                <a:chOff x="3162" y="1584"/>
                <a:chExt cx="1763" cy="1714"/>
              </a:xfrm>
            </p:grpSpPr>
            <p:sp>
              <p:nvSpPr>
                <p:cNvPr id="1566758" name="Line 38"/>
                <p:cNvSpPr>
                  <a:spLocks noChangeAspect="1"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66759" name="Line 39"/>
                <p:cNvSpPr>
                  <a:spLocks noChangeAspect="1"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66760" name="Line 40"/>
                <p:cNvSpPr>
                  <a:spLocks noChangeAspect="1"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16" name="Group 41"/>
              <p:cNvGrpSpPr>
                <a:grpSpLocks noChangeAspect="1"/>
              </p:cNvGrpSpPr>
              <p:nvPr/>
            </p:nvGrpSpPr>
            <p:grpSpPr bwMode="auto">
              <a:xfrm>
                <a:off x="835" y="1584"/>
                <a:ext cx="2880" cy="1733"/>
                <a:chOff x="288" y="1573"/>
                <a:chExt cx="2880" cy="1733"/>
              </a:xfrm>
            </p:grpSpPr>
            <p:grpSp>
              <p:nvGrpSpPr>
                <p:cNvPr id="17" name="Group 42"/>
                <p:cNvGrpSpPr>
                  <a:grpSpLocks noChangeAspect="1"/>
                </p:cNvGrpSpPr>
                <p:nvPr/>
              </p:nvGrpSpPr>
              <p:grpSpPr bwMode="auto">
                <a:xfrm>
                  <a:off x="288" y="1573"/>
                  <a:ext cx="2880" cy="340"/>
                  <a:chOff x="576" y="1573"/>
                  <a:chExt cx="2880" cy="340"/>
                </a:xfrm>
              </p:grpSpPr>
              <p:sp>
                <p:nvSpPr>
                  <p:cNvPr id="1566763" name="Line 43"/>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6764" name="Line 44"/>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6765" name="Line 45"/>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18" name="Group 46"/>
                <p:cNvGrpSpPr>
                  <a:grpSpLocks noChangeAspect="1"/>
                </p:cNvGrpSpPr>
                <p:nvPr/>
              </p:nvGrpSpPr>
              <p:grpSpPr bwMode="auto">
                <a:xfrm flipV="1">
                  <a:off x="288" y="2966"/>
                  <a:ext cx="2880" cy="340"/>
                  <a:chOff x="576" y="1573"/>
                  <a:chExt cx="2880" cy="340"/>
                </a:xfrm>
              </p:grpSpPr>
              <p:sp>
                <p:nvSpPr>
                  <p:cNvPr id="1566767" name="Line 47"/>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6768" name="Line 48"/>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6769" name="Line 49"/>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19" name="Group 50"/>
              <p:cNvGrpSpPr>
                <a:grpSpLocks noChangeAspect="1"/>
              </p:cNvGrpSpPr>
              <p:nvPr/>
            </p:nvGrpSpPr>
            <p:grpSpPr bwMode="auto">
              <a:xfrm>
                <a:off x="2093" y="2228"/>
                <a:ext cx="950" cy="461"/>
                <a:chOff x="1546" y="2217"/>
                <a:chExt cx="950" cy="461"/>
              </a:xfrm>
            </p:grpSpPr>
            <p:sp>
              <p:nvSpPr>
                <p:cNvPr id="1566771" name="Rectangle 51"/>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66772" name="Oval 52"/>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20" name="Group 53"/>
              <p:cNvGrpSpPr>
                <a:grpSpLocks noChangeAspect="1"/>
              </p:cNvGrpSpPr>
              <p:nvPr/>
            </p:nvGrpSpPr>
            <p:grpSpPr bwMode="auto">
              <a:xfrm rot="2700000">
                <a:off x="2241" y="2406"/>
                <a:ext cx="155" cy="31"/>
                <a:chOff x="1656" y="2380"/>
                <a:chExt cx="155" cy="31"/>
              </a:xfrm>
            </p:grpSpPr>
            <p:sp>
              <p:nvSpPr>
                <p:cNvPr id="1566774" name="Line 54"/>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66775" name="Line 55"/>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21" name="Group 56"/>
              <p:cNvGrpSpPr>
                <a:grpSpLocks noChangeAspect="1"/>
              </p:cNvGrpSpPr>
              <p:nvPr/>
            </p:nvGrpSpPr>
            <p:grpSpPr bwMode="auto">
              <a:xfrm>
                <a:off x="288" y="1911"/>
                <a:ext cx="547" cy="1078"/>
                <a:chOff x="288" y="1911"/>
                <a:chExt cx="547" cy="1078"/>
              </a:xfrm>
            </p:grpSpPr>
            <p:sp>
              <p:nvSpPr>
                <p:cNvPr id="1566777" name="Line 57"/>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66778" name="Line 58"/>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grpSp>
        <p:sp>
          <p:nvSpPr>
            <p:cNvPr id="1566779" name="Rectangle 59"/>
            <p:cNvSpPr>
              <a:spLocks noChangeAspect="1" noChangeArrowheads="1"/>
            </p:cNvSpPr>
            <p:nvPr/>
          </p:nvSpPr>
          <p:spPr bwMode="auto">
            <a:xfrm>
              <a:off x="4867" y="3485"/>
              <a:ext cx="317" cy="403"/>
            </a:xfrm>
            <a:prstGeom prst="rect">
              <a:avLst/>
            </a:prstGeom>
            <a:solidFill>
              <a:srgbClr val="FFFF99"/>
            </a:solidFill>
            <a:ln w="25400">
              <a:solidFill>
                <a:schemeClr val="tx1"/>
              </a:solidFill>
              <a:miter lim="800000"/>
              <a:headEnd/>
              <a:tailEnd/>
            </a:ln>
            <a:effectLst/>
          </p:spPr>
          <p:txBody>
            <a:bodyPr wrap="none" anchor="ctr"/>
            <a:lstStyle/>
            <a:p>
              <a:pPr algn="ctr"/>
              <a:r>
                <a:rPr lang="en-US" sz="1200" b="0">
                  <a:latin typeface="Arial" charset="0"/>
                </a:rPr>
                <a:t>T</a:t>
              </a:r>
            </a:p>
          </p:txBody>
        </p:sp>
        <p:sp>
          <p:nvSpPr>
            <p:cNvPr id="1566780" name="Freeform 60"/>
            <p:cNvSpPr>
              <a:spLocks noChangeAspect="1"/>
            </p:cNvSpPr>
            <p:nvPr/>
          </p:nvSpPr>
          <p:spPr bwMode="auto">
            <a:xfrm>
              <a:off x="3053" y="2429"/>
              <a:ext cx="1814" cy="1529"/>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grpSp>
      <p:sp>
        <p:nvSpPr>
          <p:cNvPr id="1566781" name="Line 61"/>
          <p:cNvSpPr>
            <a:spLocks noChangeShapeType="1"/>
          </p:cNvSpPr>
          <p:nvPr/>
        </p:nvSpPr>
        <p:spPr bwMode="auto">
          <a:xfrm>
            <a:off x="2514600" y="2697163"/>
            <a:ext cx="0" cy="1874837"/>
          </a:xfrm>
          <a:prstGeom prst="line">
            <a:avLst/>
          </a:prstGeom>
          <a:noFill/>
          <a:ln w="38100">
            <a:solidFill>
              <a:srgbClr val="B2B2B2"/>
            </a:solidFill>
            <a:round/>
            <a:headEnd/>
            <a:tailEnd/>
          </a:ln>
          <a:effectLst/>
        </p:spPr>
        <p:txBody>
          <a:bodyPr anchor="ctr"/>
          <a:lstStyle/>
          <a:p>
            <a:endParaRPr lang="en-US"/>
          </a:p>
        </p:txBody>
      </p:sp>
      <p:sp>
        <p:nvSpPr>
          <p:cNvPr id="1566782" name="Line 62"/>
          <p:cNvSpPr>
            <a:spLocks noChangeShapeType="1"/>
          </p:cNvSpPr>
          <p:nvPr/>
        </p:nvSpPr>
        <p:spPr bwMode="auto">
          <a:xfrm>
            <a:off x="1692275" y="1874838"/>
            <a:ext cx="0" cy="2057400"/>
          </a:xfrm>
          <a:prstGeom prst="line">
            <a:avLst/>
          </a:prstGeom>
          <a:noFill/>
          <a:ln w="38100">
            <a:solidFill>
              <a:srgbClr val="B2B2B2"/>
            </a:solidFill>
            <a:round/>
            <a:headEnd/>
            <a:tailEnd/>
          </a:ln>
          <a:effectLst/>
        </p:spPr>
        <p:txBody>
          <a:bodyPr anchor="ctr"/>
          <a:lstStyle/>
          <a:p>
            <a:endParaRPr lang="en-US"/>
          </a:p>
        </p:txBody>
      </p:sp>
      <p:sp>
        <p:nvSpPr>
          <p:cNvPr id="1566783" name="Line 63"/>
          <p:cNvSpPr>
            <a:spLocks noChangeShapeType="1"/>
          </p:cNvSpPr>
          <p:nvPr/>
        </p:nvSpPr>
        <p:spPr bwMode="auto">
          <a:xfrm flipH="1">
            <a:off x="1674813" y="1858963"/>
            <a:ext cx="839787" cy="0"/>
          </a:xfrm>
          <a:prstGeom prst="line">
            <a:avLst/>
          </a:prstGeom>
          <a:noFill/>
          <a:ln w="38100">
            <a:solidFill>
              <a:srgbClr val="B2B2B2"/>
            </a:solidFill>
            <a:round/>
            <a:headEnd/>
            <a:tailEnd/>
          </a:ln>
          <a:effectLst/>
        </p:spPr>
        <p:txBody>
          <a:bodyPr anchor="ctr"/>
          <a:lstStyle/>
          <a:p>
            <a:endParaRPr lang="en-US"/>
          </a:p>
        </p:txBody>
      </p:sp>
      <p:sp>
        <p:nvSpPr>
          <p:cNvPr id="1566784" name="Line 64"/>
          <p:cNvSpPr>
            <a:spLocks noChangeShapeType="1"/>
          </p:cNvSpPr>
          <p:nvPr/>
        </p:nvSpPr>
        <p:spPr bwMode="auto">
          <a:xfrm flipH="1">
            <a:off x="292100" y="5413375"/>
            <a:ext cx="2239963" cy="0"/>
          </a:xfrm>
          <a:prstGeom prst="line">
            <a:avLst/>
          </a:prstGeom>
          <a:noFill/>
          <a:ln w="38100">
            <a:solidFill>
              <a:srgbClr val="B2B2B2"/>
            </a:solidFill>
            <a:round/>
            <a:headEnd/>
            <a:tailEnd/>
          </a:ln>
          <a:effectLst/>
        </p:spPr>
        <p:txBody>
          <a:bodyPr anchor="ctr"/>
          <a:lstStyle/>
          <a:p>
            <a:endParaRPr lang="en-US"/>
          </a:p>
        </p:txBody>
      </p:sp>
      <p:sp>
        <p:nvSpPr>
          <p:cNvPr id="1566785" name="Line 65"/>
          <p:cNvSpPr>
            <a:spLocks noChangeShapeType="1"/>
          </p:cNvSpPr>
          <p:nvPr/>
        </p:nvSpPr>
        <p:spPr bwMode="auto">
          <a:xfrm flipH="1">
            <a:off x="292100" y="3932238"/>
            <a:ext cx="1400175" cy="0"/>
          </a:xfrm>
          <a:prstGeom prst="line">
            <a:avLst/>
          </a:prstGeom>
          <a:noFill/>
          <a:ln w="38100">
            <a:solidFill>
              <a:srgbClr val="B2B2B2"/>
            </a:solidFill>
            <a:round/>
            <a:headEnd/>
            <a:tailEnd/>
          </a:ln>
          <a:effectLst/>
        </p:spPr>
        <p:txBody>
          <a:bodyPr anchor="ctr"/>
          <a:lstStyle/>
          <a:p>
            <a:endParaRPr lang="en-US"/>
          </a:p>
        </p:txBody>
      </p:sp>
      <p:sp>
        <p:nvSpPr>
          <p:cNvPr id="1566786" name="Freeform 66"/>
          <p:cNvSpPr>
            <a:spLocks/>
          </p:cNvSpPr>
          <p:nvPr/>
        </p:nvSpPr>
        <p:spPr bwMode="auto">
          <a:xfrm>
            <a:off x="320675" y="4441825"/>
            <a:ext cx="6491288" cy="571500"/>
          </a:xfrm>
          <a:custGeom>
            <a:avLst/>
            <a:gdLst/>
            <a:ahLst/>
            <a:cxnLst>
              <a:cxn ang="0">
                <a:pos x="0" y="197"/>
              </a:cxn>
              <a:cxn ang="0">
                <a:pos x="547" y="197"/>
              </a:cxn>
              <a:cxn ang="0">
                <a:pos x="1584" y="341"/>
              </a:cxn>
              <a:cxn ang="0">
                <a:pos x="2332" y="82"/>
              </a:cxn>
              <a:cxn ang="0">
                <a:pos x="2793" y="24"/>
              </a:cxn>
              <a:cxn ang="0">
                <a:pos x="3600" y="226"/>
              </a:cxn>
              <a:cxn ang="0">
                <a:pos x="4089" y="255"/>
              </a:cxn>
            </a:cxnLst>
            <a:rect l="0" t="0" r="r" b="b"/>
            <a:pathLst>
              <a:path w="4089" h="360">
                <a:moveTo>
                  <a:pt x="0" y="197"/>
                </a:moveTo>
                <a:cubicBezTo>
                  <a:pt x="141" y="185"/>
                  <a:pt x="283" y="173"/>
                  <a:pt x="547" y="197"/>
                </a:cubicBezTo>
                <a:cubicBezTo>
                  <a:pt x="811" y="221"/>
                  <a:pt x="1287" y="360"/>
                  <a:pt x="1584" y="341"/>
                </a:cubicBezTo>
                <a:cubicBezTo>
                  <a:pt x="1881" y="322"/>
                  <a:pt x="2131" y="135"/>
                  <a:pt x="2332" y="82"/>
                </a:cubicBezTo>
                <a:cubicBezTo>
                  <a:pt x="2533" y="29"/>
                  <a:pt x="2582" y="0"/>
                  <a:pt x="2793" y="24"/>
                </a:cubicBezTo>
                <a:cubicBezTo>
                  <a:pt x="3004" y="48"/>
                  <a:pt x="3384" y="188"/>
                  <a:pt x="3600" y="226"/>
                </a:cubicBezTo>
                <a:cubicBezTo>
                  <a:pt x="3816" y="264"/>
                  <a:pt x="4003" y="250"/>
                  <a:pt x="4089" y="255"/>
                </a:cubicBezTo>
              </a:path>
            </a:pathLst>
          </a:custGeom>
          <a:noFill/>
          <a:ln w="76200" cap="flat" cmpd="sng">
            <a:solidFill>
              <a:srgbClr val="000099"/>
            </a:solidFill>
            <a:prstDash val="solid"/>
            <a:round/>
            <a:headEnd/>
            <a:tailEnd type="arrow" w="lg" len="lg"/>
          </a:ln>
          <a:effectLst/>
        </p:spPr>
        <p:txBody>
          <a:bodyPr anchor="ctr"/>
          <a:lstStyle/>
          <a:p>
            <a:endParaRPr lang="en-US"/>
          </a:p>
        </p:txBody>
      </p:sp>
      <p:sp>
        <p:nvSpPr>
          <p:cNvPr id="1566787" name="Freeform 67"/>
          <p:cNvSpPr>
            <a:spLocks/>
          </p:cNvSpPr>
          <p:nvPr/>
        </p:nvSpPr>
        <p:spPr bwMode="auto">
          <a:xfrm>
            <a:off x="320675" y="1690688"/>
            <a:ext cx="6583363" cy="3063875"/>
          </a:xfrm>
          <a:custGeom>
            <a:avLst/>
            <a:gdLst/>
            <a:ahLst/>
            <a:cxnLst>
              <a:cxn ang="0">
                <a:pos x="0" y="1930"/>
              </a:cxn>
              <a:cxn ang="0">
                <a:pos x="288" y="1901"/>
              </a:cxn>
              <a:cxn ang="0">
                <a:pos x="777" y="1873"/>
              </a:cxn>
              <a:cxn ang="0">
                <a:pos x="1123" y="1642"/>
              </a:cxn>
              <a:cxn ang="0">
                <a:pos x="1152" y="1037"/>
              </a:cxn>
              <a:cxn ang="0">
                <a:pos x="1280" y="525"/>
              </a:cxn>
              <a:cxn ang="0">
                <a:pos x="1796" y="381"/>
              </a:cxn>
              <a:cxn ang="0">
                <a:pos x="2217" y="87"/>
              </a:cxn>
              <a:cxn ang="0">
                <a:pos x="2707" y="29"/>
              </a:cxn>
              <a:cxn ang="0">
                <a:pos x="3628" y="260"/>
              </a:cxn>
              <a:cxn ang="0">
                <a:pos x="4147" y="289"/>
              </a:cxn>
            </a:cxnLst>
            <a:rect l="0" t="0" r="r" b="b"/>
            <a:pathLst>
              <a:path w="4147" h="1930">
                <a:moveTo>
                  <a:pt x="0" y="1930"/>
                </a:moveTo>
                <a:cubicBezTo>
                  <a:pt x="79" y="1920"/>
                  <a:pt x="159" y="1910"/>
                  <a:pt x="288" y="1901"/>
                </a:cubicBezTo>
                <a:cubicBezTo>
                  <a:pt x="417" y="1892"/>
                  <a:pt x="638" y="1916"/>
                  <a:pt x="777" y="1873"/>
                </a:cubicBezTo>
                <a:cubicBezTo>
                  <a:pt x="916" y="1830"/>
                  <a:pt x="1060" y="1781"/>
                  <a:pt x="1123" y="1642"/>
                </a:cubicBezTo>
                <a:cubicBezTo>
                  <a:pt x="1186" y="1503"/>
                  <a:pt x="1126" y="1223"/>
                  <a:pt x="1152" y="1037"/>
                </a:cubicBezTo>
                <a:cubicBezTo>
                  <a:pt x="1178" y="851"/>
                  <a:pt x="1173" y="634"/>
                  <a:pt x="1280" y="525"/>
                </a:cubicBezTo>
                <a:cubicBezTo>
                  <a:pt x="1387" y="416"/>
                  <a:pt x="1640" y="454"/>
                  <a:pt x="1796" y="381"/>
                </a:cubicBezTo>
                <a:cubicBezTo>
                  <a:pt x="1952" y="308"/>
                  <a:pt x="2065" y="146"/>
                  <a:pt x="2217" y="87"/>
                </a:cubicBezTo>
                <a:cubicBezTo>
                  <a:pt x="2369" y="28"/>
                  <a:pt x="2472" y="0"/>
                  <a:pt x="2707" y="29"/>
                </a:cubicBezTo>
                <a:cubicBezTo>
                  <a:pt x="2942" y="58"/>
                  <a:pt x="3388" y="217"/>
                  <a:pt x="3628" y="260"/>
                </a:cubicBezTo>
                <a:cubicBezTo>
                  <a:pt x="3868" y="303"/>
                  <a:pt x="4061" y="280"/>
                  <a:pt x="4147" y="289"/>
                </a:cubicBezTo>
              </a:path>
            </a:pathLst>
          </a:custGeom>
          <a:noFill/>
          <a:ln w="76200" cap="flat" cmpd="sng">
            <a:solidFill>
              <a:srgbClr val="000099"/>
            </a:solidFill>
            <a:prstDash val="solid"/>
            <a:round/>
            <a:headEnd/>
            <a:tailEnd type="arrow" w="lg" len="lg"/>
          </a:ln>
          <a:effectLst/>
        </p:spPr>
        <p:txBody>
          <a:bodyPr anchor="ctr"/>
          <a:lstStyle/>
          <a:p>
            <a:endParaRPr lang="en-US"/>
          </a:p>
        </p:txBody>
      </p:sp>
      <p:grpSp>
        <p:nvGrpSpPr>
          <p:cNvPr id="23" name="Group 78"/>
          <p:cNvGrpSpPr>
            <a:grpSpLocks/>
          </p:cNvGrpSpPr>
          <p:nvPr/>
        </p:nvGrpSpPr>
        <p:grpSpPr bwMode="auto">
          <a:xfrm>
            <a:off x="182563" y="1600200"/>
            <a:ext cx="1371600" cy="2043113"/>
            <a:chOff x="115" y="1008"/>
            <a:chExt cx="864" cy="1287"/>
          </a:xfrm>
        </p:grpSpPr>
        <p:sp>
          <p:nvSpPr>
            <p:cNvPr id="1566799" name="Rectangle 79"/>
            <p:cNvSpPr>
              <a:spLocks noChangeArrowheads="1"/>
            </p:cNvSpPr>
            <p:nvPr/>
          </p:nvSpPr>
          <p:spPr bwMode="auto">
            <a:xfrm>
              <a:off x="115" y="1008"/>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66800" name="Line 80"/>
            <p:cNvSpPr>
              <a:spLocks noChangeShapeType="1"/>
            </p:cNvSpPr>
            <p:nvPr/>
          </p:nvSpPr>
          <p:spPr bwMode="auto">
            <a:xfrm>
              <a:off x="115" y="1008"/>
              <a:ext cx="0" cy="1066"/>
            </a:xfrm>
            <a:prstGeom prst="line">
              <a:avLst/>
            </a:prstGeom>
            <a:noFill/>
            <a:ln w="38100">
              <a:solidFill>
                <a:schemeClr val="tx1"/>
              </a:solidFill>
              <a:round/>
              <a:headEnd/>
              <a:tailEnd/>
            </a:ln>
            <a:effectLst/>
          </p:spPr>
          <p:txBody>
            <a:bodyPr anchor="ctr"/>
            <a:lstStyle/>
            <a:p>
              <a:endParaRPr lang="en-US"/>
            </a:p>
          </p:txBody>
        </p:sp>
        <p:sp>
          <p:nvSpPr>
            <p:cNvPr id="1566801" name="Line 81"/>
            <p:cNvSpPr>
              <a:spLocks noChangeShapeType="1"/>
            </p:cNvSpPr>
            <p:nvPr/>
          </p:nvSpPr>
          <p:spPr bwMode="auto">
            <a:xfrm rot="5400000">
              <a:off x="547" y="1642"/>
              <a:ext cx="0" cy="864"/>
            </a:xfrm>
            <a:prstGeom prst="line">
              <a:avLst/>
            </a:prstGeom>
            <a:noFill/>
            <a:ln w="38100">
              <a:solidFill>
                <a:schemeClr val="tx1"/>
              </a:solidFill>
              <a:round/>
              <a:headEnd/>
              <a:tailEnd/>
            </a:ln>
            <a:effectLst/>
          </p:spPr>
          <p:txBody>
            <a:bodyPr anchor="ctr"/>
            <a:lstStyle/>
            <a:p>
              <a:endParaRPr lang="en-US"/>
            </a:p>
          </p:txBody>
        </p:sp>
        <p:sp>
          <p:nvSpPr>
            <p:cNvPr id="1566802" name="Text Box 82"/>
            <p:cNvSpPr txBox="1">
              <a:spLocks noChangeArrowheads="1"/>
            </p:cNvSpPr>
            <p:nvPr/>
          </p:nvSpPr>
          <p:spPr bwMode="auto">
            <a:xfrm>
              <a:off x="374" y="1728"/>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rgbClr val="008000"/>
                  </a:solidFill>
                  <a:latin typeface="Arial" charset="0"/>
                </a:rPr>
                <a:t>P</a:t>
              </a:r>
            </a:p>
          </p:txBody>
        </p:sp>
        <p:sp>
          <p:nvSpPr>
            <p:cNvPr id="1566803" name="Line 83"/>
            <p:cNvSpPr>
              <a:spLocks noChangeShapeType="1"/>
            </p:cNvSpPr>
            <p:nvPr/>
          </p:nvSpPr>
          <p:spPr bwMode="auto">
            <a:xfrm>
              <a:off x="230" y="1670"/>
              <a:ext cx="720" cy="1"/>
            </a:xfrm>
            <a:prstGeom prst="line">
              <a:avLst/>
            </a:prstGeom>
            <a:noFill/>
            <a:ln w="19050">
              <a:solidFill>
                <a:srgbClr val="008000"/>
              </a:solidFill>
              <a:round/>
              <a:headEnd/>
              <a:tailEnd/>
            </a:ln>
            <a:effectLst/>
          </p:spPr>
          <p:txBody>
            <a:bodyPr anchor="ctr"/>
            <a:lstStyle/>
            <a:p>
              <a:endParaRPr lang="en-US"/>
            </a:p>
          </p:txBody>
        </p:sp>
        <p:sp>
          <p:nvSpPr>
            <p:cNvPr id="1566804" name="Text Box 84"/>
            <p:cNvSpPr txBox="1">
              <a:spLocks noChangeArrowheads="1"/>
            </p:cNvSpPr>
            <p:nvPr/>
          </p:nvSpPr>
          <p:spPr bwMode="auto">
            <a:xfrm>
              <a:off x="115" y="2103"/>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66805" name="Line 85"/>
            <p:cNvSpPr>
              <a:spLocks noChangeShapeType="1"/>
            </p:cNvSpPr>
            <p:nvPr/>
          </p:nvSpPr>
          <p:spPr bwMode="auto">
            <a:xfrm>
              <a:off x="432" y="2278"/>
              <a:ext cx="317" cy="0"/>
            </a:xfrm>
            <a:prstGeom prst="line">
              <a:avLst/>
            </a:prstGeom>
            <a:noFill/>
            <a:ln w="38100">
              <a:solidFill>
                <a:schemeClr val="tx1"/>
              </a:solidFill>
              <a:round/>
              <a:headEnd/>
              <a:tailEnd type="arrow" w="lg" len="med"/>
            </a:ln>
            <a:effectLst/>
          </p:spPr>
          <p:txBody>
            <a:bodyPr anchor="ctr"/>
            <a:lstStyle/>
            <a:p>
              <a:endParaRPr lang="en-US"/>
            </a:p>
          </p:txBody>
        </p:sp>
      </p:grpSp>
      <p:grpSp>
        <p:nvGrpSpPr>
          <p:cNvPr id="24" name="Group 86"/>
          <p:cNvGrpSpPr>
            <a:grpSpLocks/>
          </p:cNvGrpSpPr>
          <p:nvPr/>
        </p:nvGrpSpPr>
        <p:grpSpPr bwMode="auto">
          <a:xfrm>
            <a:off x="7269163" y="4114800"/>
            <a:ext cx="1417637" cy="1997075"/>
            <a:chOff x="4579" y="2592"/>
            <a:chExt cx="893" cy="1258"/>
          </a:xfrm>
        </p:grpSpPr>
        <p:sp>
          <p:nvSpPr>
            <p:cNvPr id="1566807" name="Rectangle 87"/>
            <p:cNvSpPr>
              <a:spLocks noChangeArrowheads="1"/>
            </p:cNvSpPr>
            <p:nvPr/>
          </p:nvSpPr>
          <p:spPr bwMode="auto">
            <a:xfrm>
              <a:off x="4608" y="2592"/>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66808" name="Line 88"/>
            <p:cNvSpPr>
              <a:spLocks noChangeShapeType="1"/>
            </p:cNvSpPr>
            <p:nvPr/>
          </p:nvSpPr>
          <p:spPr bwMode="auto">
            <a:xfrm>
              <a:off x="4723" y="2822"/>
              <a:ext cx="749" cy="1"/>
            </a:xfrm>
            <a:prstGeom prst="line">
              <a:avLst/>
            </a:prstGeom>
            <a:noFill/>
            <a:ln w="19050">
              <a:solidFill>
                <a:schemeClr val="folHlink"/>
              </a:solidFill>
              <a:round/>
              <a:headEnd/>
              <a:tailEnd/>
            </a:ln>
            <a:effectLst/>
          </p:spPr>
          <p:txBody>
            <a:bodyPr anchor="ctr"/>
            <a:lstStyle/>
            <a:p>
              <a:endParaRPr lang="en-US"/>
            </a:p>
          </p:txBody>
        </p:sp>
        <p:sp>
          <p:nvSpPr>
            <p:cNvPr id="1566809" name="Line 89"/>
            <p:cNvSpPr>
              <a:spLocks noChangeShapeType="1"/>
            </p:cNvSpPr>
            <p:nvPr/>
          </p:nvSpPr>
          <p:spPr bwMode="auto">
            <a:xfrm>
              <a:off x="4608" y="2592"/>
              <a:ext cx="0" cy="1066"/>
            </a:xfrm>
            <a:prstGeom prst="line">
              <a:avLst/>
            </a:prstGeom>
            <a:noFill/>
            <a:ln w="38100">
              <a:solidFill>
                <a:schemeClr val="tx1"/>
              </a:solidFill>
              <a:round/>
              <a:headEnd/>
              <a:tailEnd/>
            </a:ln>
            <a:effectLst/>
          </p:spPr>
          <p:txBody>
            <a:bodyPr anchor="ctr"/>
            <a:lstStyle/>
            <a:p>
              <a:endParaRPr lang="en-US"/>
            </a:p>
          </p:txBody>
        </p:sp>
        <p:sp>
          <p:nvSpPr>
            <p:cNvPr id="1566810" name="Text Box 90"/>
            <p:cNvSpPr txBox="1">
              <a:spLocks noChangeArrowheads="1"/>
            </p:cNvSpPr>
            <p:nvPr/>
          </p:nvSpPr>
          <p:spPr bwMode="auto">
            <a:xfrm>
              <a:off x="5069" y="2823"/>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chemeClr val="folHlink"/>
                  </a:solidFill>
                  <a:latin typeface="Arial" charset="0"/>
                </a:rPr>
                <a:t>L</a:t>
              </a:r>
            </a:p>
          </p:txBody>
        </p:sp>
        <p:sp>
          <p:nvSpPr>
            <p:cNvPr id="1566811" name="Text Box 91"/>
            <p:cNvSpPr txBox="1">
              <a:spLocks noChangeArrowheads="1"/>
            </p:cNvSpPr>
            <p:nvPr/>
          </p:nvSpPr>
          <p:spPr bwMode="auto">
            <a:xfrm>
              <a:off x="4867" y="3312"/>
              <a:ext cx="259" cy="231"/>
            </a:xfrm>
            <a:prstGeom prst="rect">
              <a:avLst/>
            </a:prstGeom>
            <a:noFill/>
            <a:ln w="9525">
              <a:noFill/>
              <a:miter lim="800000"/>
              <a:headEnd/>
              <a:tailEnd/>
            </a:ln>
            <a:effectLst/>
          </p:spPr>
          <p:txBody>
            <a:bodyPr>
              <a:spAutoFit/>
            </a:bodyPr>
            <a:lstStyle/>
            <a:p>
              <a:pPr algn="ctr">
                <a:spcBef>
                  <a:spcPct val="50000"/>
                </a:spcBef>
              </a:pPr>
              <a:r>
                <a:rPr lang="en-US" sz="1800" b="0" dirty="0">
                  <a:solidFill>
                    <a:srgbClr val="000099"/>
                  </a:solidFill>
                  <a:latin typeface="Arial" charset="0"/>
                </a:rPr>
                <a:t>T</a:t>
              </a:r>
            </a:p>
          </p:txBody>
        </p:sp>
        <p:sp>
          <p:nvSpPr>
            <p:cNvPr id="1566812" name="Text Box 92"/>
            <p:cNvSpPr txBox="1">
              <a:spLocks noChangeArrowheads="1"/>
            </p:cNvSpPr>
            <p:nvPr/>
          </p:nvSpPr>
          <p:spPr bwMode="auto">
            <a:xfrm>
              <a:off x="4579" y="3658"/>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66813" name="Line 93"/>
            <p:cNvSpPr>
              <a:spLocks noChangeShapeType="1"/>
            </p:cNvSpPr>
            <p:nvPr/>
          </p:nvSpPr>
          <p:spPr bwMode="auto">
            <a:xfrm>
              <a:off x="4896" y="3833"/>
              <a:ext cx="317" cy="0"/>
            </a:xfrm>
            <a:prstGeom prst="line">
              <a:avLst/>
            </a:prstGeom>
            <a:noFill/>
            <a:ln w="38100">
              <a:solidFill>
                <a:schemeClr val="tx1"/>
              </a:solidFill>
              <a:round/>
              <a:headEnd/>
              <a:tailEnd type="arrow" w="lg" len="med"/>
            </a:ln>
            <a:effectLst/>
          </p:spPr>
          <p:txBody>
            <a:bodyPr anchor="ctr"/>
            <a:lstStyle/>
            <a:p>
              <a:endParaRPr lang="en-US"/>
            </a:p>
          </p:txBody>
        </p:sp>
        <p:sp>
          <p:nvSpPr>
            <p:cNvPr id="1566814" name="Line 94"/>
            <p:cNvSpPr>
              <a:spLocks noChangeShapeType="1"/>
            </p:cNvSpPr>
            <p:nvPr/>
          </p:nvSpPr>
          <p:spPr bwMode="auto">
            <a:xfrm rot="5400000">
              <a:off x="5040" y="3226"/>
              <a:ext cx="0" cy="864"/>
            </a:xfrm>
            <a:prstGeom prst="line">
              <a:avLst/>
            </a:prstGeom>
            <a:noFill/>
            <a:ln w="38100">
              <a:solidFill>
                <a:schemeClr val="tx1"/>
              </a:solidFill>
              <a:round/>
              <a:headEnd/>
              <a:tailEnd/>
            </a:ln>
            <a:effectLst/>
          </p:spPr>
          <p:txBody>
            <a:bodyPr anchor="ctr"/>
            <a:lstStyle/>
            <a:p>
              <a:endParaRPr lang="en-US"/>
            </a:p>
          </p:txBody>
        </p:sp>
        <p:sp>
          <p:nvSpPr>
            <p:cNvPr id="1566815" name="Line 95"/>
            <p:cNvSpPr>
              <a:spLocks noChangeShapeType="1"/>
            </p:cNvSpPr>
            <p:nvPr/>
          </p:nvSpPr>
          <p:spPr bwMode="auto">
            <a:xfrm>
              <a:off x="4723" y="3283"/>
              <a:ext cx="720" cy="1"/>
            </a:xfrm>
            <a:prstGeom prst="line">
              <a:avLst/>
            </a:prstGeom>
            <a:noFill/>
            <a:ln w="19050">
              <a:solidFill>
                <a:srgbClr val="000099"/>
              </a:solidFill>
              <a:round/>
              <a:headEnd/>
              <a:tailEnd/>
            </a:ln>
            <a:effectLst/>
          </p:spPr>
          <p:txBody>
            <a:bodyPr anchor="ctr"/>
            <a:lstStyle/>
            <a:p>
              <a:endParaRPr lang="en-US"/>
            </a:p>
          </p:txBody>
        </p:sp>
      </p:grpSp>
      <p:grpSp>
        <p:nvGrpSpPr>
          <p:cNvPr id="25" name="Group 24"/>
          <p:cNvGrpSpPr/>
          <p:nvPr/>
        </p:nvGrpSpPr>
        <p:grpSpPr>
          <a:xfrm>
            <a:off x="7315200" y="1416050"/>
            <a:ext cx="1371600" cy="2043113"/>
            <a:chOff x="7315200" y="1416050"/>
            <a:chExt cx="1371600" cy="2043113"/>
          </a:xfrm>
        </p:grpSpPr>
        <p:grpSp>
          <p:nvGrpSpPr>
            <p:cNvPr id="22" name="Group 68"/>
            <p:cNvGrpSpPr>
              <a:grpSpLocks/>
            </p:cNvGrpSpPr>
            <p:nvPr/>
          </p:nvGrpSpPr>
          <p:grpSpPr bwMode="auto">
            <a:xfrm>
              <a:off x="7315200" y="1416050"/>
              <a:ext cx="1371600" cy="2043113"/>
              <a:chOff x="4608" y="892"/>
              <a:chExt cx="864" cy="1287"/>
            </a:xfrm>
          </p:grpSpPr>
          <p:sp>
            <p:nvSpPr>
              <p:cNvPr id="1566789" name="Rectangle 69"/>
              <p:cNvSpPr>
                <a:spLocks noChangeArrowheads="1"/>
              </p:cNvSpPr>
              <p:nvPr/>
            </p:nvSpPr>
            <p:spPr bwMode="auto">
              <a:xfrm>
                <a:off x="4608" y="892"/>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66790" name="Line 70"/>
              <p:cNvSpPr>
                <a:spLocks noChangeShapeType="1"/>
              </p:cNvSpPr>
              <p:nvPr/>
            </p:nvSpPr>
            <p:spPr bwMode="auto">
              <a:xfrm>
                <a:off x="4608" y="892"/>
                <a:ext cx="0" cy="1066"/>
              </a:xfrm>
              <a:prstGeom prst="line">
                <a:avLst/>
              </a:prstGeom>
              <a:noFill/>
              <a:ln w="38100">
                <a:solidFill>
                  <a:schemeClr val="tx1"/>
                </a:solidFill>
                <a:round/>
                <a:headEnd/>
                <a:tailEnd/>
              </a:ln>
              <a:effectLst/>
            </p:spPr>
            <p:txBody>
              <a:bodyPr anchor="ctr"/>
              <a:lstStyle/>
              <a:p>
                <a:endParaRPr lang="en-US"/>
              </a:p>
            </p:txBody>
          </p:sp>
          <p:sp>
            <p:nvSpPr>
              <p:cNvPr id="1566791" name="Line 71"/>
              <p:cNvSpPr>
                <a:spLocks noChangeShapeType="1"/>
              </p:cNvSpPr>
              <p:nvPr/>
            </p:nvSpPr>
            <p:spPr bwMode="auto">
              <a:xfrm rot="5400000">
                <a:off x="5040" y="1526"/>
                <a:ext cx="0" cy="864"/>
              </a:xfrm>
              <a:prstGeom prst="line">
                <a:avLst/>
              </a:prstGeom>
              <a:noFill/>
              <a:ln w="38100">
                <a:solidFill>
                  <a:schemeClr val="tx1"/>
                </a:solidFill>
                <a:round/>
                <a:headEnd/>
                <a:tailEnd/>
              </a:ln>
              <a:effectLst/>
            </p:spPr>
            <p:txBody>
              <a:bodyPr anchor="ctr"/>
              <a:lstStyle/>
              <a:p>
                <a:endParaRPr lang="en-US"/>
              </a:p>
            </p:txBody>
          </p:sp>
          <p:sp>
            <p:nvSpPr>
              <p:cNvPr id="1566792" name="Text Box 72"/>
              <p:cNvSpPr txBox="1">
                <a:spLocks noChangeArrowheads="1"/>
              </p:cNvSpPr>
              <p:nvPr/>
            </p:nvSpPr>
            <p:spPr bwMode="auto">
              <a:xfrm>
                <a:off x="4867" y="1612"/>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chemeClr val="accent2"/>
                    </a:solidFill>
                    <a:latin typeface="Arial" charset="0"/>
                  </a:rPr>
                  <a:t>T</a:t>
                </a:r>
              </a:p>
            </p:txBody>
          </p:sp>
          <p:sp>
            <p:nvSpPr>
              <p:cNvPr id="1566793" name="Line 73"/>
              <p:cNvSpPr>
                <a:spLocks noChangeShapeType="1"/>
              </p:cNvSpPr>
              <p:nvPr/>
            </p:nvSpPr>
            <p:spPr bwMode="auto">
              <a:xfrm>
                <a:off x="4723" y="1122"/>
                <a:ext cx="749" cy="1"/>
              </a:xfrm>
              <a:prstGeom prst="line">
                <a:avLst/>
              </a:prstGeom>
              <a:noFill/>
              <a:ln w="19050">
                <a:solidFill>
                  <a:schemeClr val="folHlink"/>
                </a:solidFill>
                <a:round/>
                <a:headEnd/>
                <a:tailEnd/>
              </a:ln>
              <a:effectLst/>
            </p:spPr>
            <p:txBody>
              <a:bodyPr anchor="ctr"/>
              <a:lstStyle/>
              <a:p>
                <a:endParaRPr lang="en-US"/>
              </a:p>
            </p:txBody>
          </p:sp>
          <p:sp>
            <p:nvSpPr>
              <p:cNvPr id="1566794" name="Line 74"/>
              <p:cNvSpPr>
                <a:spLocks noChangeShapeType="1"/>
              </p:cNvSpPr>
              <p:nvPr/>
            </p:nvSpPr>
            <p:spPr bwMode="auto">
              <a:xfrm>
                <a:off x="4723" y="1554"/>
                <a:ext cx="720" cy="1"/>
              </a:xfrm>
              <a:prstGeom prst="line">
                <a:avLst/>
              </a:prstGeom>
              <a:noFill/>
              <a:ln w="19050">
                <a:solidFill>
                  <a:srgbClr val="000099"/>
                </a:solidFill>
                <a:round/>
                <a:headEnd/>
                <a:tailEnd/>
              </a:ln>
              <a:effectLst/>
            </p:spPr>
            <p:txBody>
              <a:bodyPr anchor="ctr"/>
              <a:lstStyle/>
              <a:p>
                <a:endParaRPr lang="en-US"/>
              </a:p>
            </p:txBody>
          </p:sp>
          <p:sp>
            <p:nvSpPr>
              <p:cNvPr id="1566795" name="Text Box 75"/>
              <p:cNvSpPr txBox="1">
                <a:spLocks noChangeArrowheads="1"/>
              </p:cNvSpPr>
              <p:nvPr/>
            </p:nvSpPr>
            <p:spPr bwMode="auto">
              <a:xfrm>
                <a:off x="4608" y="1987"/>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66796" name="Line 76"/>
              <p:cNvSpPr>
                <a:spLocks noChangeShapeType="1"/>
              </p:cNvSpPr>
              <p:nvPr/>
            </p:nvSpPr>
            <p:spPr bwMode="auto">
              <a:xfrm>
                <a:off x="4925" y="2162"/>
                <a:ext cx="317" cy="0"/>
              </a:xfrm>
              <a:prstGeom prst="line">
                <a:avLst/>
              </a:prstGeom>
              <a:noFill/>
              <a:ln w="38100">
                <a:solidFill>
                  <a:schemeClr val="tx1"/>
                </a:solidFill>
                <a:round/>
                <a:headEnd/>
                <a:tailEnd type="arrow" w="lg" len="med"/>
              </a:ln>
              <a:effectLst/>
            </p:spPr>
            <p:txBody>
              <a:bodyPr anchor="ctr"/>
              <a:lstStyle/>
              <a:p>
                <a:endParaRPr lang="en-US"/>
              </a:p>
            </p:txBody>
          </p:sp>
          <p:sp>
            <p:nvSpPr>
              <p:cNvPr id="1566797" name="Text Box 77"/>
              <p:cNvSpPr txBox="1">
                <a:spLocks noChangeArrowheads="1"/>
              </p:cNvSpPr>
              <p:nvPr/>
            </p:nvSpPr>
            <p:spPr bwMode="auto">
              <a:xfrm>
                <a:off x="5069" y="1123"/>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chemeClr val="folHlink"/>
                    </a:solidFill>
                    <a:latin typeface="Arial" charset="0"/>
                  </a:rPr>
                  <a:t>L</a:t>
                </a:r>
              </a:p>
            </p:txBody>
          </p:sp>
        </p:grpSp>
        <p:sp>
          <p:nvSpPr>
            <p:cNvPr id="100" name="Text Box 80"/>
            <p:cNvSpPr txBox="1">
              <a:spLocks noChangeArrowheads="1"/>
            </p:cNvSpPr>
            <p:nvPr/>
          </p:nvSpPr>
          <p:spPr bwMode="auto">
            <a:xfrm>
              <a:off x="7878763" y="2711450"/>
              <a:ext cx="411163" cy="366713"/>
            </a:xfrm>
            <a:prstGeom prst="rect">
              <a:avLst/>
            </a:prstGeom>
            <a:noFill/>
            <a:ln w="9525">
              <a:noFill/>
              <a:miter lim="800000"/>
              <a:headEnd/>
              <a:tailEnd/>
            </a:ln>
            <a:effectLst/>
          </p:spPr>
          <p:txBody>
            <a:bodyPr>
              <a:spAutoFit/>
            </a:bodyPr>
            <a:lstStyle/>
            <a:p>
              <a:pPr algn="ctr">
                <a:spcBef>
                  <a:spcPct val="50000"/>
                </a:spcBef>
              </a:pPr>
              <a:r>
                <a:rPr lang="en-US" sz="1800" b="0" dirty="0">
                  <a:solidFill>
                    <a:srgbClr val="000099"/>
                  </a:solidFill>
                  <a:latin typeface="Arial" charset="0"/>
                </a:rPr>
                <a:t>T</a:t>
              </a:r>
            </a:p>
          </p:txBody>
        </p:sp>
      </p:grpSp>
      <p:sp>
        <p:nvSpPr>
          <p:cNvPr id="26" name="Footer Placeholder 25"/>
          <p:cNvSpPr>
            <a:spLocks noGrp="1"/>
          </p:cNvSpPr>
          <p:nvPr>
            <p:ph type="ftr" sz="quarter" idx="10"/>
          </p:nvPr>
        </p:nvSpPr>
        <p:spPr/>
        <p:txBody>
          <a:bodyPr/>
          <a:lstStyle/>
          <a:p>
            <a:r>
              <a:rPr lang="en-US"/>
              <a:t>Terminal Unit Basics</a:t>
            </a:r>
            <a:endParaRPr lang="en-US" dirty="0"/>
          </a:p>
        </p:txBody>
      </p:sp>
      <p:sp>
        <p:nvSpPr>
          <p:cNvPr id="27" name="Slide Number Placeholder 26"/>
          <p:cNvSpPr>
            <a:spLocks noGrp="1"/>
          </p:cNvSpPr>
          <p:nvPr>
            <p:ph type="sldNum" sz="quarter" idx="11"/>
          </p:nvPr>
        </p:nvSpPr>
        <p:spPr/>
        <p:txBody>
          <a:bodyPr/>
          <a:lstStyle/>
          <a:p>
            <a:fld id="{A9320731-3B2C-4107-8664-CAD7BE973DC8}" type="slidenum">
              <a:rPr lang="en-US" smtClean="0"/>
              <a:pPr/>
              <a:t>8</a:t>
            </a:fld>
            <a:endParaRPr lang="en-US" dirty="0"/>
          </a:p>
        </p:txBody>
      </p:sp>
    </p:spTree>
    <p:extLst>
      <p:ext uri="{BB962C8B-B14F-4D97-AF65-F5344CB8AC3E}">
        <p14:creationId xmlns:p14="http://schemas.microsoft.com/office/powerpoint/2010/main" val="339247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8770" name="Rectangle 2"/>
          <p:cNvSpPr>
            <a:spLocks noGrp="1" noChangeArrowheads="1"/>
          </p:cNvSpPr>
          <p:nvPr>
            <p:ph type="title"/>
          </p:nvPr>
        </p:nvSpPr>
        <p:spPr/>
        <p:txBody>
          <a:bodyPr vert="horz" lIns="91440" tIns="45720" rIns="91440" bIns="45720" rtlCol="0" anchor="ctr">
            <a:normAutofit/>
          </a:bodyPr>
          <a:lstStyle/>
          <a:p>
            <a:r>
              <a:rPr lang="en-US">
                <a:solidFill>
                  <a:schemeClr val="tx1"/>
                </a:solidFill>
              </a:rPr>
              <a:t>Your Basic Box</a:t>
            </a:r>
          </a:p>
        </p:txBody>
      </p:sp>
      <p:grpSp>
        <p:nvGrpSpPr>
          <p:cNvPr id="2" name="Group 3"/>
          <p:cNvGrpSpPr>
            <a:grpSpLocks noChangeAspect="1"/>
          </p:cNvGrpSpPr>
          <p:nvPr/>
        </p:nvGrpSpPr>
        <p:grpSpPr bwMode="auto">
          <a:xfrm>
            <a:off x="2514600" y="1600200"/>
            <a:ext cx="4113213" cy="1882775"/>
            <a:chOff x="288" y="1584"/>
            <a:chExt cx="5184" cy="2374"/>
          </a:xfrm>
        </p:grpSpPr>
        <p:grpSp>
          <p:nvGrpSpPr>
            <p:cNvPr id="3" name="Group 4"/>
            <p:cNvGrpSpPr>
              <a:grpSpLocks noChangeAspect="1"/>
            </p:cNvGrpSpPr>
            <p:nvPr/>
          </p:nvGrpSpPr>
          <p:grpSpPr bwMode="auto">
            <a:xfrm>
              <a:off x="288" y="1584"/>
              <a:ext cx="5184" cy="1733"/>
              <a:chOff x="288" y="1584"/>
              <a:chExt cx="5184" cy="1733"/>
            </a:xfrm>
          </p:grpSpPr>
          <p:grpSp>
            <p:nvGrpSpPr>
              <p:cNvPr id="4" name="Group 5"/>
              <p:cNvGrpSpPr>
                <a:grpSpLocks noChangeAspect="1"/>
              </p:cNvGrpSpPr>
              <p:nvPr/>
            </p:nvGrpSpPr>
            <p:grpSpPr bwMode="auto">
              <a:xfrm>
                <a:off x="1469" y="2401"/>
                <a:ext cx="1612" cy="115"/>
                <a:chOff x="922" y="2390"/>
                <a:chExt cx="1612" cy="115"/>
              </a:xfrm>
            </p:grpSpPr>
            <p:sp>
              <p:nvSpPr>
                <p:cNvPr id="1568774" name="Line 6"/>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68775" name="Oval 7"/>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5" name="Group 8"/>
              <p:cNvGrpSpPr>
                <a:grpSpLocks noChangeAspect="1"/>
              </p:cNvGrpSpPr>
              <p:nvPr/>
            </p:nvGrpSpPr>
            <p:grpSpPr bwMode="auto">
              <a:xfrm>
                <a:off x="3709" y="1595"/>
                <a:ext cx="1763" cy="1714"/>
                <a:chOff x="3162" y="1584"/>
                <a:chExt cx="1763" cy="1714"/>
              </a:xfrm>
            </p:grpSpPr>
            <p:sp>
              <p:nvSpPr>
                <p:cNvPr id="1568777" name="Line 9"/>
                <p:cNvSpPr>
                  <a:spLocks noChangeAspect="1"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68778" name="Line 10"/>
                <p:cNvSpPr>
                  <a:spLocks noChangeAspect="1"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68779" name="Line 11"/>
                <p:cNvSpPr>
                  <a:spLocks noChangeAspect="1"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6" name="Group 12"/>
              <p:cNvGrpSpPr>
                <a:grpSpLocks noChangeAspect="1"/>
              </p:cNvGrpSpPr>
              <p:nvPr/>
            </p:nvGrpSpPr>
            <p:grpSpPr bwMode="auto">
              <a:xfrm>
                <a:off x="835" y="1584"/>
                <a:ext cx="2880" cy="1733"/>
                <a:chOff x="288" y="1573"/>
                <a:chExt cx="2880" cy="1733"/>
              </a:xfrm>
            </p:grpSpPr>
            <p:grpSp>
              <p:nvGrpSpPr>
                <p:cNvPr id="7" name="Group 13"/>
                <p:cNvGrpSpPr>
                  <a:grpSpLocks noChangeAspect="1"/>
                </p:cNvGrpSpPr>
                <p:nvPr/>
              </p:nvGrpSpPr>
              <p:grpSpPr bwMode="auto">
                <a:xfrm>
                  <a:off x="288" y="1573"/>
                  <a:ext cx="2880" cy="340"/>
                  <a:chOff x="576" y="1573"/>
                  <a:chExt cx="2880" cy="340"/>
                </a:xfrm>
              </p:grpSpPr>
              <p:sp>
                <p:nvSpPr>
                  <p:cNvPr id="1568782" name="Line 14"/>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8783" name="Line 15"/>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8784" name="Line 16"/>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8" name="Group 17"/>
                <p:cNvGrpSpPr>
                  <a:grpSpLocks noChangeAspect="1"/>
                </p:cNvGrpSpPr>
                <p:nvPr/>
              </p:nvGrpSpPr>
              <p:grpSpPr bwMode="auto">
                <a:xfrm flipV="1">
                  <a:off x="288" y="2966"/>
                  <a:ext cx="2880" cy="340"/>
                  <a:chOff x="576" y="1573"/>
                  <a:chExt cx="2880" cy="340"/>
                </a:xfrm>
              </p:grpSpPr>
              <p:sp>
                <p:nvSpPr>
                  <p:cNvPr id="1568786" name="Line 18"/>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8787" name="Line 19"/>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8788" name="Line 20"/>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9" name="Group 21"/>
              <p:cNvGrpSpPr>
                <a:grpSpLocks noChangeAspect="1"/>
              </p:cNvGrpSpPr>
              <p:nvPr/>
            </p:nvGrpSpPr>
            <p:grpSpPr bwMode="auto">
              <a:xfrm>
                <a:off x="2093" y="2228"/>
                <a:ext cx="950" cy="461"/>
                <a:chOff x="1546" y="2217"/>
                <a:chExt cx="950" cy="461"/>
              </a:xfrm>
            </p:grpSpPr>
            <p:sp>
              <p:nvSpPr>
                <p:cNvPr id="1568790" name="Rectangle 22"/>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68791" name="Oval 23"/>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10" name="Group 24"/>
              <p:cNvGrpSpPr>
                <a:grpSpLocks noChangeAspect="1"/>
              </p:cNvGrpSpPr>
              <p:nvPr/>
            </p:nvGrpSpPr>
            <p:grpSpPr bwMode="auto">
              <a:xfrm rot="2700000">
                <a:off x="2241" y="2406"/>
                <a:ext cx="155" cy="31"/>
                <a:chOff x="1656" y="2380"/>
                <a:chExt cx="155" cy="31"/>
              </a:xfrm>
            </p:grpSpPr>
            <p:sp>
              <p:nvSpPr>
                <p:cNvPr id="1568793" name="Line 25"/>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68794" name="Line 26"/>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11" name="Group 27"/>
              <p:cNvGrpSpPr>
                <a:grpSpLocks noChangeAspect="1"/>
              </p:cNvGrpSpPr>
              <p:nvPr/>
            </p:nvGrpSpPr>
            <p:grpSpPr bwMode="auto">
              <a:xfrm>
                <a:off x="288" y="1911"/>
                <a:ext cx="547" cy="1078"/>
                <a:chOff x="288" y="1911"/>
                <a:chExt cx="547" cy="1078"/>
              </a:xfrm>
            </p:grpSpPr>
            <p:sp>
              <p:nvSpPr>
                <p:cNvPr id="1568796" name="Line 28"/>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68797" name="Line 29"/>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grpSp>
        <p:sp>
          <p:nvSpPr>
            <p:cNvPr id="1568798" name="Rectangle 30"/>
            <p:cNvSpPr>
              <a:spLocks noChangeAspect="1" noChangeArrowheads="1"/>
            </p:cNvSpPr>
            <p:nvPr/>
          </p:nvSpPr>
          <p:spPr bwMode="auto">
            <a:xfrm>
              <a:off x="4867" y="3485"/>
              <a:ext cx="317" cy="403"/>
            </a:xfrm>
            <a:prstGeom prst="rect">
              <a:avLst/>
            </a:prstGeom>
            <a:solidFill>
              <a:srgbClr val="FFFF99"/>
            </a:solidFill>
            <a:ln w="25400">
              <a:solidFill>
                <a:schemeClr val="tx1"/>
              </a:solidFill>
              <a:miter lim="800000"/>
              <a:headEnd/>
              <a:tailEnd/>
            </a:ln>
            <a:effectLst/>
          </p:spPr>
          <p:txBody>
            <a:bodyPr wrap="none" anchor="ctr"/>
            <a:lstStyle/>
            <a:p>
              <a:pPr algn="ctr"/>
              <a:r>
                <a:rPr lang="en-US" sz="1200" b="0">
                  <a:latin typeface="Arial" charset="0"/>
                </a:rPr>
                <a:t>T</a:t>
              </a:r>
            </a:p>
          </p:txBody>
        </p:sp>
        <p:sp>
          <p:nvSpPr>
            <p:cNvPr id="1568799" name="Freeform 31"/>
            <p:cNvSpPr>
              <a:spLocks noChangeAspect="1"/>
            </p:cNvSpPr>
            <p:nvPr/>
          </p:nvSpPr>
          <p:spPr bwMode="auto">
            <a:xfrm>
              <a:off x="3053" y="2429"/>
              <a:ext cx="1814" cy="1529"/>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grpSp>
      <p:grpSp>
        <p:nvGrpSpPr>
          <p:cNvPr id="12" name="Group 32"/>
          <p:cNvGrpSpPr>
            <a:grpSpLocks noChangeAspect="1"/>
          </p:cNvGrpSpPr>
          <p:nvPr/>
        </p:nvGrpSpPr>
        <p:grpSpPr bwMode="auto">
          <a:xfrm>
            <a:off x="2514600" y="4297363"/>
            <a:ext cx="4113213" cy="1882775"/>
            <a:chOff x="288" y="1584"/>
            <a:chExt cx="5184" cy="2374"/>
          </a:xfrm>
        </p:grpSpPr>
        <p:grpSp>
          <p:nvGrpSpPr>
            <p:cNvPr id="13" name="Group 33"/>
            <p:cNvGrpSpPr>
              <a:grpSpLocks noChangeAspect="1"/>
            </p:cNvGrpSpPr>
            <p:nvPr/>
          </p:nvGrpSpPr>
          <p:grpSpPr bwMode="auto">
            <a:xfrm>
              <a:off x="288" y="1584"/>
              <a:ext cx="5184" cy="1733"/>
              <a:chOff x="288" y="1584"/>
              <a:chExt cx="5184" cy="1733"/>
            </a:xfrm>
          </p:grpSpPr>
          <p:grpSp>
            <p:nvGrpSpPr>
              <p:cNvPr id="14" name="Group 34"/>
              <p:cNvGrpSpPr>
                <a:grpSpLocks noChangeAspect="1"/>
              </p:cNvGrpSpPr>
              <p:nvPr/>
            </p:nvGrpSpPr>
            <p:grpSpPr bwMode="auto">
              <a:xfrm>
                <a:off x="1469" y="2401"/>
                <a:ext cx="1612" cy="115"/>
                <a:chOff x="922" y="2390"/>
                <a:chExt cx="1612" cy="115"/>
              </a:xfrm>
            </p:grpSpPr>
            <p:sp>
              <p:nvSpPr>
                <p:cNvPr id="1568803" name="Line 35"/>
                <p:cNvSpPr>
                  <a:spLocks noChangeAspect="1" noChangeShapeType="1"/>
                </p:cNvSpPr>
                <p:nvPr/>
              </p:nvSpPr>
              <p:spPr bwMode="auto">
                <a:xfrm rot="8100000">
                  <a:off x="922" y="2448"/>
                  <a:ext cx="1612" cy="0"/>
                </a:xfrm>
                <a:prstGeom prst="line">
                  <a:avLst/>
                </a:prstGeom>
                <a:noFill/>
                <a:ln w="38100">
                  <a:solidFill>
                    <a:schemeClr val="tx1"/>
                  </a:solidFill>
                  <a:round/>
                  <a:headEnd/>
                  <a:tailEnd/>
                </a:ln>
                <a:effectLst/>
              </p:spPr>
              <p:txBody>
                <a:bodyPr anchor="ctr"/>
                <a:lstStyle/>
                <a:p>
                  <a:endParaRPr lang="en-US"/>
                </a:p>
              </p:txBody>
            </p:sp>
            <p:sp>
              <p:nvSpPr>
                <p:cNvPr id="1568804" name="Oval 36"/>
                <p:cNvSpPr>
                  <a:spLocks noChangeAspect="1" noChangeArrowheads="1"/>
                </p:cNvSpPr>
                <p:nvPr/>
              </p:nvSpPr>
              <p:spPr bwMode="auto">
                <a:xfrm rot="8100000">
                  <a:off x="1669" y="2390"/>
                  <a:ext cx="115" cy="115"/>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15" name="Group 37"/>
              <p:cNvGrpSpPr>
                <a:grpSpLocks noChangeAspect="1"/>
              </p:cNvGrpSpPr>
              <p:nvPr/>
            </p:nvGrpSpPr>
            <p:grpSpPr bwMode="auto">
              <a:xfrm>
                <a:off x="3709" y="1595"/>
                <a:ext cx="1763" cy="1714"/>
                <a:chOff x="3162" y="1584"/>
                <a:chExt cx="1763" cy="1714"/>
              </a:xfrm>
            </p:grpSpPr>
            <p:sp>
              <p:nvSpPr>
                <p:cNvPr id="1568806" name="Line 38"/>
                <p:cNvSpPr>
                  <a:spLocks noChangeAspect="1" noChangeShapeType="1"/>
                </p:cNvSpPr>
                <p:nvPr/>
              </p:nvSpPr>
              <p:spPr bwMode="auto">
                <a:xfrm flipV="1">
                  <a:off x="3162" y="1584"/>
                  <a:ext cx="1763" cy="0"/>
                </a:xfrm>
                <a:prstGeom prst="line">
                  <a:avLst/>
                </a:prstGeom>
                <a:noFill/>
                <a:ln w="38100">
                  <a:solidFill>
                    <a:srgbClr val="B2B2B2"/>
                  </a:solidFill>
                  <a:round/>
                  <a:headEnd/>
                  <a:tailEnd/>
                </a:ln>
                <a:effectLst/>
              </p:spPr>
              <p:txBody>
                <a:bodyPr anchor="ctr"/>
                <a:lstStyle/>
                <a:p>
                  <a:endParaRPr lang="en-US"/>
                </a:p>
              </p:txBody>
            </p:sp>
            <p:sp>
              <p:nvSpPr>
                <p:cNvPr id="1568807" name="Line 39"/>
                <p:cNvSpPr>
                  <a:spLocks noChangeAspect="1" noChangeShapeType="1"/>
                </p:cNvSpPr>
                <p:nvPr/>
              </p:nvSpPr>
              <p:spPr bwMode="auto">
                <a:xfrm flipV="1">
                  <a:off x="3162" y="2746"/>
                  <a:ext cx="868" cy="552"/>
                </a:xfrm>
                <a:prstGeom prst="line">
                  <a:avLst/>
                </a:prstGeom>
                <a:noFill/>
                <a:ln w="38100">
                  <a:solidFill>
                    <a:srgbClr val="B2B2B2"/>
                  </a:solidFill>
                  <a:round/>
                  <a:headEnd/>
                  <a:tailEnd/>
                </a:ln>
                <a:effectLst/>
              </p:spPr>
              <p:txBody>
                <a:bodyPr anchor="ctr"/>
                <a:lstStyle/>
                <a:p>
                  <a:endParaRPr lang="en-US"/>
                </a:p>
              </p:txBody>
            </p:sp>
            <p:sp>
              <p:nvSpPr>
                <p:cNvPr id="1568808" name="Line 40"/>
                <p:cNvSpPr>
                  <a:spLocks noChangeAspect="1" noChangeShapeType="1"/>
                </p:cNvSpPr>
                <p:nvPr/>
              </p:nvSpPr>
              <p:spPr bwMode="auto">
                <a:xfrm flipV="1">
                  <a:off x="4030" y="2736"/>
                  <a:ext cx="895" cy="10"/>
                </a:xfrm>
                <a:prstGeom prst="line">
                  <a:avLst/>
                </a:prstGeom>
                <a:noFill/>
                <a:ln w="38100">
                  <a:solidFill>
                    <a:srgbClr val="B2B2B2"/>
                  </a:solidFill>
                  <a:round/>
                  <a:headEnd/>
                  <a:tailEnd/>
                </a:ln>
                <a:effectLst/>
              </p:spPr>
              <p:txBody>
                <a:bodyPr anchor="ctr"/>
                <a:lstStyle/>
                <a:p>
                  <a:endParaRPr lang="en-US"/>
                </a:p>
              </p:txBody>
            </p:sp>
          </p:grpSp>
          <p:grpSp>
            <p:nvGrpSpPr>
              <p:cNvPr id="16" name="Group 41"/>
              <p:cNvGrpSpPr>
                <a:grpSpLocks noChangeAspect="1"/>
              </p:cNvGrpSpPr>
              <p:nvPr/>
            </p:nvGrpSpPr>
            <p:grpSpPr bwMode="auto">
              <a:xfrm>
                <a:off x="835" y="1584"/>
                <a:ext cx="2880" cy="1733"/>
                <a:chOff x="288" y="1573"/>
                <a:chExt cx="2880" cy="1733"/>
              </a:xfrm>
            </p:grpSpPr>
            <p:grpSp>
              <p:nvGrpSpPr>
                <p:cNvPr id="17" name="Group 42"/>
                <p:cNvGrpSpPr>
                  <a:grpSpLocks noChangeAspect="1"/>
                </p:cNvGrpSpPr>
                <p:nvPr/>
              </p:nvGrpSpPr>
              <p:grpSpPr bwMode="auto">
                <a:xfrm>
                  <a:off x="288" y="1573"/>
                  <a:ext cx="2880" cy="340"/>
                  <a:chOff x="576" y="1573"/>
                  <a:chExt cx="2880" cy="340"/>
                </a:xfrm>
              </p:grpSpPr>
              <p:sp>
                <p:nvSpPr>
                  <p:cNvPr id="1568811" name="Line 43"/>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8812" name="Line 44"/>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8813" name="Line 45"/>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nvGrpSpPr>
                <p:cNvPr id="18" name="Group 46"/>
                <p:cNvGrpSpPr>
                  <a:grpSpLocks noChangeAspect="1"/>
                </p:cNvGrpSpPr>
                <p:nvPr/>
              </p:nvGrpSpPr>
              <p:grpSpPr bwMode="auto">
                <a:xfrm flipV="1">
                  <a:off x="288" y="2966"/>
                  <a:ext cx="2880" cy="340"/>
                  <a:chOff x="576" y="1573"/>
                  <a:chExt cx="2880" cy="340"/>
                </a:xfrm>
              </p:grpSpPr>
              <p:sp>
                <p:nvSpPr>
                  <p:cNvPr id="1568815" name="Line 47"/>
                  <p:cNvSpPr>
                    <a:spLocks noChangeAspect="1" noChangeShapeType="1"/>
                  </p:cNvSpPr>
                  <p:nvPr/>
                </p:nvSpPr>
                <p:spPr bwMode="auto">
                  <a:xfrm>
                    <a:off x="576" y="1901"/>
                    <a:ext cx="576" cy="0"/>
                  </a:xfrm>
                  <a:prstGeom prst="line">
                    <a:avLst/>
                  </a:prstGeom>
                  <a:noFill/>
                  <a:ln w="38100">
                    <a:solidFill>
                      <a:schemeClr val="tx1"/>
                    </a:solidFill>
                    <a:round/>
                    <a:headEnd/>
                    <a:tailEnd/>
                  </a:ln>
                  <a:effectLst/>
                </p:spPr>
                <p:txBody>
                  <a:bodyPr anchor="ctr"/>
                  <a:lstStyle/>
                  <a:p>
                    <a:endParaRPr lang="en-US"/>
                  </a:p>
                </p:txBody>
              </p:sp>
              <p:sp>
                <p:nvSpPr>
                  <p:cNvPr id="1568816" name="Line 48"/>
                  <p:cNvSpPr>
                    <a:spLocks noChangeAspect="1" noChangeShapeType="1"/>
                  </p:cNvSpPr>
                  <p:nvPr/>
                </p:nvSpPr>
                <p:spPr bwMode="auto">
                  <a:xfrm flipV="1">
                    <a:off x="1152" y="1573"/>
                    <a:ext cx="0" cy="340"/>
                  </a:xfrm>
                  <a:prstGeom prst="line">
                    <a:avLst/>
                  </a:prstGeom>
                  <a:noFill/>
                  <a:ln w="38100">
                    <a:solidFill>
                      <a:schemeClr val="tx1"/>
                    </a:solidFill>
                    <a:round/>
                    <a:headEnd/>
                    <a:tailEnd/>
                  </a:ln>
                  <a:effectLst/>
                </p:spPr>
                <p:txBody>
                  <a:bodyPr anchor="ctr"/>
                  <a:lstStyle/>
                  <a:p>
                    <a:endParaRPr lang="en-US"/>
                  </a:p>
                </p:txBody>
              </p:sp>
              <p:sp>
                <p:nvSpPr>
                  <p:cNvPr id="1568817" name="Line 49"/>
                  <p:cNvSpPr>
                    <a:spLocks noChangeAspect="1" noChangeShapeType="1"/>
                  </p:cNvSpPr>
                  <p:nvPr/>
                </p:nvSpPr>
                <p:spPr bwMode="auto">
                  <a:xfrm>
                    <a:off x="1152" y="1584"/>
                    <a:ext cx="2304" cy="0"/>
                  </a:xfrm>
                  <a:prstGeom prst="line">
                    <a:avLst/>
                  </a:prstGeom>
                  <a:noFill/>
                  <a:ln w="38100">
                    <a:solidFill>
                      <a:schemeClr val="tx1"/>
                    </a:solidFill>
                    <a:round/>
                    <a:headEnd/>
                    <a:tailEnd/>
                  </a:ln>
                  <a:effectLst/>
                </p:spPr>
                <p:txBody>
                  <a:bodyPr anchor="ctr"/>
                  <a:lstStyle/>
                  <a:p>
                    <a:endParaRPr lang="en-US"/>
                  </a:p>
                </p:txBody>
              </p:sp>
            </p:grpSp>
          </p:grpSp>
          <p:grpSp>
            <p:nvGrpSpPr>
              <p:cNvPr id="19" name="Group 50"/>
              <p:cNvGrpSpPr>
                <a:grpSpLocks noChangeAspect="1"/>
              </p:cNvGrpSpPr>
              <p:nvPr/>
            </p:nvGrpSpPr>
            <p:grpSpPr bwMode="auto">
              <a:xfrm>
                <a:off x="2093" y="2228"/>
                <a:ext cx="950" cy="461"/>
                <a:chOff x="1546" y="2217"/>
                <a:chExt cx="950" cy="461"/>
              </a:xfrm>
            </p:grpSpPr>
            <p:sp>
              <p:nvSpPr>
                <p:cNvPr id="1568819" name="Rectangle 51"/>
                <p:cNvSpPr>
                  <a:spLocks noChangeAspect="1" noChangeArrowheads="1"/>
                </p:cNvSpPr>
                <p:nvPr/>
              </p:nvSpPr>
              <p:spPr bwMode="auto">
                <a:xfrm>
                  <a:off x="1546" y="2217"/>
                  <a:ext cx="950" cy="461"/>
                </a:xfrm>
                <a:prstGeom prst="rect">
                  <a:avLst/>
                </a:prstGeom>
                <a:solidFill>
                  <a:srgbClr val="FF6600"/>
                </a:solidFill>
                <a:ln w="38100">
                  <a:solidFill>
                    <a:schemeClr val="tx1"/>
                  </a:solidFill>
                  <a:miter lim="800000"/>
                  <a:headEnd/>
                  <a:tailEnd/>
                </a:ln>
                <a:effectLst/>
              </p:spPr>
              <p:txBody>
                <a:bodyPr wrap="none" anchor="ctr"/>
                <a:lstStyle/>
                <a:p>
                  <a:endParaRPr lang="en-US"/>
                </a:p>
              </p:txBody>
            </p:sp>
            <p:sp>
              <p:nvSpPr>
                <p:cNvPr id="1568820" name="Oval 52"/>
                <p:cNvSpPr>
                  <a:spLocks noChangeAspect="1" noChangeArrowheads="1"/>
                </p:cNvSpPr>
                <p:nvPr/>
              </p:nvSpPr>
              <p:spPr bwMode="auto">
                <a:xfrm rot="8100000">
                  <a:off x="1661" y="2376"/>
                  <a:ext cx="144" cy="144"/>
                </a:xfrm>
                <a:prstGeom prst="ellipse">
                  <a:avLst/>
                </a:prstGeom>
                <a:solidFill>
                  <a:schemeClr val="tx1"/>
                </a:solidFill>
                <a:ln w="25400">
                  <a:solidFill>
                    <a:schemeClr val="bg1"/>
                  </a:solidFill>
                  <a:round/>
                  <a:headEnd/>
                  <a:tailEnd/>
                </a:ln>
                <a:effectLst/>
              </p:spPr>
              <p:txBody>
                <a:bodyPr wrap="none" anchor="ctr"/>
                <a:lstStyle/>
                <a:p>
                  <a:endParaRPr lang="en-US"/>
                </a:p>
              </p:txBody>
            </p:sp>
          </p:grpSp>
          <p:grpSp>
            <p:nvGrpSpPr>
              <p:cNvPr id="20" name="Group 53"/>
              <p:cNvGrpSpPr>
                <a:grpSpLocks noChangeAspect="1"/>
              </p:cNvGrpSpPr>
              <p:nvPr/>
            </p:nvGrpSpPr>
            <p:grpSpPr bwMode="auto">
              <a:xfrm rot="2700000">
                <a:off x="2241" y="2406"/>
                <a:ext cx="155" cy="31"/>
                <a:chOff x="1656" y="2380"/>
                <a:chExt cx="155" cy="31"/>
              </a:xfrm>
            </p:grpSpPr>
            <p:sp>
              <p:nvSpPr>
                <p:cNvPr id="1568822" name="Line 54"/>
                <p:cNvSpPr>
                  <a:spLocks noChangeAspect="1" noChangeShapeType="1"/>
                </p:cNvSpPr>
                <p:nvPr/>
              </p:nvSpPr>
              <p:spPr bwMode="auto">
                <a:xfrm flipV="1">
                  <a:off x="1782" y="2382"/>
                  <a:ext cx="29" cy="29"/>
                </a:xfrm>
                <a:prstGeom prst="line">
                  <a:avLst/>
                </a:prstGeom>
                <a:noFill/>
                <a:ln w="38100">
                  <a:solidFill>
                    <a:schemeClr val="tx1"/>
                  </a:solidFill>
                  <a:round/>
                  <a:headEnd/>
                  <a:tailEnd/>
                </a:ln>
                <a:effectLst/>
              </p:spPr>
              <p:txBody>
                <a:bodyPr anchor="ctr"/>
                <a:lstStyle/>
                <a:p>
                  <a:endParaRPr lang="en-US"/>
                </a:p>
              </p:txBody>
            </p:sp>
            <p:sp>
              <p:nvSpPr>
                <p:cNvPr id="1568823" name="Line 55"/>
                <p:cNvSpPr>
                  <a:spLocks noChangeAspect="1" noChangeShapeType="1"/>
                </p:cNvSpPr>
                <p:nvPr/>
              </p:nvSpPr>
              <p:spPr bwMode="auto">
                <a:xfrm>
                  <a:off x="1656" y="2380"/>
                  <a:ext cx="29" cy="29"/>
                </a:xfrm>
                <a:prstGeom prst="line">
                  <a:avLst/>
                </a:prstGeom>
                <a:noFill/>
                <a:ln w="38100">
                  <a:solidFill>
                    <a:schemeClr val="tx1"/>
                  </a:solidFill>
                  <a:round/>
                  <a:headEnd/>
                  <a:tailEnd/>
                </a:ln>
                <a:effectLst/>
              </p:spPr>
              <p:txBody>
                <a:bodyPr anchor="ctr"/>
                <a:lstStyle/>
                <a:p>
                  <a:endParaRPr lang="en-US"/>
                </a:p>
              </p:txBody>
            </p:sp>
          </p:grpSp>
          <p:grpSp>
            <p:nvGrpSpPr>
              <p:cNvPr id="21" name="Group 56"/>
              <p:cNvGrpSpPr>
                <a:grpSpLocks noChangeAspect="1"/>
              </p:cNvGrpSpPr>
              <p:nvPr/>
            </p:nvGrpSpPr>
            <p:grpSpPr bwMode="auto">
              <a:xfrm>
                <a:off x="288" y="1911"/>
                <a:ext cx="547" cy="1078"/>
                <a:chOff x="288" y="1911"/>
                <a:chExt cx="547" cy="1078"/>
              </a:xfrm>
            </p:grpSpPr>
            <p:sp>
              <p:nvSpPr>
                <p:cNvPr id="1568825" name="Line 57"/>
                <p:cNvSpPr>
                  <a:spLocks noChangeAspect="1" noChangeShapeType="1"/>
                </p:cNvSpPr>
                <p:nvPr/>
              </p:nvSpPr>
              <p:spPr bwMode="auto">
                <a:xfrm flipH="1">
                  <a:off x="288" y="2989"/>
                  <a:ext cx="547" cy="0"/>
                </a:xfrm>
                <a:prstGeom prst="line">
                  <a:avLst/>
                </a:prstGeom>
                <a:noFill/>
                <a:ln w="38100">
                  <a:solidFill>
                    <a:srgbClr val="B2B2B2"/>
                  </a:solidFill>
                  <a:round/>
                  <a:headEnd/>
                  <a:tailEnd/>
                </a:ln>
                <a:effectLst/>
              </p:spPr>
              <p:txBody>
                <a:bodyPr anchor="ctr"/>
                <a:lstStyle/>
                <a:p>
                  <a:endParaRPr lang="en-US"/>
                </a:p>
              </p:txBody>
            </p:sp>
            <p:sp>
              <p:nvSpPr>
                <p:cNvPr id="1568826" name="Line 58"/>
                <p:cNvSpPr>
                  <a:spLocks noChangeAspect="1" noChangeShapeType="1"/>
                </p:cNvSpPr>
                <p:nvPr/>
              </p:nvSpPr>
              <p:spPr bwMode="auto">
                <a:xfrm flipH="1">
                  <a:off x="288" y="1911"/>
                  <a:ext cx="547" cy="0"/>
                </a:xfrm>
                <a:prstGeom prst="line">
                  <a:avLst/>
                </a:prstGeom>
                <a:noFill/>
                <a:ln w="38100">
                  <a:solidFill>
                    <a:srgbClr val="B2B2B2"/>
                  </a:solidFill>
                  <a:round/>
                  <a:headEnd/>
                  <a:tailEnd/>
                </a:ln>
                <a:effectLst/>
              </p:spPr>
              <p:txBody>
                <a:bodyPr anchor="ctr"/>
                <a:lstStyle/>
                <a:p>
                  <a:endParaRPr lang="en-US"/>
                </a:p>
              </p:txBody>
            </p:sp>
          </p:grpSp>
        </p:grpSp>
        <p:sp>
          <p:nvSpPr>
            <p:cNvPr id="1568827" name="Rectangle 59"/>
            <p:cNvSpPr>
              <a:spLocks noChangeAspect="1" noChangeArrowheads="1"/>
            </p:cNvSpPr>
            <p:nvPr/>
          </p:nvSpPr>
          <p:spPr bwMode="auto">
            <a:xfrm>
              <a:off x="4867" y="3485"/>
              <a:ext cx="317" cy="403"/>
            </a:xfrm>
            <a:prstGeom prst="rect">
              <a:avLst/>
            </a:prstGeom>
            <a:solidFill>
              <a:srgbClr val="FFFF99"/>
            </a:solidFill>
            <a:ln w="25400">
              <a:solidFill>
                <a:schemeClr val="tx1"/>
              </a:solidFill>
              <a:miter lim="800000"/>
              <a:headEnd/>
              <a:tailEnd/>
            </a:ln>
            <a:effectLst/>
          </p:spPr>
          <p:txBody>
            <a:bodyPr wrap="none" anchor="ctr"/>
            <a:lstStyle/>
            <a:p>
              <a:pPr algn="ctr"/>
              <a:r>
                <a:rPr lang="en-US" sz="1200" b="0">
                  <a:latin typeface="Arial" charset="0"/>
                </a:rPr>
                <a:t>T</a:t>
              </a:r>
            </a:p>
          </p:txBody>
        </p:sp>
        <p:sp>
          <p:nvSpPr>
            <p:cNvPr id="1568828" name="Freeform 60"/>
            <p:cNvSpPr>
              <a:spLocks noChangeAspect="1"/>
            </p:cNvSpPr>
            <p:nvPr/>
          </p:nvSpPr>
          <p:spPr bwMode="auto">
            <a:xfrm>
              <a:off x="3053" y="2429"/>
              <a:ext cx="1814" cy="1529"/>
            </a:xfrm>
            <a:custGeom>
              <a:avLst/>
              <a:gdLst/>
              <a:ahLst/>
              <a:cxnLst>
                <a:cxn ang="0">
                  <a:pos x="0" y="19"/>
                </a:cxn>
                <a:cxn ang="0">
                  <a:pos x="144" y="19"/>
                </a:cxn>
                <a:cxn ang="0">
                  <a:pos x="317" y="134"/>
                </a:cxn>
                <a:cxn ang="0">
                  <a:pos x="345" y="422"/>
                </a:cxn>
                <a:cxn ang="0">
                  <a:pos x="284" y="1153"/>
                </a:cxn>
                <a:cxn ang="0">
                  <a:pos x="939" y="1510"/>
                </a:cxn>
                <a:cxn ang="0">
                  <a:pos x="1634" y="1265"/>
                </a:cxn>
                <a:cxn ang="0">
                  <a:pos x="1814" y="1257"/>
                </a:cxn>
              </a:cxnLst>
              <a:rect l="0" t="0" r="r" b="b"/>
              <a:pathLst>
                <a:path w="1814" h="1529">
                  <a:moveTo>
                    <a:pt x="0" y="19"/>
                  </a:moveTo>
                  <a:cubicBezTo>
                    <a:pt x="45" y="9"/>
                    <a:pt x="91" y="0"/>
                    <a:pt x="144" y="19"/>
                  </a:cubicBezTo>
                  <a:cubicBezTo>
                    <a:pt x="197" y="38"/>
                    <a:pt x="284" y="67"/>
                    <a:pt x="317" y="134"/>
                  </a:cubicBezTo>
                  <a:cubicBezTo>
                    <a:pt x="350" y="201"/>
                    <a:pt x="350" y="252"/>
                    <a:pt x="345" y="422"/>
                  </a:cubicBezTo>
                  <a:cubicBezTo>
                    <a:pt x="340" y="592"/>
                    <a:pt x="185" y="972"/>
                    <a:pt x="284" y="1153"/>
                  </a:cubicBezTo>
                  <a:cubicBezTo>
                    <a:pt x="383" y="1334"/>
                    <a:pt x="714" y="1491"/>
                    <a:pt x="939" y="1510"/>
                  </a:cubicBezTo>
                  <a:cubicBezTo>
                    <a:pt x="1164" y="1529"/>
                    <a:pt x="1488" y="1307"/>
                    <a:pt x="1634" y="1265"/>
                  </a:cubicBezTo>
                  <a:cubicBezTo>
                    <a:pt x="1780" y="1223"/>
                    <a:pt x="1777" y="1259"/>
                    <a:pt x="1814" y="1257"/>
                  </a:cubicBezTo>
                </a:path>
              </a:pathLst>
            </a:custGeom>
            <a:noFill/>
            <a:ln w="28575" cap="flat" cmpd="sng">
              <a:solidFill>
                <a:srgbClr val="008000"/>
              </a:solidFill>
              <a:prstDash val="sysDot"/>
              <a:round/>
              <a:headEnd/>
              <a:tailEnd/>
            </a:ln>
            <a:effectLst/>
          </p:spPr>
          <p:txBody>
            <a:bodyPr anchor="ctr"/>
            <a:lstStyle/>
            <a:p>
              <a:endParaRPr lang="en-US"/>
            </a:p>
          </p:txBody>
        </p:sp>
      </p:grpSp>
      <p:sp>
        <p:nvSpPr>
          <p:cNvPr id="1568829" name="Line 61"/>
          <p:cNvSpPr>
            <a:spLocks noChangeShapeType="1"/>
          </p:cNvSpPr>
          <p:nvPr/>
        </p:nvSpPr>
        <p:spPr bwMode="auto">
          <a:xfrm>
            <a:off x="2514600" y="2697163"/>
            <a:ext cx="0" cy="1874837"/>
          </a:xfrm>
          <a:prstGeom prst="line">
            <a:avLst/>
          </a:prstGeom>
          <a:noFill/>
          <a:ln w="38100">
            <a:solidFill>
              <a:srgbClr val="B2B2B2"/>
            </a:solidFill>
            <a:round/>
            <a:headEnd/>
            <a:tailEnd/>
          </a:ln>
          <a:effectLst/>
        </p:spPr>
        <p:txBody>
          <a:bodyPr anchor="ctr"/>
          <a:lstStyle/>
          <a:p>
            <a:endParaRPr lang="en-US"/>
          </a:p>
        </p:txBody>
      </p:sp>
      <p:sp>
        <p:nvSpPr>
          <p:cNvPr id="1568830" name="Line 62"/>
          <p:cNvSpPr>
            <a:spLocks noChangeShapeType="1"/>
          </p:cNvSpPr>
          <p:nvPr/>
        </p:nvSpPr>
        <p:spPr bwMode="auto">
          <a:xfrm>
            <a:off x="1692275" y="1874838"/>
            <a:ext cx="0" cy="2057400"/>
          </a:xfrm>
          <a:prstGeom prst="line">
            <a:avLst/>
          </a:prstGeom>
          <a:noFill/>
          <a:ln w="38100">
            <a:solidFill>
              <a:srgbClr val="B2B2B2"/>
            </a:solidFill>
            <a:round/>
            <a:headEnd/>
            <a:tailEnd/>
          </a:ln>
          <a:effectLst/>
        </p:spPr>
        <p:txBody>
          <a:bodyPr anchor="ctr"/>
          <a:lstStyle/>
          <a:p>
            <a:endParaRPr lang="en-US"/>
          </a:p>
        </p:txBody>
      </p:sp>
      <p:sp>
        <p:nvSpPr>
          <p:cNvPr id="1568831" name="Line 63"/>
          <p:cNvSpPr>
            <a:spLocks noChangeShapeType="1"/>
          </p:cNvSpPr>
          <p:nvPr/>
        </p:nvSpPr>
        <p:spPr bwMode="auto">
          <a:xfrm flipH="1">
            <a:off x="1674813" y="1858963"/>
            <a:ext cx="839787" cy="0"/>
          </a:xfrm>
          <a:prstGeom prst="line">
            <a:avLst/>
          </a:prstGeom>
          <a:noFill/>
          <a:ln w="38100">
            <a:solidFill>
              <a:srgbClr val="B2B2B2"/>
            </a:solidFill>
            <a:round/>
            <a:headEnd/>
            <a:tailEnd/>
          </a:ln>
          <a:effectLst/>
        </p:spPr>
        <p:txBody>
          <a:bodyPr anchor="ctr"/>
          <a:lstStyle/>
          <a:p>
            <a:endParaRPr lang="en-US"/>
          </a:p>
        </p:txBody>
      </p:sp>
      <p:sp>
        <p:nvSpPr>
          <p:cNvPr id="1568832" name="Line 64"/>
          <p:cNvSpPr>
            <a:spLocks noChangeShapeType="1"/>
          </p:cNvSpPr>
          <p:nvPr/>
        </p:nvSpPr>
        <p:spPr bwMode="auto">
          <a:xfrm flipH="1">
            <a:off x="292100" y="5413375"/>
            <a:ext cx="2239963" cy="0"/>
          </a:xfrm>
          <a:prstGeom prst="line">
            <a:avLst/>
          </a:prstGeom>
          <a:noFill/>
          <a:ln w="38100">
            <a:solidFill>
              <a:srgbClr val="B2B2B2"/>
            </a:solidFill>
            <a:round/>
            <a:headEnd/>
            <a:tailEnd/>
          </a:ln>
          <a:effectLst/>
        </p:spPr>
        <p:txBody>
          <a:bodyPr anchor="ctr"/>
          <a:lstStyle/>
          <a:p>
            <a:endParaRPr lang="en-US"/>
          </a:p>
        </p:txBody>
      </p:sp>
      <p:sp>
        <p:nvSpPr>
          <p:cNvPr id="1568833" name="Line 65"/>
          <p:cNvSpPr>
            <a:spLocks noChangeShapeType="1"/>
          </p:cNvSpPr>
          <p:nvPr/>
        </p:nvSpPr>
        <p:spPr bwMode="auto">
          <a:xfrm flipH="1">
            <a:off x="292100" y="3932238"/>
            <a:ext cx="1400175" cy="0"/>
          </a:xfrm>
          <a:prstGeom prst="line">
            <a:avLst/>
          </a:prstGeom>
          <a:noFill/>
          <a:ln w="38100">
            <a:solidFill>
              <a:srgbClr val="B2B2B2"/>
            </a:solidFill>
            <a:round/>
            <a:headEnd/>
            <a:tailEnd/>
          </a:ln>
          <a:effectLst/>
        </p:spPr>
        <p:txBody>
          <a:bodyPr anchor="ctr"/>
          <a:lstStyle/>
          <a:p>
            <a:endParaRPr lang="en-US"/>
          </a:p>
        </p:txBody>
      </p:sp>
      <p:sp>
        <p:nvSpPr>
          <p:cNvPr id="1568834" name="Freeform 66"/>
          <p:cNvSpPr>
            <a:spLocks/>
          </p:cNvSpPr>
          <p:nvPr/>
        </p:nvSpPr>
        <p:spPr bwMode="auto">
          <a:xfrm>
            <a:off x="320675" y="4441825"/>
            <a:ext cx="6491288" cy="571500"/>
          </a:xfrm>
          <a:custGeom>
            <a:avLst/>
            <a:gdLst/>
            <a:ahLst/>
            <a:cxnLst>
              <a:cxn ang="0">
                <a:pos x="0" y="197"/>
              </a:cxn>
              <a:cxn ang="0">
                <a:pos x="547" y="197"/>
              </a:cxn>
              <a:cxn ang="0">
                <a:pos x="1584" y="341"/>
              </a:cxn>
              <a:cxn ang="0">
                <a:pos x="2332" y="82"/>
              </a:cxn>
              <a:cxn ang="0">
                <a:pos x="2793" y="24"/>
              </a:cxn>
              <a:cxn ang="0">
                <a:pos x="3600" y="226"/>
              </a:cxn>
              <a:cxn ang="0">
                <a:pos x="4089" y="255"/>
              </a:cxn>
            </a:cxnLst>
            <a:rect l="0" t="0" r="r" b="b"/>
            <a:pathLst>
              <a:path w="4089" h="360">
                <a:moveTo>
                  <a:pt x="0" y="197"/>
                </a:moveTo>
                <a:cubicBezTo>
                  <a:pt x="141" y="185"/>
                  <a:pt x="283" y="173"/>
                  <a:pt x="547" y="197"/>
                </a:cubicBezTo>
                <a:cubicBezTo>
                  <a:pt x="811" y="221"/>
                  <a:pt x="1287" y="360"/>
                  <a:pt x="1584" y="341"/>
                </a:cubicBezTo>
                <a:cubicBezTo>
                  <a:pt x="1881" y="322"/>
                  <a:pt x="2131" y="135"/>
                  <a:pt x="2332" y="82"/>
                </a:cubicBezTo>
                <a:cubicBezTo>
                  <a:pt x="2533" y="29"/>
                  <a:pt x="2582" y="0"/>
                  <a:pt x="2793" y="24"/>
                </a:cubicBezTo>
                <a:cubicBezTo>
                  <a:pt x="3004" y="48"/>
                  <a:pt x="3384" y="188"/>
                  <a:pt x="3600" y="226"/>
                </a:cubicBezTo>
                <a:cubicBezTo>
                  <a:pt x="3816" y="264"/>
                  <a:pt x="4003" y="250"/>
                  <a:pt x="4089" y="255"/>
                </a:cubicBezTo>
              </a:path>
            </a:pathLst>
          </a:custGeom>
          <a:noFill/>
          <a:ln w="76200" cap="flat" cmpd="sng">
            <a:solidFill>
              <a:srgbClr val="000099"/>
            </a:solidFill>
            <a:prstDash val="solid"/>
            <a:round/>
            <a:headEnd/>
            <a:tailEnd type="arrow" w="lg" len="lg"/>
          </a:ln>
          <a:effectLst/>
        </p:spPr>
        <p:txBody>
          <a:bodyPr anchor="ctr"/>
          <a:lstStyle/>
          <a:p>
            <a:endParaRPr lang="en-US"/>
          </a:p>
        </p:txBody>
      </p:sp>
      <p:sp>
        <p:nvSpPr>
          <p:cNvPr id="1568835" name="Freeform 67"/>
          <p:cNvSpPr>
            <a:spLocks/>
          </p:cNvSpPr>
          <p:nvPr/>
        </p:nvSpPr>
        <p:spPr bwMode="auto">
          <a:xfrm>
            <a:off x="320675" y="1690688"/>
            <a:ext cx="6583363" cy="3063875"/>
          </a:xfrm>
          <a:custGeom>
            <a:avLst/>
            <a:gdLst/>
            <a:ahLst/>
            <a:cxnLst>
              <a:cxn ang="0">
                <a:pos x="0" y="1930"/>
              </a:cxn>
              <a:cxn ang="0">
                <a:pos x="288" y="1901"/>
              </a:cxn>
              <a:cxn ang="0">
                <a:pos x="777" y="1873"/>
              </a:cxn>
              <a:cxn ang="0">
                <a:pos x="1123" y="1642"/>
              </a:cxn>
              <a:cxn ang="0">
                <a:pos x="1152" y="1037"/>
              </a:cxn>
              <a:cxn ang="0">
                <a:pos x="1280" y="525"/>
              </a:cxn>
              <a:cxn ang="0">
                <a:pos x="1796" y="381"/>
              </a:cxn>
              <a:cxn ang="0">
                <a:pos x="2217" y="87"/>
              </a:cxn>
              <a:cxn ang="0">
                <a:pos x="2707" y="29"/>
              </a:cxn>
              <a:cxn ang="0">
                <a:pos x="3628" y="260"/>
              </a:cxn>
              <a:cxn ang="0">
                <a:pos x="4147" y="289"/>
              </a:cxn>
            </a:cxnLst>
            <a:rect l="0" t="0" r="r" b="b"/>
            <a:pathLst>
              <a:path w="4147" h="1930">
                <a:moveTo>
                  <a:pt x="0" y="1930"/>
                </a:moveTo>
                <a:cubicBezTo>
                  <a:pt x="79" y="1920"/>
                  <a:pt x="159" y="1910"/>
                  <a:pt x="288" y="1901"/>
                </a:cubicBezTo>
                <a:cubicBezTo>
                  <a:pt x="417" y="1892"/>
                  <a:pt x="638" y="1916"/>
                  <a:pt x="777" y="1873"/>
                </a:cubicBezTo>
                <a:cubicBezTo>
                  <a:pt x="916" y="1830"/>
                  <a:pt x="1060" y="1781"/>
                  <a:pt x="1123" y="1642"/>
                </a:cubicBezTo>
                <a:cubicBezTo>
                  <a:pt x="1186" y="1503"/>
                  <a:pt x="1126" y="1223"/>
                  <a:pt x="1152" y="1037"/>
                </a:cubicBezTo>
                <a:cubicBezTo>
                  <a:pt x="1178" y="851"/>
                  <a:pt x="1173" y="634"/>
                  <a:pt x="1280" y="525"/>
                </a:cubicBezTo>
                <a:cubicBezTo>
                  <a:pt x="1387" y="416"/>
                  <a:pt x="1640" y="454"/>
                  <a:pt x="1796" y="381"/>
                </a:cubicBezTo>
                <a:cubicBezTo>
                  <a:pt x="1952" y="308"/>
                  <a:pt x="2065" y="146"/>
                  <a:pt x="2217" y="87"/>
                </a:cubicBezTo>
                <a:cubicBezTo>
                  <a:pt x="2369" y="28"/>
                  <a:pt x="2472" y="0"/>
                  <a:pt x="2707" y="29"/>
                </a:cubicBezTo>
                <a:cubicBezTo>
                  <a:pt x="2942" y="58"/>
                  <a:pt x="3388" y="217"/>
                  <a:pt x="3628" y="260"/>
                </a:cubicBezTo>
                <a:cubicBezTo>
                  <a:pt x="3868" y="303"/>
                  <a:pt x="4061" y="280"/>
                  <a:pt x="4147" y="289"/>
                </a:cubicBezTo>
              </a:path>
            </a:pathLst>
          </a:custGeom>
          <a:noFill/>
          <a:ln w="76200" cap="flat" cmpd="sng">
            <a:solidFill>
              <a:srgbClr val="000099"/>
            </a:solidFill>
            <a:prstDash val="solid"/>
            <a:round/>
            <a:headEnd/>
            <a:tailEnd type="arrow" w="lg" len="lg"/>
          </a:ln>
          <a:effectLst/>
        </p:spPr>
        <p:txBody>
          <a:bodyPr anchor="ctr"/>
          <a:lstStyle/>
          <a:p>
            <a:endParaRPr lang="en-US"/>
          </a:p>
        </p:txBody>
      </p:sp>
      <p:grpSp>
        <p:nvGrpSpPr>
          <p:cNvPr id="22" name="Group 68"/>
          <p:cNvGrpSpPr>
            <a:grpSpLocks/>
          </p:cNvGrpSpPr>
          <p:nvPr/>
        </p:nvGrpSpPr>
        <p:grpSpPr bwMode="auto">
          <a:xfrm>
            <a:off x="182563" y="1600200"/>
            <a:ext cx="1371600" cy="2043113"/>
            <a:chOff x="115" y="1008"/>
            <a:chExt cx="864" cy="1287"/>
          </a:xfrm>
        </p:grpSpPr>
        <p:sp>
          <p:nvSpPr>
            <p:cNvPr id="1568837" name="Rectangle 69"/>
            <p:cNvSpPr>
              <a:spLocks noChangeArrowheads="1"/>
            </p:cNvSpPr>
            <p:nvPr/>
          </p:nvSpPr>
          <p:spPr bwMode="auto">
            <a:xfrm>
              <a:off x="115" y="1008"/>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68838" name="Line 70"/>
            <p:cNvSpPr>
              <a:spLocks noChangeShapeType="1"/>
            </p:cNvSpPr>
            <p:nvPr/>
          </p:nvSpPr>
          <p:spPr bwMode="auto">
            <a:xfrm>
              <a:off x="115" y="1008"/>
              <a:ext cx="0" cy="1066"/>
            </a:xfrm>
            <a:prstGeom prst="line">
              <a:avLst/>
            </a:prstGeom>
            <a:noFill/>
            <a:ln w="38100">
              <a:solidFill>
                <a:schemeClr val="tx1"/>
              </a:solidFill>
              <a:round/>
              <a:headEnd/>
              <a:tailEnd/>
            </a:ln>
            <a:effectLst/>
          </p:spPr>
          <p:txBody>
            <a:bodyPr anchor="ctr"/>
            <a:lstStyle/>
            <a:p>
              <a:endParaRPr lang="en-US"/>
            </a:p>
          </p:txBody>
        </p:sp>
        <p:sp>
          <p:nvSpPr>
            <p:cNvPr id="1568839" name="Line 71"/>
            <p:cNvSpPr>
              <a:spLocks noChangeShapeType="1"/>
            </p:cNvSpPr>
            <p:nvPr/>
          </p:nvSpPr>
          <p:spPr bwMode="auto">
            <a:xfrm rot="5400000">
              <a:off x="547" y="1642"/>
              <a:ext cx="0" cy="864"/>
            </a:xfrm>
            <a:prstGeom prst="line">
              <a:avLst/>
            </a:prstGeom>
            <a:noFill/>
            <a:ln w="38100">
              <a:solidFill>
                <a:schemeClr val="tx1"/>
              </a:solidFill>
              <a:round/>
              <a:headEnd/>
              <a:tailEnd/>
            </a:ln>
            <a:effectLst/>
          </p:spPr>
          <p:txBody>
            <a:bodyPr anchor="ctr"/>
            <a:lstStyle/>
            <a:p>
              <a:endParaRPr lang="en-US"/>
            </a:p>
          </p:txBody>
        </p:sp>
        <p:sp>
          <p:nvSpPr>
            <p:cNvPr id="1568840" name="Text Box 72"/>
            <p:cNvSpPr txBox="1">
              <a:spLocks noChangeArrowheads="1"/>
            </p:cNvSpPr>
            <p:nvPr/>
          </p:nvSpPr>
          <p:spPr bwMode="auto">
            <a:xfrm>
              <a:off x="374" y="1728"/>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rgbClr val="008000"/>
                  </a:solidFill>
                  <a:latin typeface="Arial" charset="0"/>
                </a:rPr>
                <a:t>P</a:t>
              </a:r>
            </a:p>
          </p:txBody>
        </p:sp>
        <p:sp>
          <p:nvSpPr>
            <p:cNvPr id="1568841" name="Line 73"/>
            <p:cNvSpPr>
              <a:spLocks noChangeShapeType="1"/>
            </p:cNvSpPr>
            <p:nvPr/>
          </p:nvSpPr>
          <p:spPr bwMode="auto">
            <a:xfrm>
              <a:off x="230" y="1670"/>
              <a:ext cx="720" cy="1"/>
            </a:xfrm>
            <a:prstGeom prst="line">
              <a:avLst/>
            </a:prstGeom>
            <a:noFill/>
            <a:ln w="19050">
              <a:solidFill>
                <a:srgbClr val="008000"/>
              </a:solidFill>
              <a:round/>
              <a:headEnd/>
              <a:tailEnd/>
            </a:ln>
            <a:effectLst/>
          </p:spPr>
          <p:txBody>
            <a:bodyPr anchor="ctr"/>
            <a:lstStyle/>
            <a:p>
              <a:endParaRPr lang="en-US"/>
            </a:p>
          </p:txBody>
        </p:sp>
        <p:sp>
          <p:nvSpPr>
            <p:cNvPr id="1568842" name="Text Box 74"/>
            <p:cNvSpPr txBox="1">
              <a:spLocks noChangeArrowheads="1"/>
            </p:cNvSpPr>
            <p:nvPr/>
          </p:nvSpPr>
          <p:spPr bwMode="auto">
            <a:xfrm>
              <a:off x="115" y="2103"/>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68843" name="Line 75"/>
            <p:cNvSpPr>
              <a:spLocks noChangeShapeType="1"/>
            </p:cNvSpPr>
            <p:nvPr/>
          </p:nvSpPr>
          <p:spPr bwMode="auto">
            <a:xfrm>
              <a:off x="432" y="2278"/>
              <a:ext cx="317" cy="0"/>
            </a:xfrm>
            <a:prstGeom prst="line">
              <a:avLst/>
            </a:prstGeom>
            <a:noFill/>
            <a:ln w="38100">
              <a:solidFill>
                <a:schemeClr val="tx1"/>
              </a:solidFill>
              <a:round/>
              <a:headEnd/>
              <a:tailEnd type="arrow" w="lg" len="med"/>
            </a:ln>
            <a:effectLst/>
          </p:spPr>
          <p:txBody>
            <a:bodyPr anchor="ctr"/>
            <a:lstStyle/>
            <a:p>
              <a:endParaRPr lang="en-US"/>
            </a:p>
          </p:txBody>
        </p:sp>
      </p:grpSp>
      <p:grpSp>
        <p:nvGrpSpPr>
          <p:cNvPr id="23" name="Group 76"/>
          <p:cNvGrpSpPr>
            <a:grpSpLocks/>
          </p:cNvGrpSpPr>
          <p:nvPr/>
        </p:nvGrpSpPr>
        <p:grpSpPr bwMode="auto">
          <a:xfrm>
            <a:off x="7315200" y="1416050"/>
            <a:ext cx="1373188" cy="2043113"/>
            <a:chOff x="4608" y="892"/>
            <a:chExt cx="865" cy="1287"/>
          </a:xfrm>
        </p:grpSpPr>
        <p:sp>
          <p:nvSpPr>
            <p:cNvPr id="1568845" name="Rectangle 77"/>
            <p:cNvSpPr>
              <a:spLocks noChangeArrowheads="1"/>
            </p:cNvSpPr>
            <p:nvPr/>
          </p:nvSpPr>
          <p:spPr bwMode="auto">
            <a:xfrm>
              <a:off x="4608" y="892"/>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68846" name="Line 78"/>
            <p:cNvSpPr>
              <a:spLocks noChangeShapeType="1"/>
            </p:cNvSpPr>
            <p:nvPr/>
          </p:nvSpPr>
          <p:spPr bwMode="auto">
            <a:xfrm>
              <a:off x="4608" y="892"/>
              <a:ext cx="0" cy="1066"/>
            </a:xfrm>
            <a:prstGeom prst="line">
              <a:avLst/>
            </a:prstGeom>
            <a:noFill/>
            <a:ln w="38100">
              <a:solidFill>
                <a:schemeClr val="tx1"/>
              </a:solidFill>
              <a:round/>
              <a:headEnd/>
              <a:tailEnd/>
            </a:ln>
            <a:effectLst/>
          </p:spPr>
          <p:txBody>
            <a:bodyPr anchor="ctr"/>
            <a:lstStyle/>
            <a:p>
              <a:endParaRPr lang="en-US"/>
            </a:p>
          </p:txBody>
        </p:sp>
        <p:sp>
          <p:nvSpPr>
            <p:cNvPr id="1568847" name="Line 79"/>
            <p:cNvSpPr>
              <a:spLocks noChangeShapeType="1"/>
            </p:cNvSpPr>
            <p:nvPr/>
          </p:nvSpPr>
          <p:spPr bwMode="auto">
            <a:xfrm rot="5400000">
              <a:off x="5040" y="1526"/>
              <a:ext cx="0" cy="864"/>
            </a:xfrm>
            <a:prstGeom prst="line">
              <a:avLst/>
            </a:prstGeom>
            <a:noFill/>
            <a:ln w="38100">
              <a:solidFill>
                <a:schemeClr val="tx1"/>
              </a:solidFill>
              <a:round/>
              <a:headEnd/>
              <a:tailEnd/>
            </a:ln>
            <a:effectLst/>
          </p:spPr>
          <p:txBody>
            <a:bodyPr anchor="ctr"/>
            <a:lstStyle/>
            <a:p>
              <a:endParaRPr lang="en-US"/>
            </a:p>
          </p:txBody>
        </p:sp>
        <p:sp>
          <p:nvSpPr>
            <p:cNvPr id="1568848" name="Text Box 80"/>
            <p:cNvSpPr txBox="1">
              <a:spLocks noChangeArrowheads="1"/>
            </p:cNvSpPr>
            <p:nvPr/>
          </p:nvSpPr>
          <p:spPr bwMode="auto">
            <a:xfrm>
              <a:off x="4867" y="1612"/>
              <a:ext cx="259" cy="231"/>
            </a:xfrm>
            <a:prstGeom prst="rect">
              <a:avLst/>
            </a:prstGeom>
            <a:noFill/>
            <a:ln w="9525">
              <a:noFill/>
              <a:miter lim="800000"/>
              <a:headEnd/>
              <a:tailEnd/>
            </a:ln>
            <a:effectLst/>
          </p:spPr>
          <p:txBody>
            <a:bodyPr>
              <a:spAutoFit/>
            </a:bodyPr>
            <a:lstStyle/>
            <a:p>
              <a:pPr algn="ctr">
                <a:spcBef>
                  <a:spcPct val="50000"/>
                </a:spcBef>
              </a:pPr>
              <a:r>
                <a:rPr lang="en-US" sz="1800" b="0" dirty="0">
                  <a:solidFill>
                    <a:srgbClr val="000099"/>
                  </a:solidFill>
                  <a:latin typeface="Arial" charset="0"/>
                </a:rPr>
                <a:t>T</a:t>
              </a:r>
            </a:p>
          </p:txBody>
        </p:sp>
        <p:sp>
          <p:nvSpPr>
            <p:cNvPr id="1568849" name="Text Box 81"/>
            <p:cNvSpPr txBox="1">
              <a:spLocks noChangeArrowheads="1"/>
            </p:cNvSpPr>
            <p:nvPr/>
          </p:nvSpPr>
          <p:spPr bwMode="auto">
            <a:xfrm>
              <a:off x="4608" y="1987"/>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68850" name="Line 82"/>
            <p:cNvSpPr>
              <a:spLocks noChangeShapeType="1"/>
            </p:cNvSpPr>
            <p:nvPr/>
          </p:nvSpPr>
          <p:spPr bwMode="auto">
            <a:xfrm>
              <a:off x="4925" y="2162"/>
              <a:ext cx="317" cy="0"/>
            </a:xfrm>
            <a:prstGeom prst="line">
              <a:avLst/>
            </a:prstGeom>
            <a:noFill/>
            <a:ln w="38100">
              <a:solidFill>
                <a:schemeClr val="tx1"/>
              </a:solidFill>
              <a:round/>
              <a:headEnd/>
              <a:tailEnd type="arrow" w="lg" len="med"/>
            </a:ln>
            <a:effectLst/>
          </p:spPr>
          <p:txBody>
            <a:bodyPr anchor="ctr"/>
            <a:lstStyle/>
            <a:p>
              <a:endParaRPr lang="en-US"/>
            </a:p>
          </p:txBody>
        </p:sp>
        <p:sp>
          <p:nvSpPr>
            <p:cNvPr id="1568851" name="Text Box 83"/>
            <p:cNvSpPr txBox="1">
              <a:spLocks noChangeArrowheads="1"/>
            </p:cNvSpPr>
            <p:nvPr/>
          </p:nvSpPr>
          <p:spPr bwMode="auto">
            <a:xfrm>
              <a:off x="5069" y="1123"/>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chemeClr val="folHlink"/>
                  </a:solidFill>
                  <a:latin typeface="Arial" charset="0"/>
                </a:rPr>
                <a:t>L</a:t>
              </a:r>
            </a:p>
          </p:txBody>
        </p:sp>
        <p:sp>
          <p:nvSpPr>
            <p:cNvPr id="1568852" name="Freeform 84"/>
            <p:cNvSpPr>
              <a:spLocks/>
            </p:cNvSpPr>
            <p:nvPr/>
          </p:nvSpPr>
          <p:spPr bwMode="auto">
            <a:xfrm>
              <a:off x="4723" y="1526"/>
              <a:ext cx="750" cy="300"/>
            </a:xfrm>
            <a:custGeom>
              <a:avLst/>
              <a:gdLst/>
              <a:ahLst/>
              <a:cxnLst>
                <a:cxn ang="0">
                  <a:pos x="0" y="17"/>
                </a:cxn>
                <a:cxn ang="0">
                  <a:pos x="339" y="40"/>
                </a:cxn>
                <a:cxn ang="0">
                  <a:pos x="571" y="258"/>
                </a:cxn>
                <a:cxn ang="0">
                  <a:pos x="750" y="291"/>
                </a:cxn>
              </a:cxnLst>
              <a:rect l="0" t="0" r="r" b="b"/>
              <a:pathLst>
                <a:path w="750" h="300">
                  <a:moveTo>
                    <a:pt x="0" y="17"/>
                  </a:moveTo>
                  <a:cubicBezTo>
                    <a:pt x="56" y="21"/>
                    <a:pt x="244" y="0"/>
                    <a:pt x="339" y="40"/>
                  </a:cubicBezTo>
                  <a:cubicBezTo>
                    <a:pt x="434" y="80"/>
                    <a:pt x="502" y="216"/>
                    <a:pt x="571" y="258"/>
                  </a:cubicBezTo>
                  <a:cubicBezTo>
                    <a:pt x="640" y="300"/>
                    <a:pt x="713" y="284"/>
                    <a:pt x="750" y="291"/>
                  </a:cubicBezTo>
                </a:path>
              </a:pathLst>
            </a:custGeom>
            <a:noFill/>
            <a:ln w="19050" cap="flat" cmpd="sng">
              <a:solidFill>
                <a:srgbClr val="000099"/>
              </a:solidFill>
              <a:prstDash val="solid"/>
              <a:round/>
              <a:headEnd/>
              <a:tailEnd/>
            </a:ln>
            <a:effectLst/>
          </p:spPr>
          <p:txBody>
            <a:bodyPr anchor="ctr"/>
            <a:lstStyle/>
            <a:p>
              <a:endParaRPr lang="en-US"/>
            </a:p>
          </p:txBody>
        </p:sp>
        <p:sp>
          <p:nvSpPr>
            <p:cNvPr id="1568853" name="Freeform 85"/>
            <p:cNvSpPr>
              <a:spLocks/>
            </p:cNvSpPr>
            <p:nvPr/>
          </p:nvSpPr>
          <p:spPr bwMode="auto">
            <a:xfrm>
              <a:off x="4694" y="1111"/>
              <a:ext cx="750" cy="285"/>
            </a:xfrm>
            <a:custGeom>
              <a:avLst/>
              <a:gdLst/>
              <a:ahLst/>
              <a:cxnLst>
                <a:cxn ang="0">
                  <a:pos x="0" y="0"/>
                </a:cxn>
                <a:cxn ang="0">
                  <a:pos x="166" y="41"/>
                </a:cxn>
                <a:cxn ang="0">
                  <a:pos x="536" y="246"/>
                </a:cxn>
                <a:cxn ang="0">
                  <a:pos x="750" y="274"/>
                </a:cxn>
              </a:cxnLst>
              <a:rect l="0" t="0" r="r" b="b"/>
              <a:pathLst>
                <a:path w="750" h="285">
                  <a:moveTo>
                    <a:pt x="0" y="0"/>
                  </a:moveTo>
                  <a:cubicBezTo>
                    <a:pt x="28" y="7"/>
                    <a:pt x="77" y="0"/>
                    <a:pt x="166" y="41"/>
                  </a:cubicBezTo>
                  <a:cubicBezTo>
                    <a:pt x="255" y="82"/>
                    <a:pt x="439" y="207"/>
                    <a:pt x="536" y="246"/>
                  </a:cubicBezTo>
                  <a:cubicBezTo>
                    <a:pt x="633" y="285"/>
                    <a:pt x="706" y="268"/>
                    <a:pt x="750" y="274"/>
                  </a:cubicBezTo>
                </a:path>
              </a:pathLst>
            </a:custGeom>
            <a:noFill/>
            <a:ln w="19050" cap="flat" cmpd="sng">
              <a:solidFill>
                <a:schemeClr val="folHlink"/>
              </a:solidFill>
              <a:prstDash val="solid"/>
              <a:round/>
              <a:headEnd/>
              <a:tailEnd/>
            </a:ln>
            <a:effectLst/>
          </p:spPr>
          <p:txBody>
            <a:bodyPr anchor="ctr"/>
            <a:lstStyle/>
            <a:p>
              <a:endParaRPr lang="en-US"/>
            </a:p>
          </p:txBody>
        </p:sp>
      </p:grpSp>
      <p:grpSp>
        <p:nvGrpSpPr>
          <p:cNvPr id="24" name="Group 86"/>
          <p:cNvGrpSpPr>
            <a:grpSpLocks/>
          </p:cNvGrpSpPr>
          <p:nvPr/>
        </p:nvGrpSpPr>
        <p:grpSpPr bwMode="auto">
          <a:xfrm>
            <a:off x="7269163" y="4114800"/>
            <a:ext cx="1417637" cy="1997075"/>
            <a:chOff x="4579" y="2592"/>
            <a:chExt cx="893" cy="1258"/>
          </a:xfrm>
        </p:grpSpPr>
        <p:sp>
          <p:nvSpPr>
            <p:cNvPr id="1568855" name="Rectangle 87"/>
            <p:cNvSpPr>
              <a:spLocks noChangeArrowheads="1"/>
            </p:cNvSpPr>
            <p:nvPr/>
          </p:nvSpPr>
          <p:spPr bwMode="auto">
            <a:xfrm>
              <a:off x="4608" y="2592"/>
              <a:ext cx="864" cy="1066"/>
            </a:xfrm>
            <a:prstGeom prst="rect">
              <a:avLst/>
            </a:prstGeom>
            <a:solidFill>
              <a:srgbClr val="FFFFCC"/>
            </a:solidFill>
            <a:ln w="9525">
              <a:noFill/>
              <a:miter lim="800000"/>
              <a:headEnd/>
              <a:tailEnd/>
            </a:ln>
            <a:effectLst/>
          </p:spPr>
          <p:txBody>
            <a:bodyPr wrap="none" anchor="ctr"/>
            <a:lstStyle/>
            <a:p>
              <a:endParaRPr lang="en-US"/>
            </a:p>
          </p:txBody>
        </p:sp>
        <p:sp>
          <p:nvSpPr>
            <p:cNvPr id="1568856" name="Line 88"/>
            <p:cNvSpPr>
              <a:spLocks noChangeShapeType="1"/>
            </p:cNvSpPr>
            <p:nvPr/>
          </p:nvSpPr>
          <p:spPr bwMode="auto">
            <a:xfrm>
              <a:off x="4723" y="2822"/>
              <a:ext cx="749" cy="1"/>
            </a:xfrm>
            <a:prstGeom prst="line">
              <a:avLst/>
            </a:prstGeom>
            <a:noFill/>
            <a:ln w="19050">
              <a:solidFill>
                <a:schemeClr val="folHlink"/>
              </a:solidFill>
              <a:round/>
              <a:headEnd/>
              <a:tailEnd/>
            </a:ln>
            <a:effectLst/>
          </p:spPr>
          <p:txBody>
            <a:bodyPr anchor="ctr"/>
            <a:lstStyle/>
            <a:p>
              <a:endParaRPr lang="en-US"/>
            </a:p>
          </p:txBody>
        </p:sp>
        <p:sp>
          <p:nvSpPr>
            <p:cNvPr id="1568857" name="Line 89"/>
            <p:cNvSpPr>
              <a:spLocks noChangeShapeType="1"/>
            </p:cNvSpPr>
            <p:nvPr/>
          </p:nvSpPr>
          <p:spPr bwMode="auto">
            <a:xfrm>
              <a:off x="4608" y="2592"/>
              <a:ext cx="0" cy="1066"/>
            </a:xfrm>
            <a:prstGeom prst="line">
              <a:avLst/>
            </a:prstGeom>
            <a:noFill/>
            <a:ln w="38100">
              <a:solidFill>
                <a:schemeClr val="tx1"/>
              </a:solidFill>
              <a:round/>
              <a:headEnd/>
              <a:tailEnd/>
            </a:ln>
            <a:effectLst/>
          </p:spPr>
          <p:txBody>
            <a:bodyPr anchor="ctr"/>
            <a:lstStyle/>
            <a:p>
              <a:endParaRPr lang="en-US"/>
            </a:p>
          </p:txBody>
        </p:sp>
        <p:sp>
          <p:nvSpPr>
            <p:cNvPr id="1568858" name="Text Box 90"/>
            <p:cNvSpPr txBox="1">
              <a:spLocks noChangeArrowheads="1"/>
            </p:cNvSpPr>
            <p:nvPr/>
          </p:nvSpPr>
          <p:spPr bwMode="auto">
            <a:xfrm>
              <a:off x="5069" y="2823"/>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chemeClr val="folHlink"/>
                  </a:solidFill>
                  <a:latin typeface="Arial" charset="0"/>
                </a:rPr>
                <a:t>L</a:t>
              </a:r>
            </a:p>
          </p:txBody>
        </p:sp>
        <p:sp>
          <p:nvSpPr>
            <p:cNvPr id="1568859" name="Text Box 91"/>
            <p:cNvSpPr txBox="1">
              <a:spLocks noChangeArrowheads="1"/>
            </p:cNvSpPr>
            <p:nvPr/>
          </p:nvSpPr>
          <p:spPr bwMode="auto">
            <a:xfrm>
              <a:off x="4867" y="3312"/>
              <a:ext cx="259" cy="231"/>
            </a:xfrm>
            <a:prstGeom prst="rect">
              <a:avLst/>
            </a:prstGeom>
            <a:noFill/>
            <a:ln w="9525">
              <a:noFill/>
              <a:miter lim="800000"/>
              <a:headEnd/>
              <a:tailEnd/>
            </a:ln>
            <a:effectLst/>
          </p:spPr>
          <p:txBody>
            <a:bodyPr>
              <a:spAutoFit/>
            </a:bodyPr>
            <a:lstStyle/>
            <a:p>
              <a:pPr algn="ctr">
                <a:spcBef>
                  <a:spcPct val="50000"/>
                </a:spcBef>
              </a:pPr>
              <a:r>
                <a:rPr lang="en-US" sz="1800" b="0">
                  <a:solidFill>
                    <a:srgbClr val="000099"/>
                  </a:solidFill>
                  <a:latin typeface="Arial" charset="0"/>
                </a:rPr>
                <a:t>T</a:t>
              </a:r>
            </a:p>
          </p:txBody>
        </p:sp>
        <p:sp>
          <p:nvSpPr>
            <p:cNvPr id="1568860" name="Text Box 92"/>
            <p:cNvSpPr txBox="1">
              <a:spLocks noChangeArrowheads="1"/>
            </p:cNvSpPr>
            <p:nvPr/>
          </p:nvSpPr>
          <p:spPr bwMode="auto">
            <a:xfrm>
              <a:off x="4579" y="3658"/>
              <a:ext cx="576" cy="192"/>
            </a:xfrm>
            <a:prstGeom prst="rect">
              <a:avLst/>
            </a:prstGeom>
            <a:noFill/>
            <a:ln w="9525">
              <a:noFill/>
              <a:miter lim="800000"/>
              <a:headEnd/>
              <a:tailEnd/>
            </a:ln>
            <a:effectLst/>
          </p:spPr>
          <p:txBody>
            <a:bodyPr>
              <a:spAutoFit/>
            </a:bodyPr>
            <a:lstStyle/>
            <a:p>
              <a:pPr>
                <a:spcBef>
                  <a:spcPct val="50000"/>
                </a:spcBef>
              </a:pPr>
              <a:r>
                <a:rPr lang="en-US" sz="1400" i="1">
                  <a:latin typeface="Arial" charset="0"/>
                </a:rPr>
                <a:t>Time</a:t>
              </a:r>
            </a:p>
          </p:txBody>
        </p:sp>
        <p:sp>
          <p:nvSpPr>
            <p:cNvPr id="1568861" name="Line 93"/>
            <p:cNvSpPr>
              <a:spLocks noChangeShapeType="1"/>
            </p:cNvSpPr>
            <p:nvPr/>
          </p:nvSpPr>
          <p:spPr bwMode="auto">
            <a:xfrm>
              <a:off x="4896" y="3833"/>
              <a:ext cx="317" cy="0"/>
            </a:xfrm>
            <a:prstGeom prst="line">
              <a:avLst/>
            </a:prstGeom>
            <a:noFill/>
            <a:ln w="38100">
              <a:solidFill>
                <a:schemeClr val="tx1"/>
              </a:solidFill>
              <a:round/>
              <a:headEnd/>
              <a:tailEnd type="arrow" w="lg" len="med"/>
            </a:ln>
            <a:effectLst/>
          </p:spPr>
          <p:txBody>
            <a:bodyPr anchor="ctr"/>
            <a:lstStyle/>
            <a:p>
              <a:endParaRPr lang="en-US"/>
            </a:p>
          </p:txBody>
        </p:sp>
        <p:sp>
          <p:nvSpPr>
            <p:cNvPr id="1568862" name="Line 94"/>
            <p:cNvSpPr>
              <a:spLocks noChangeShapeType="1"/>
            </p:cNvSpPr>
            <p:nvPr/>
          </p:nvSpPr>
          <p:spPr bwMode="auto">
            <a:xfrm rot="5400000">
              <a:off x="5040" y="3226"/>
              <a:ext cx="0" cy="864"/>
            </a:xfrm>
            <a:prstGeom prst="line">
              <a:avLst/>
            </a:prstGeom>
            <a:noFill/>
            <a:ln w="38100">
              <a:solidFill>
                <a:schemeClr val="tx1"/>
              </a:solidFill>
              <a:round/>
              <a:headEnd/>
              <a:tailEnd/>
            </a:ln>
            <a:effectLst/>
          </p:spPr>
          <p:txBody>
            <a:bodyPr anchor="ctr"/>
            <a:lstStyle/>
            <a:p>
              <a:endParaRPr lang="en-US"/>
            </a:p>
          </p:txBody>
        </p:sp>
        <p:sp>
          <p:nvSpPr>
            <p:cNvPr id="1568863" name="Line 95"/>
            <p:cNvSpPr>
              <a:spLocks noChangeShapeType="1"/>
            </p:cNvSpPr>
            <p:nvPr/>
          </p:nvSpPr>
          <p:spPr bwMode="auto">
            <a:xfrm>
              <a:off x="4723" y="3283"/>
              <a:ext cx="720" cy="1"/>
            </a:xfrm>
            <a:prstGeom prst="line">
              <a:avLst/>
            </a:prstGeom>
            <a:noFill/>
            <a:ln w="19050">
              <a:solidFill>
                <a:srgbClr val="000099"/>
              </a:solidFill>
              <a:round/>
              <a:headEnd/>
              <a:tailEnd/>
            </a:ln>
            <a:effectLst/>
          </p:spPr>
          <p:txBody>
            <a:bodyPr anchor="ctr"/>
            <a:lstStyle/>
            <a:p>
              <a:endParaRPr lang="en-US"/>
            </a:p>
          </p:txBody>
        </p:sp>
      </p:grpSp>
      <p:sp>
        <p:nvSpPr>
          <p:cNvPr id="25" name="Footer Placeholder 24"/>
          <p:cNvSpPr>
            <a:spLocks noGrp="1"/>
          </p:cNvSpPr>
          <p:nvPr>
            <p:ph type="ftr" sz="quarter" idx="10"/>
          </p:nvPr>
        </p:nvSpPr>
        <p:spPr/>
        <p:txBody>
          <a:bodyPr/>
          <a:lstStyle/>
          <a:p>
            <a:r>
              <a:rPr lang="en-US"/>
              <a:t>Terminal Unit Basics</a:t>
            </a:r>
            <a:endParaRPr lang="en-US" dirty="0"/>
          </a:p>
        </p:txBody>
      </p:sp>
      <p:sp>
        <p:nvSpPr>
          <p:cNvPr id="26" name="Slide Number Placeholder 25"/>
          <p:cNvSpPr>
            <a:spLocks noGrp="1"/>
          </p:cNvSpPr>
          <p:nvPr>
            <p:ph type="sldNum" sz="quarter" idx="11"/>
          </p:nvPr>
        </p:nvSpPr>
        <p:spPr/>
        <p:txBody>
          <a:bodyPr/>
          <a:lstStyle/>
          <a:p>
            <a:fld id="{A9320731-3B2C-4107-8664-CAD7BE973DC8}" type="slidenum">
              <a:rPr lang="en-US" smtClean="0"/>
              <a:pPr/>
              <a:t>9</a:t>
            </a:fld>
            <a:endParaRPr lang="en-US" dirty="0"/>
          </a:p>
        </p:txBody>
      </p:sp>
    </p:spTree>
    <p:extLst>
      <p:ext uri="{BB962C8B-B14F-4D97-AF65-F5344CB8AC3E}">
        <p14:creationId xmlns:p14="http://schemas.microsoft.com/office/powerpoint/2010/main" val="126356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heme/theme1.xml><?xml version="1.0" encoding="utf-8"?>
<a:theme xmlns:a="http://schemas.openxmlformats.org/drawingml/2006/main" name="FDE PEC v15 Black">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FDE PEC v15 Black</Template>
  <TotalTime>339</TotalTime>
  <Words>1146</Words>
  <Application>Microsoft Office PowerPoint</Application>
  <PresentationFormat>On-screen Show (4:3)</PresentationFormat>
  <Paragraphs>395</Paragraphs>
  <Slides>47</Slides>
  <Notes>27</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4" baseType="lpstr">
      <vt:lpstr>Arial</vt:lpstr>
      <vt:lpstr>Calibri</vt:lpstr>
      <vt:lpstr>Neuropol</vt:lpstr>
      <vt:lpstr>Times New Roman</vt:lpstr>
      <vt:lpstr>ヒラギノ角ゴ Pro W3</vt:lpstr>
      <vt:lpstr>FDE PEC v15 Black</vt:lpstr>
      <vt:lpstr>Equation</vt:lpstr>
      <vt:lpstr>VAV Systems</vt:lpstr>
      <vt:lpstr>What’s In This Module</vt:lpstr>
      <vt:lpstr>Your Basic Box</vt:lpstr>
      <vt:lpstr>Your Basic Box</vt:lpstr>
      <vt:lpstr>Your Basic Box</vt:lpstr>
      <vt:lpstr>Your Basic Box</vt:lpstr>
      <vt:lpstr>Your Basic Box</vt:lpstr>
      <vt:lpstr>Your Basic Box</vt:lpstr>
      <vt:lpstr>Your Basic Box</vt:lpstr>
      <vt:lpstr>Your Basic Box</vt:lpstr>
      <vt:lpstr>Your Basic Box</vt:lpstr>
      <vt:lpstr>Becoming Pressure Independent</vt:lpstr>
      <vt:lpstr>The Relationship Between Flow and Velocity</vt:lpstr>
      <vt:lpstr>The Relationship Between Velocity and Velocity Pressure</vt:lpstr>
      <vt:lpstr>Pneumatic vs. DDC Terminal Unit Controllers</vt:lpstr>
      <vt:lpstr>The Relationship Between Velocity and Velocity Pressure</vt:lpstr>
      <vt:lpstr>The Relationship Between Velocity and Velocity Pressure</vt:lpstr>
      <vt:lpstr>Pneumatic Terminal Failure Modes</vt:lpstr>
      <vt:lpstr>Pneumatic Zones = Opportunity</vt:lpstr>
      <vt:lpstr>The Regulator (PG13)</vt:lpstr>
      <vt:lpstr>VAV Reheat</vt:lpstr>
      <vt:lpstr>A Typical VAV Reheat Box</vt:lpstr>
      <vt:lpstr>Overview</vt:lpstr>
      <vt:lpstr>The Damper</vt:lpstr>
      <vt:lpstr>The Flow Sensor</vt:lpstr>
      <vt:lpstr>The Reheat Coil</vt:lpstr>
      <vt:lpstr>The DDC Controller with Built In Actuator</vt:lpstr>
      <vt:lpstr>A Pneumatic DDC Controller and Actuator</vt:lpstr>
      <vt:lpstr>Recovering Heat to Reheat Series Fan Powered Box</vt:lpstr>
      <vt:lpstr>Recovering Heat to Reheat Series Fan Powered Box</vt:lpstr>
      <vt:lpstr>Recovering Heat to Reheat Series Fan Powered Box</vt:lpstr>
      <vt:lpstr>Recovering Heat to Reheat Parallel Fan Powered Box</vt:lpstr>
      <vt:lpstr>A Typical Fan Powered Box</vt:lpstr>
      <vt:lpstr>A Typical Fan Powered Box Filter</vt:lpstr>
      <vt:lpstr>A Typical Optimized Inlet Condition</vt:lpstr>
      <vt:lpstr>The In Series Fan</vt:lpstr>
      <vt:lpstr>The In Series Fan</vt:lpstr>
      <vt:lpstr>Double Duct Boxes = Reheat with Hot Air</vt:lpstr>
      <vt:lpstr> A Single Path Double Duct Unit</vt:lpstr>
      <vt:lpstr> A Single Path Double Duct Unit</vt:lpstr>
      <vt:lpstr> A Single Path Double Duct Unit</vt:lpstr>
      <vt:lpstr>PowerPoint Presentation</vt:lpstr>
      <vt:lpstr> A Dual Path Double Duct Unit</vt:lpstr>
      <vt:lpstr> A Dual Path Double Duct Unit</vt:lpstr>
      <vt:lpstr>A Constant Volume to VAV Conversion</vt:lpstr>
      <vt:lpstr>A Double Duct Box</vt:lpstr>
      <vt:lpstr>Bottom Lines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VAV Systems</dc:title>
  <dc:creator>David Sellers</dc:creator>
  <cp:lastModifiedBy>David Sellers</cp:lastModifiedBy>
  <cp:revision>34</cp:revision>
  <cp:lastPrinted>2017-03-07T14:11:51Z</cp:lastPrinted>
  <dcterms:created xsi:type="dcterms:W3CDTF">2013-02-26T16:32:36Z</dcterms:created>
  <dcterms:modified xsi:type="dcterms:W3CDTF">2018-03-05T22:52:32Z</dcterms:modified>
</cp:coreProperties>
</file>