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2" r:id="rId1"/>
    <p:sldMasterId id="2147483706" r:id="rId2"/>
  </p:sldMasterIdLst>
  <p:notesMasterIdLst>
    <p:notesMasterId r:id="rId99"/>
  </p:notesMasterIdLst>
  <p:sldIdLst>
    <p:sldId id="380" r:id="rId3"/>
    <p:sldId id="257" r:id="rId4"/>
    <p:sldId id="258" r:id="rId5"/>
    <p:sldId id="259" r:id="rId6"/>
    <p:sldId id="260" r:id="rId7"/>
    <p:sldId id="261" r:id="rId8"/>
    <p:sldId id="265" r:id="rId9"/>
    <p:sldId id="266" r:id="rId10"/>
    <p:sldId id="267" r:id="rId11"/>
    <p:sldId id="268" r:id="rId12"/>
    <p:sldId id="269" r:id="rId13"/>
    <p:sldId id="270" r:id="rId14"/>
    <p:sldId id="271" r:id="rId15"/>
    <p:sldId id="368" r:id="rId16"/>
    <p:sldId id="369" r:id="rId17"/>
    <p:sldId id="370" r:id="rId18"/>
    <p:sldId id="371" r:id="rId19"/>
    <p:sldId id="372" r:id="rId20"/>
    <p:sldId id="377" r:id="rId21"/>
    <p:sldId id="378" r:id="rId22"/>
    <p:sldId id="379" r:id="rId23"/>
    <p:sldId id="374" r:id="rId24"/>
    <p:sldId id="375" r:id="rId25"/>
    <p:sldId id="376" r:id="rId26"/>
    <p:sldId id="381" r:id="rId27"/>
    <p:sldId id="382" r:id="rId28"/>
    <p:sldId id="383" r:id="rId29"/>
    <p:sldId id="384" r:id="rId30"/>
    <p:sldId id="385" r:id="rId31"/>
    <p:sldId id="386" r:id="rId32"/>
    <p:sldId id="387" r:id="rId33"/>
    <p:sldId id="353" r:id="rId34"/>
    <p:sldId id="354" r:id="rId35"/>
    <p:sldId id="355" r:id="rId36"/>
    <p:sldId id="281" r:id="rId37"/>
    <p:sldId id="282" r:id="rId38"/>
    <p:sldId id="283" r:id="rId39"/>
    <p:sldId id="284" r:id="rId40"/>
    <p:sldId id="285" r:id="rId41"/>
    <p:sldId id="357" r:id="rId42"/>
    <p:sldId id="358" r:id="rId43"/>
    <p:sldId id="359" r:id="rId44"/>
    <p:sldId id="290" r:id="rId45"/>
    <p:sldId id="291" r:id="rId46"/>
    <p:sldId id="292" r:id="rId47"/>
    <p:sldId id="293" r:id="rId48"/>
    <p:sldId id="294" r:id="rId49"/>
    <p:sldId id="295" r:id="rId50"/>
    <p:sldId id="296" r:id="rId51"/>
    <p:sldId id="297" r:id="rId52"/>
    <p:sldId id="360" r:id="rId53"/>
    <p:sldId id="361" r:id="rId54"/>
    <p:sldId id="362" r:id="rId55"/>
    <p:sldId id="363" r:id="rId56"/>
    <p:sldId id="365" r:id="rId57"/>
    <p:sldId id="366" r:id="rId58"/>
    <p:sldId id="298" r:id="rId59"/>
    <p:sldId id="299" r:id="rId60"/>
    <p:sldId id="300" r:id="rId61"/>
    <p:sldId id="301" r:id="rId62"/>
    <p:sldId id="302" r:id="rId63"/>
    <p:sldId id="303" r:id="rId64"/>
    <p:sldId id="304" r:id="rId65"/>
    <p:sldId id="305" r:id="rId66"/>
    <p:sldId id="306" r:id="rId67"/>
    <p:sldId id="307" r:id="rId68"/>
    <p:sldId id="308" r:id="rId69"/>
    <p:sldId id="309" r:id="rId70"/>
    <p:sldId id="310" r:id="rId71"/>
    <p:sldId id="311" r:id="rId72"/>
    <p:sldId id="312" r:id="rId73"/>
    <p:sldId id="313" r:id="rId74"/>
    <p:sldId id="314" r:id="rId75"/>
    <p:sldId id="315" r:id="rId76"/>
    <p:sldId id="316" r:id="rId77"/>
    <p:sldId id="317" r:id="rId78"/>
    <p:sldId id="318" r:id="rId79"/>
    <p:sldId id="319" r:id="rId80"/>
    <p:sldId id="320" r:id="rId81"/>
    <p:sldId id="367"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761" autoAdjust="0"/>
  </p:normalViewPr>
  <p:slideViewPr>
    <p:cSldViewPr snapToObjects="1" showGuides="1">
      <p:cViewPr varScale="1">
        <p:scale>
          <a:sx n="74" d="100"/>
          <a:sy n="74" d="100"/>
        </p:scale>
        <p:origin x="48" y="113"/>
      </p:cViewPr>
      <p:guideLst>
        <p:guide orient="horz" pos="2160"/>
        <p:guide pos="2880"/>
      </p:guideLst>
    </p:cSldViewPr>
  </p:slideViewPr>
  <p:outlineViewPr>
    <p:cViewPr>
      <p:scale>
        <a:sx n="33" d="100"/>
        <a:sy n="33" d="100"/>
      </p:scale>
      <p:origin x="0" y="752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41BA9E-1171-4165-A481-77C66EB18561}" type="datetimeFigureOut">
              <a:rPr lang="en-US" smtClean="0"/>
              <a:t>7/31/2019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736FBA-0C09-4CF4-942D-A0EEA4E32234}" type="slidenum">
              <a:rPr lang="en-US" smtClean="0"/>
              <a:t>‹#›</a:t>
            </a:fld>
            <a:endParaRPr lang="en-US"/>
          </a:p>
        </p:txBody>
      </p:sp>
    </p:spTree>
    <p:extLst>
      <p:ext uri="{BB962C8B-B14F-4D97-AF65-F5344CB8AC3E}">
        <p14:creationId xmlns:p14="http://schemas.microsoft.com/office/powerpoint/2010/main" val="3408061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a:t>
            </a:fld>
            <a:endParaRPr lang="en-US"/>
          </a:p>
        </p:txBody>
      </p:sp>
    </p:spTree>
    <p:extLst>
      <p:ext uri="{BB962C8B-B14F-4D97-AF65-F5344CB8AC3E}">
        <p14:creationId xmlns:p14="http://schemas.microsoft.com/office/powerpoint/2010/main" val="1479388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73AB13C8-F477-4879-BBEF-94468BAF79E7}" type="slidenum">
              <a:rPr lang="en-US"/>
              <a:pPr/>
              <a:t>10</a:t>
            </a:fld>
            <a:endParaRPr lang="en-US"/>
          </a:p>
        </p:txBody>
      </p:sp>
      <p:sp>
        <p:nvSpPr>
          <p:cNvPr id="6" name="Rectangle 9"/>
          <p:cNvSpPr>
            <a:spLocks noGrp="1" noChangeArrowheads="1"/>
          </p:cNvSpPr>
          <p:nvPr>
            <p:ph type="dt" idx="1"/>
          </p:nvPr>
        </p:nvSpPr>
        <p:spPr>
          <a:ln/>
        </p:spPr>
        <p:txBody>
          <a:bodyPr/>
          <a:lstStyle/>
          <a:p>
            <a:fld id="{DAF52B84-980F-4962-AC63-96672287BFB3}" type="datetime1">
              <a:rPr lang="en-US"/>
              <a:pPr/>
              <a:t>7/31/2019</a:t>
            </a:fld>
            <a:endParaRPr lang="en-US"/>
          </a:p>
        </p:txBody>
      </p:sp>
      <p:sp>
        <p:nvSpPr>
          <p:cNvPr id="1590274" name="Rectangle 2"/>
          <p:cNvSpPr>
            <a:spLocks noGrp="1" noRot="1" noChangeAspect="1" noChangeArrowheads="1" noTextEdit="1"/>
          </p:cNvSpPr>
          <p:nvPr>
            <p:ph type="sldImg"/>
          </p:nvPr>
        </p:nvSpPr>
        <p:spPr>
          <a:ln/>
        </p:spPr>
      </p:sp>
      <p:sp>
        <p:nvSpPr>
          <p:cNvPr id="15902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27115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73AB13C8-F477-4879-BBEF-94468BAF79E7}" type="slidenum">
              <a:rPr lang="en-US"/>
              <a:pPr/>
              <a:t>11</a:t>
            </a:fld>
            <a:endParaRPr lang="en-US"/>
          </a:p>
        </p:txBody>
      </p:sp>
      <p:sp>
        <p:nvSpPr>
          <p:cNvPr id="6" name="Rectangle 9"/>
          <p:cNvSpPr>
            <a:spLocks noGrp="1" noChangeArrowheads="1"/>
          </p:cNvSpPr>
          <p:nvPr>
            <p:ph type="dt" idx="1"/>
          </p:nvPr>
        </p:nvSpPr>
        <p:spPr>
          <a:ln/>
        </p:spPr>
        <p:txBody>
          <a:bodyPr/>
          <a:lstStyle/>
          <a:p>
            <a:fld id="{DAF52B84-980F-4962-AC63-96672287BFB3}" type="datetime1">
              <a:rPr lang="en-US"/>
              <a:pPr/>
              <a:t>7/31/2019</a:t>
            </a:fld>
            <a:endParaRPr lang="en-US"/>
          </a:p>
        </p:txBody>
      </p:sp>
      <p:sp>
        <p:nvSpPr>
          <p:cNvPr id="1590274" name="Rectangle 2"/>
          <p:cNvSpPr>
            <a:spLocks noGrp="1" noRot="1" noChangeAspect="1" noChangeArrowheads="1" noTextEdit="1"/>
          </p:cNvSpPr>
          <p:nvPr>
            <p:ph type="sldImg"/>
          </p:nvPr>
        </p:nvSpPr>
        <p:spPr>
          <a:ln/>
        </p:spPr>
      </p:sp>
      <p:sp>
        <p:nvSpPr>
          <p:cNvPr id="15902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46844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9FE51B-B1B6-4A18-B3CD-C193433FFA2E}" type="slidenum">
              <a:rPr lang="en-US" smtClean="0"/>
              <a:pPr/>
              <a:t>12</a:t>
            </a:fld>
            <a:endParaRPr lang="en-US"/>
          </a:p>
        </p:txBody>
      </p:sp>
    </p:spTree>
    <p:extLst>
      <p:ext uri="{BB962C8B-B14F-4D97-AF65-F5344CB8AC3E}">
        <p14:creationId xmlns:p14="http://schemas.microsoft.com/office/powerpoint/2010/main" val="2108986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9FE51B-B1B6-4A18-B3CD-C193433FFA2E}" type="slidenum">
              <a:rPr lang="en-US" smtClean="0"/>
              <a:pPr/>
              <a:t>13</a:t>
            </a:fld>
            <a:endParaRPr lang="en-US"/>
          </a:p>
        </p:txBody>
      </p:sp>
    </p:spTree>
    <p:extLst>
      <p:ext uri="{BB962C8B-B14F-4D97-AF65-F5344CB8AC3E}">
        <p14:creationId xmlns:p14="http://schemas.microsoft.com/office/powerpoint/2010/main" val="3635303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3ED070AB-C543-4D16-9EDB-EB094C00712C}" type="slidenum">
              <a:rPr lang="en-US"/>
              <a:pPr/>
              <a:t>26</a:t>
            </a:fld>
            <a:endParaRPr lang="en-US"/>
          </a:p>
        </p:txBody>
      </p:sp>
      <p:sp>
        <p:nvSpPr>
          <p:cNvPr id="6" name="Rectangle 9"/>
          <p:cNvSpPr>
            <a:spLocks noGrp="1" noChangeArrowheads="1"/>
          </p:cNvSpPr>
          <p:nvPr>
            <p:ph type="dt" idx="1"/>
          </p:nvPr>
        </p:nvSpPr>
        <p:spPr>
          <a:ln/>
        </p:spPr>
        <p:txBody>
          <a:bodyPr/>
          <a:lstStyle/>
          <a:p>
            <a:fld id="{BDAF07DD-AF16-44CA-B8FF-BC19DF93D2A2}" type="datetime1">
              <a:rPr lang="en-US"/>
              <a:pPr/>
              <a:t>7/31/2019</a:t>
            </a:fld>
            <a:endParaRPr lang="en-US"/>
          </a:p>
        </p:txBody>
      </p:sp>
      <p:sp>
        <p:nvSpPr>
          <p:cNvPr id="1577986" name="Rectangle 2"/>
          <p:cNvSpPr>
            <a:spLocks noGrp="1" noRot="1" noChangeAspect="1" noChangeArrowheads="1" noTextEdit="1"/>
          </p:cNvSpPr>
          <p:nvPr>
            <p:ph type="sldImg"/>
          </p:nvPr>
        </p:nvSpPr>
        <p:spPr>
          <a:ln/>
        </p:spPr>
      </p:sp>
      <p:sp>
        <p:nvSpPr>
          <p:cNvPr id="15779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77305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736FBA-0C09-4CF4-942D-A0EEA4E32234}" type="slidenum">
              <a:rPr lang="en-US" smtClean="0"/>
              <a:t>29</a:t>
            </a:fld>
            <a:endParaRPr lang="en-US"/>
          </a:p>
        </p:txBody>
      </p:sp>
    </p:spTree>
    <p:extLst>
      <p:ext uri="{BB962C8B-B14F-4D97-AF65-F5344CB8AC3E}">
        <p14:creationId xmlns:p14="http://schemas.microsoft.com/office/powerpoint/2010/main" val="3302484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286ABC9D-B374-44BD-BCC2-B63678F8B3E4}" type="slidenum">
              <a:rPr lang="en-US" smtClean="0"/>
              <a:pPr/>
              <a:t>32</a:t>
            </a:fld>
            <a:endParaRPr lang="en-US"/>
          </a:p>
        </p:txBody>
      </p:sp>
      <p:sp>
        <p:nvSpPr>
          <p:cNvPr id="6" name="Date Placeholder 5"/>
          <p:cNvSpPr>
            <a:spLocks noGrp="1"/>
          </p:cNvSpPr>
          <p:nvPr>
            <p:ph type="dt" idx="12"/>
          </p:nvPr>
        </p:nvSpPr>
        <p:spPr/>
        <p:txBody>
          <a:bodyPr/>
          <a:lstStyle/>
          <a:p>
            <a:fld id="{12E3A9BE-8FC6-45C8-8463-AB851BFD8228}" type="datetime1">
              <a:rPr lang="en-US" smtClean="0"/>
              <a:pPr/>
              <a:t>7/31/2019</a:t>
            </a:fld>
            <a:endParaRPr lang="en-US"/>
          </a:p>
        </p:txBody>
      </p:sp>
    </p:spTree>
    <p:extLst>
      <p:ext uri="{BB962C8B-B14F-4D97-AF65-F5344CB8AC3E}">
        <p14:creationId xmlns:p14="http://schemas.microsoft.com/office/powerpoint/2010/main" val="1902851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EDB44C70-B939-42EC-BF99-40B7B176CE24}" type="slidenum">
              <a:rPr lang="en-US"/>
              <a:pPr/>
              <a:t>33</a:t>
            </a:fld>
            <a:endParaRPr lang="en-US"/>
          </a:p>
        </p:txBody>
      </p:sp>
      <p:sp>
        <p:nvSpPr>
          <p:cNvPr id="6" name="Rectangle 9"/>
          <p:cNvSpPr>
            <a:spLocks noGrp="1" noChangeArrowheads="1"/>
          </p:cNvSpPr>
          <p:nvPr>
            <p:ph type="dt" idx="1"/>
          </p:nvPr>
        </p:nvSpPr>
        <p:spPr>
          <a:ln/>
        </p:spPr>
        <p:txBody>
          <a:bodyPr/>
          <a:lstStyle/>
          <a:p>
            <a:fld id="{216276B7-A514-4C64-BCF1-C09D0E65D6D6}" type="datetime1">
              <a:rPr lang="en-US"/>
              <a:pPr/>
              <a:t>7/31/2019</a:t>
            </a:fld>
            <a:endParaRPr lang="en-US"/>
          </a:p>
        </p:txBody>
      </p:sp>
      <p:sp>
        <p:nvSpPr>
          <p:cNvPr id="1292290" name="Rectangle 2"/>
          <p:cNvSpPr>
            <a:spLocks noGrp="1" noRot="1" noChangeAspect="1" noChangeArrowheads="1" noTextEdit="1"/>
          </p:cNvSpPr>
          <p:nvPr>
            <p:ph type="sldImg"/>
          </p:nvPr>
        </p:nvSpPr>
        <p:spPr>
          <a:xfrm>
            <a:off x="1144588" y="685800"/>
            <a:ext cx="4572000" cy="3429000"/>
          </a:xfrm>
          <a:ln/>
        </p:spPr>
      </p:sp>
      <p:sp>
        <p:nvSpPr>
          <p:cNvPr id="1292291" name="Rectangle 3"/>
          <p:cNvSpPr>
            <a:spLocks noGrp="1" noChangeArrowheads="1"/>
          </p:cNvSpPr>
          <p:nvPr>
            <p:ph type="body" idx="1"/>
          </p:nvPr>
        </p:nvSpPr>
        <p:spPr>
          <a:xfrm>
            <a:off x="455613" y="4343519"/>
            <a:ext cx="6032500" cy="4569628"/>
          </a:xfrm>
        </p:spPr>
        <p:txBody>
          <a:bodyPr/>
          <a:lstStyle/>
          <a:p>
            <a:r>
              <a:rPr lang="en-US"/>
              <a:t>Changing the dimension of a duct in the elbow can have significant pressure losses associated with it as compared to making the turn at a constant size and then transitioning.  This is illustrated in the graph in the slide, which was based on ASHRAE and verified by (bitter) experience.</a:t>
            </a:r>
          </a:p>
          <a:p>
            <a:endParaRPr lang="en-US"/>
          </a:p>
          <a:p>
            <a:r>
              <a:rPr lang="en-US"/>
              <a:t>This configuration is quite common in the field because the elbow is often used to solve a geometry problem with out considering the pressure drop implications.</a:t>
            </a:r>
          </a:p>
          <a:p>
            <a:endParaRPr lang="en-US"/>
          </a:p>
          <a:p>
            <a:r>
              <a:rPr lang="en-US"/>
              <a:t>Story – Outdoor Air Intake Elbow Expansion – In which a young engineer inadvertently does a science experiment that verifies the ASHRAE data for an expanding elbow.</a:t>
            </a:r>
          </a:p>
        </p:txBody>
      </p:sp>
    </p:spTree>
    <p:extLst>
      <p:ext uri="{BB962C8B-B14F-4D97-AF65-F5344CB8AC3E}">
        <p14:creationId xmlns:p14="http://schemas.microsoft.com/office/powerpoint/2010/main" val="3145038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9FE51B-B1B6-4A18-B3CD-C193433FFA2E}" type="slidenum">
              <a:rPr lang="en-US" smtClean="0"/>
              <a:pPr/>
              <a:t>34</a:t>
            </a:fld>
            <a:endParaRPr lang="en-US"/>
          </a:p>
        </p:txBody>
      </p:sp>
    </p:spTree>
    <p:extLst>
      <p:ext uri="{BB962C8B-B14F-4D97-AF65-F5344CB8AC3E}">
        <p14:creationId xmlns:p14="http://schemas.microsoft.com/office/powerpoint/2010/main" val="3316650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3ED070AB-C543-4D16-9EDB-EB094C00712C}" type="slidenum">
              <a:rPr lang="en-US"/>
              <a:pPr/>
              <a:t>35</a:t>
            </a:fld>
            <a:endParaRPr lang="en-US"/>
          </a:p>
        </p:txBody>
      </p:sp>
      <p:sp>
        <p:nvSpPr>
          <p:cNvPr id="6" name="Rectangle 9"/>
          <p:cNvSpPr>
            <a:spLocks noGrp="1" noChangeArrowheads="1"/>
          </p:cNvSpPr>
          <p:nvPr>
            <p:ph type="dt" idx="1"/>
          </p:nvPr>
        </p:nvSpPr>
        <p:spPr>
          <a:ln/>
        </p:spPr>
        <p:txBody>
          <a:bodyPr/>
          <a:lstStyle/>
          <a:p>
            <a:fld id="{BDAF07DD-AF16-44CA-B8FF-BC19DF93D2A2}" type="datetime1">
              <a:rPr lang="en-US"/>
              <a:pPr/>
              <a:t>7/31/2019</a:t>
            </a:fld>
            <a:endParaRPr lang="en-US"/>
          </a:p>
        </p:txBody>
      </p:sp>
      <p:sp>
        <p:nvSpPr>
          <p:cNvPr id="1577986" name="Rectangle 2"/>
          <p:cNvSpPr>
            <a:spLocks noGrp="1" noRot="1" noChangeAspect="1" noChangeArrowheads="1" noTextEdit="1"/>
          </p:cNvSpPr>
          <p:nvPr>
            <p:ph type="sldImg"/>
          </p:nvPr>
        </p:nvSpPr>
        <p:spPr>
          <a:ln/>
        </p:spPr>
      </p:sp>
      <p:sp>
        <p:nvSpPr>
          <p:cNvPr id="15779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32889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0DA58EFA-D110-4198-A784-348FDE909818}" type="slidenum">
              <a:rPr lang="en-US"/>
              <a:pPr/>
              <a:t>2</a:t>
            </a:fld>
            <a:endParaRPr lang="en-US"/>
          </a:p>
        </p:txBody>
      </p:sp>
      <p:sp>
        <p:nvSpPr>
          <p:cNvPr id="6" name="Rectangle 9"/>
          <p:cNvSpPr>
            <a:spLocks noGrp="1" noChangeArrowheads="1"/>
          </p:cNvSpPr>
          <p:nvPr>
            <p:ph type="dt" idx="1"/>
          </p:nvPr>
        </p:nvSpPr>
        <p:spPr>
          <a:ln/>
        </p:spPr>
        <p:txBody>
          <a:bodyPr/>
          <a:lstStyle/>
          <a:p>
            <a:fld id="{CFEBC5D5-3808-42EC-9A25-C284CED597F5}" type="datetime1">
              <a:rPr lang="en-US"/>
              <a:pPr/>
              <a:t>7/31/2019</a:t>
            </a:fld>
            <a:endParaRPr lang="en-US"/>
          </a:p>
        </p:txBody>
      </p:sp>
      <p:sp>
        <p:nvSpPr>
          <p:cNvPr id="1294338" name="Rectangle 2"/>
          <p:cNvSpPr>
            <a:spLocks noGrp="1" noRot="1" noChangeAspect="1" noChangeArrowheads="1" noTextEdit="1"/>
          </p:cNvSpPr>
          <p:nvPr>
            <p:ph type="sldImg"/>
          </p:nvPr>
        </p:nvSpPr>
        <p:spPr>
          <a:xfrm>
            <a:off x="1144588" y="685800"/>
            <a:ext cx="4572000" cy="3429000"/>
          </a:xfrm>
          <a:ln/>
        </p:spPr>
      </p:sp>
      <p:sp>
        <p:nvSpPr>
          <p:cNvPr id="1294339" name="Rectangle 3"/>
          <p:cNvSpPr>
            <a:spLocks noGrp="1" noChangeArrowheads="1"/>
          </p:cNvSpPr>
          <p:nvPr>
            <p:ph type="body" idx="1"/>
          </p:nvPr>
        </p:nvSpPr>
        <p:spPr>
          <a:xfrm>
            <a:off x="455613" y="4343519"/>
            <a:ext cx="6032500" cy="4569628"/>
          </a:xfrm>
        </p:spPr>
        <p:txBody>
          <a:bodyPr/>
          <a:lstStyle/>
          <a:p>
            <a:r>
              <a:rPr lang="en-US"/>
              <a:t>Changing the dimension of a duct in the elbow can have significant pressure losses associated with it as compared to making the turn at a constant size and then transitioning.  This is illustrated in the graph in the slide, which was based on ASHRAE and verified by (bitter) experience.</a:t>
            </a:r>
          </a:p>
          <a:p>
            <a:endParaRPr lang="en-US"/>
          </a:p>
          <a:p>
            <a:r>
              <a:rPr lang="en-US"/>
              <a:t>This configuration is quite common in the field because the elbow is often used to solve a geometry problem with out considering the pressure drop implications.</a:t>
            </a:r>
          </a:p>
          <a:p>
            <a:endParaRPr lang="en-US"/>
          </a:p>
          <a:p>
            <a:r>
              <a:rPr lang="en-US"/>
              <a:t>Story – Outdoor Air Intake Elbow Expansion – In which a young engineer inadvertently does a science experiment that verifies the ASHRAE data for an expanding elbow.</a:t>
            </a:r>
          </a:p>
        </p:txBody>
      </p:sp>
    </p:spTree>
    <p:extLst>
      <p:ext uri="{BB962C8B-B14F-4D97-AF65-F5344CB8AC3E}">
        <p14:creationId xmlns:p14="http://schemas.microsoft.com/office/powerpoint/2010/main" val="1400363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3ED070AB-C543-4D16-9EDB-EB094C00712C}" type="slidenum">
              <a:rPr lang="en-US"/>
              <a:pPr/>
              <a:t>36</a:t>
            </a:fld>
            <a:endParaRPr lang="en-US"/>
          </a:p>
        </p:txBody>
      </p:sp>
      <p:sp>
        <p:nvSpPr>
          <p:cNvPr id="6" name="Rectangle 9"/>
          <p:cNvSpPr>
            <a:spLocks noGrp="1" noChangeArrowheads="1"/>
          </p:cNvSpPr>
          <p:nvPr>
            <p:ph type="dt" idx="1"/>
          </p:nvPr>
        </p:nvSpPr>
        <p:spPr>
          <a:ln/>
        </p:spPr>
        <p:txBody>
          <a:bodyPr/>
          <a:lstStyle/>
          <a:p>
            <a:fld id="{BDAF07DD-AF16-44CA-B8FF-BC19DF93D2A2}" type="datetime1">
              <a:rPr lang="en-US"/>
              <a:pPr/>
              <a:t>7/31/2019</a:t>
            </a:fld>
            <a:endParaRPr lang="en-US"/>
          </a:p>
        </p:txBody>
      </p:sp>
      <p:sp>
        <p:nvSpPr>
          <p:cNvPr id="1577986" name="Rectangle 2"/>
          <p:cNvSpPr>
            <a:spLocks noGrp="1" noRot="1" noChangeAspect="1" noChangeArrowheads="1" noTextEdit="1"/>
          </p:cNvSpPr>
          <p:nvPr>
            <p:ph type="sldImg"/>
          </p:nvPr>
        </p:nvSpPr>
        <p:spPr>
          <a:ln/>
        </p:spPr>
      </p:sp>
      <p:sp>
        <p:nvSpPr>
          <p:cNvPr id="15779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32674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3ED070AB-C543-4D16-9EDB-EB094C00712C}" type="slidenum">
              <a:rPr lang="en-US"/>
              <a:pPr/>
              <a:t>37</a:t>
            </a:fld>
            <a:endParaRPr lang="en-US"/>
          </a:p>
        </p:txBody>
      </p:sp>
      <p:sp>
        <p:nvSpPr>
          <p:cNvPr id="6" name="Rectangle 9"/>
          <p:cNvSpPr>
            <a:spLocks noGrp="1" noChangeArrowheads="1"/>
          </p:cNvSpPr>
          <p:nvPr>
            <p:ph type="dt" idx="1"/>
          </p:nvPr>
        </p:nvSpPr>
        <p:spPr>
          <a:ln/>
        </p:spPr>
        <p:txBody>
          <a:bodyPr/>
          <a:lstStyle/>
          <a:p>
            <a:fld id="{BDAF07DD-AF16-44CA-B8FF-BC19DF93D2A2}" type="datetime1">
              <a:rPr lang="en-US"/>
              <a:pPr/>
              <a:t>7/31/2019</a:t>
            </a:fld>
            <a:endParaRPr lang="en-US"/>
          </a:p>
        </p:txBody>
      </p:sp>
      <p:sp>
        <p:nvSpPr>
          <p:cNvPr id="1577986" name="Rectangle 2"/>
          <p:cNvSpPr>
            <a:spLocks noGrp="1" noRot="1" noChangeAspect="1" noChangeArrowheads="1" noTextEdit="1"/>
          </p:cNvSpPr>
          <p:nvPr>
            <p:ph type="sldImg"/>
          </p:nvPr>
        </p:nvSpPr>
        <p:spPr>
          <a:ln/>
        </p:spPr>
      </p:sp>
      <p:sp>
        <p:nvSpPr>
          <p:cNvPr id="15779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31621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6ACBE565-7599-4184-BDE2-975B293B2975}" type="slidenum">
              <a:rPr lang="en-US" smtClean="0"/>
              <a:pPr/>
              <a:t>38</a:t>
            </a:fld>
            <a:endParaRPr lang="en-US"/>
          </a:p>
        </p:txBody>
      </p:sp>
      <p:sp>
        <p:nvSpPr>
          <p:cNvPr id="6" name="Date Placeholder 5"/>
          <p:cNvSpPr>
            <a:spLocks noGrp="1"/>
          </p:cNvSpPr>
          <p:nvPr>
            <p:ph type="dt" idx="12"/>
          </p:nvPr>
        </p:nvSpPr>
        <p:spPr/>
        <p:txBody>
          <a:bodyPr/>
          <a:lstStyle/>
          <a:p>
            <a:fld id="{F33E50F1-B347-44C2-84FC-6D3E53FA8B80}" type="datetime1">
              <a:rPr lang="en-US" smtClean="0"/>
              <a:pPr/>
              <a:t>7/31/2019</a:t>
            </a:fld>
            <a:endParaRPr lang="en-US"/>
          </a:p>
        </p:txBody>
      </p:sp>
    </p:spTree>
    <p:extLst>
      <p:ext uri="{BB962C8B-B14F-4D97-AF65-F5344CB8AC3E}">
        <p14:creationId xmlns:p14="http://schemas.microsoft.com/office/powerpoint/2010/main" val="1847724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6ACBE565-7599-4184-BDE2-975B293B2975}" type="slidenum">
              <a:rPr lang="en-US" smtClean="0"/>
              <a:pPr/>
              <a:t>39</a:t>
            </a:fld>
            <a:endParaRPr lang="en-US"/>
          </a:p>
        </p:txBody>
      </p:sp>
      <p:sp>
        <p:nvSpPr>
          <p:cNvPr id="6" name="Date Placeholder 5"/>
          <p:cNvSpPr>
            <a:spLocks noGrp="1"/>
          </p:cNvSpPr>
          <p:nvPr>
            <p:ph type="dt" idx="12"/>
          </p:nvPr>
        </p:nvSpPr>
        <p:spPr/>
        <p:txBody>
          <a:bodyPr/>
          <a:lstStyle/>
          <a:p>
            <a:fld id="{F33E50F1-B347-44C2-84FC-6D3E53FA8B80}" type="datetime1">
              <a:rPr lang="en-US" smtClean="0"/>
              <a:pPr/>
              <a:t>7/31/2019</a:t>
            </a:fld>
            <a:endParaRPr lang="en-US"/>
          </a:p>
        </p:txBody>
      </p:sp>
    </p:spTree>
    <p:extLst>
      <p:ext uri="{BB962C8B-B14F-4D97-AF65-F5344CB8AC3E}">
        <p14:creationId xmlns:p14="http://schemas.microsoft.com/office/powerpoint/2010/main" val="4228801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6ACBE565-7599-4184-BDE2-975B293B2975}" type="slidenum">
              <a:rPr lang="en-US" smtClean="0"/>
              <a:pPr/>
              <a:t>41</a:t>
            </a:fld>
            <a:endParaRPr lang="en-US"/>
          </a:p>
        </p:txBody>
      </p:sp>
      <p:sp>
        <p:nvSpPr>
          <p:cNvPr id="6" name="Date Placeholder 5"/>
          <p:cNvSpPr>
            <a:spLocks noGrp="1"/>
          </p:cNvSpPr>
          <p:nvPr>
            <p:ph type="dt" idx="12"/>
          </p:nvPr>
        </p:nvSpPr>
        <p:spPr/>
        <p:txBody>
          <a:bodyPr/>
          <a:lstStyle/>
          <a:p>
            <a:fld id="{F33E50F1-B347-44C2-84FC-6D3E53FA8B80}" type="datetime1">
              <a:rPr lang="en-US" smtClean="0"/>
              <a:pPr/>
              <a:t>7/31/2019</a:t>
            </a:fld>
            <a:endParaRPr lang="en-US"/>
          </a:p>
        </p:txBody>
      </p:sp>
    </p:spTree>
    <p:extLst>
      <p:ext uri="{BB962C8B-B14F-4D97-AF65-F5344CB8AC3E}">
        <p14:creationId xmlns:p14="http://schemas.microsoft.com/office/powerpoint/2010/main" val="664259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6ACBE565-7599-4184-BDE2-975B293B2975}" type="slidenum">
              <a:rPr lang="en-US" smtClean="0"/>
              <a:pPr/>
              <a:t>42</a:t>
            </a:fld>
            <a:endParaRPr lang="en-US"/>
          </a:p>
        </p:txBody>
      </p:sp>
      <p:sp>
        <p:nvSpPr>
          <p:cNvPr id="6" name="Date Placeholder 5"/>
          <p:cNvSpPr>
            <a:spLocks noGrp="1"/>
          </p:cNvSpPr>
          <p:nvPr>
            <p:ph type="dt" idx="12"/>
          </p:nvPr>
        </p:nvSpPr>
        <p:spPr/>
        <p:txBody>
          <a:bodyPr/>
          <a:lstStyle/>
          <a:p>
            <a:fld id="{F33E50F1-B347-44C2-84FC-6D3E53FA8B80}" type="datetime1">
              <a:rPr lang="en-US" smtClean="0"/>
              <a:pPr/>
              <a:t>7/31/2019</a:t>
            </a:fld>
            <a:endParaRPr lang="en-US"/>
          </a:p>
        </p:txBody>
      </p:sp>
    </p:spTree>
    <p:extLst>
      <p:ext uri="{BB962C8B-B14F-4D97-AF65-F5344CB8AC3E}">
        <p14:creationId xmlns:p14="http://schemas.microsoft.com/office/powerpoint/2010/main" val="2090842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E6B3416B-1624-4114-A790-49F4741D8694}" type="slidenum">
              <a:rPr lang="en-US"/>
              <a:pPr/>
              <a:t>43</a:t>
            </a:fld>
            <a:endParaRPr lang="en-US"/>
          </a:p>
        </p:txBody>
      </p:sp>
      <p:sp>
        <p:nvSpPr>
          <p:cNvPr id="6" name="Rectangle 9"/>
          <p:cNvSpPr>
            <a:spLocks noGrp="1" noChangeArrowheads="1"/>
          </p:cNvSpPr>
          <p:nvPr>
            <p:ph type="dt" idx="1"/>
          </p:nvPr>
        </p:nvSpPr>
        <p:spPr>
          <a:ln/>
        </p:spPr>
        <p:txBody>
          <a:bodyPr/>
          <a:lstStyle/>
          <a:p>
            <a:fld id="{05E42502-8A6D-4B1F-8C5D-0CC55BBFB638}" type="datetime1">
              <a:rPr lang="en-US"/>
              <a:pPr/>
              <a:t>7/31/2019</a:t>
            </a:fld>
            <a:endParaRPr lang="en-US"/>
          </a:p>
        </p:txBody>
      </p:sp>
      <p:sp>
        <p:nvSpPr>
          <p:cNvPr id="1214466" name="Rectangle 2"/>
          <p:cNvSpPr>
            <a:spLocks noGrp="1" noRot="1" noChangeAspect="1" noChangeArrowheads="1" noTextEdit="1"/>
          </p:cNvSpPr>
          <p:nvPr>
            <p:ph type="sldImg"/>
          </p:nvPr>
        </p:nvSpPr>
        <p:spPr>
          <a:ln/>
        </p:spPr>
      </p:sp>
      <p:sp>
        <p:nvSpPr>
          <p:cNvPr id="1214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15337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406D765F-3C66-4B95-8420-5A2D745CAC01}" type="slidenum">
              <a:rPr lang="en-US"/>
              <a:pPr/>
              <a:t>44</a:t>
            </a:fld>
            <a:endParaRPr lang="en-US"/>
          </a:p>
        </p:txBody>
      </p:sp>
      <p:sp>
        <p:nvSpPr>
          <p:cNvPr id="6" name="Rectangle 9"/>
          <p:cNvSpPr>
            <a:spLocks noGrp="1" noChangeArrowheads="1"/>
          </p:cNvSpPr>
          <p:nvPr>
            <p:ph type="dt" idx="1"/>
          </p:nvPr>
        </p:nvSpPr>
        <p:spPr>
          <a:ln/>
        </p:spPr>
        <p:txBody>
          <a:bodyPr/>
          <a:lstStyle/>
          <a:p>
            <a:fld id="{85DF1174-4877-419B-A6DE-C17CB29BB3C1}" type="datetime1">
              <a:rPr lang="en-US"/>
              <a:pPr/>
              <a:t>7/31/2019</a:t>
            </a:fld>
            <a:endParaRPr lang="en-US"/>
          </a:p>
        </p:txBody>
      </p:sp>
      <p:sp>
        <p:nvSpPr>
          <p:cNvPr id="1216514" name="Rectangle 2"/>
          <p:cNvSpPr>
            <a:spLocks noGrp="1" noRot="1" noChangeAspect="1" noChangeArrowheads="1" noTextEdit="1"/>
          </p:cNvSpPr>
          <p:nvPr>
            <p:ph type="sldImg"/>
          </p:nvPr>
        </p:nvSpPr>
        <p:spPr>
          <a:ln/>
        </p:spPr>
      </p:sp>
      <p:sp>
        <p:nvSpPr>
          <p:cNvPr id="1216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57851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C9334629-4628-4288-818F-5C8BEBF101C6}" type="slidenum">
              <a:rPr lang="en-US"/>
              <a:pPr/>
              <a:t>45</a:t>
            </a:fld>
            <a:endParaRPr lang="en-US"/>
          </a:p>
        </p:txBody>
      </p:sp>
      <p:sp>
        <p:nvSpPr>
          <p:cNvPr id="6" name="Rectangle 9"/>
          <p:cNvSpPr>
            <a:spLocks noGrp="1" noChangeArrowheads="1"/>
          </p:cNvSpPr>
          <p:nvPr>
            <p:ph type="dt" idx="1"/>
          </p:nvPr>
        </p:nvSpPr>
        <p:spPr>
          <a:ln/>
        </p:spPr>
        <p:txBody>
          <a:bodyPr/>
          <a:lstStyle/>
          <a:p>
            <a:fld id="{141F674C-4B30-49DA-826E-067ADCF1C2A1}" type="datetime1">
              <a:rPr lang="en-US"/>
              <a:pPr/>
              <a:t>7/31/2019</a:t>
            </a:fld>
            <a:endParaRPr lang="en-US"/>
          </a:p>
        </p:txBody>
      </p:sp>
      <p:sp>
        <p:nvSpPr>
          <p:cNvPr id="1218562" name="Rectangle 2"/>
          <p:cNvSpPr>
            <a:spLocks noGrp="1" noRot="1" noChangeAspect="1" noChangeArrowheads="1" noTextEdit="1"/>
          </p:cNvSpPr>
          <p:nvPr>
            <p:ph type="sldImg"/>
          </p:nvPr>
        </p:nvSpPr>
        <p:spPr>
          <a:ln/>
        </p:spPr>
      </p:sp>
      <p:sp>
        <p:nvSpPr>
          <p:cNvPr id="1218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49966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C52560CA-4228-473B-889F-18555C597BB0}" type="slidenum">
              <a:rPr lang="en-US"/>
              <a:pPr/>
              <a:t>46</a:t>
            </a:fld>
            <a:endParaRPr lang="en-US"/>
          </a:p>
        </p:txBody>
      </p:sp>
      <p:sp>
        <p:nvSpPr>
          <p:cNvPr id="6" name="Rectangle 9"/>
          <p:cNvSpPr>
            <a:spLocks noGrp="1" noChangeArrowheads="1"/>
          </p:cNvSpPr>
          <p:nvPr>
            <p:ph type="dt" idx="1"/>
          </p:nvPr>
        </p:nvSpPr>
        <p:spPr>
          <a:ln/>
        </p:spPr>
        <p:txBody>
          <a:bodyPr/>
          <a:lstStyle/>
          <a:p>
            <a:fld id="{E218BC66-327A-41B7-96E6-782DA78F111B}" type="datetime1">
              <a:rPr lang="en-US"/>
              <a:pPr/>
              <a:t>7/31/2019</a:t>
            </a:fld>
            <a:endParaRPr lang="en-US"/>
          </a:p>
        </p:txBody>
      </p:sp>
      <p:sp>
        <p:nvSpPr>
          <p:cNvPr id="1220610" name="Rectangle 2"/>
          <p:cNvSpPr>
            <a:spLocks noGrp="1" noRot="1" noChangeAspect="1" noChangeArrowheads="1" noTextEdit="1"/>
          </p:cNvSpPr>
          <p:nvPr>
            <p:ph type="sldImg"/>
          </p:nvPr>
        </p:nvSpPr>
        <p:spPr>
          <a:ln/>
        </p:spPr>
      </p:sp>
      <p:sp>
        <p:nvSpPr>
          <p:cNvPr id="12206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2262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12949C37-D951-4C75-AAD5-8C8973022DF8}" type="slidenum">
              <a:rPr lang="en-US"/>
              <a:pPr/>
              <a:t>3</a:t>
            </a:fld>
            <a:endParaRPr lang="en-US"/>
          </a:p>
        </p:txBody>
      </p:sp>
      <p:sp>
        <p:nvSpPr>
          <p:cNvPr id="6" name="Rectangle 9"/>
          <p:cNvSpPr>
            <a:spLocks noGrp="1" noChangeArrowheads="1"/>
          </p:cNvSpPr>
          <p:nvPr>
            <p:ph type="dt" idx="1"/>
          </p:nvPr>
        </p:nvSpPr>
        <p:spPr>
          <a:ln/>
        </p:spPr>
        <p:txBody>
          <a:bodyPr/>
          <a:lstStyle/>
          <a:p>
            <a:fld id="{25142DF0-5A5D-4AB2-966C-ACA69A6AA6EB}" type="datetime1">
              <a:rPr lang="en-US"/>
              <a:pPr/>
              <a:t>7/31/2019</a:t>
            </a:fld>
            <a:endParaRPr lang="en-US"/>
          </a:p>
        </p:txBody>
      </p:sp>
      <p:sp>
        <p:nvSpPr>
          <p:cNvPr id="1296386" name="Rectangle 2"/>
          <p:cNvSpPr>
            <a:spLocks noGrp="1" noRot="1" noChangeAspect="1" noChangeArrowheads="1" noTextEdit="1"/>
          </p:cNvSpPr>
          <p:nvPr>
            <p:ph type="sldImg"/>
          </p:nvPr>
        </p:nvSpPr>
        <p:spPr>
          <a:xfrm>
            <a:off x="1143000" y="685800"/>
            <a:ext cx="4573588" cy="3429000"/>
          </a:xfrm>
          <a:ln/>
        </p:spPr>
      </p:sp>
      <p:sp>
        <p:nvSpPr>
          <p:cNvPr id="1296387" name="Rectangle 3"/>
          <p:cNvSpPr>
            <a:spLocks noGrp="1" noChangeArrowheads="1"/>
          </p:cNvSpPr>
          <p:nvPr>
            <p:ph type="body" idx="1"/>
          </p:nvPr>
        </p:nvSpPr>
        <p:spPr>
          <a:xfrm>
            <a:off x="914400" y="4343520"/>
            <a:ext cx="5029200" cy="4114246"/>
          </a:xfrm>
        </p:spPr>
        <p:txBody>
          <a:bodyPr/>
          <a:lstStyle/>
          <a:p>
            <a:r>
              <a:rPr lang="en-US"/>
              <a:t>For a fan with a 2,500 fpm outlet velocity and a outlet area to blast area ratio of 70%:</a:t>
            </a:r>
          </a:p>
          <a:p>
            <a:r>
              <a:rPr lang="en-US"/>
              <a:t>1.  Added pressure drop at 0% Effective duct length:</a:t>
            </a:r>
          </a:p>
          <a:p>
            <a:pPr lvl="2"/>
            <a:r>
              <a:rPr lang="en-US"/>
              <a:t>Position A - .20 in.w.c.</a:t>
            </a:r>
          </a:p>
          <a:p>
            <a:pPr lvl="2"/>
            <a:r>
              <a:rPr lang="en-US"/>
              <a:t>Position C - .55 in.w.c. </a:t>
            </a:r>
          </a:p>
          <a:p>
            <a:r>
              <a:rPr lang="en-US"/>
              <a:t>2.  Added pressure drop at 50% Effective duct length:</a:t>
            </a:r>
          </a:p>
          <a:p>
            <a:pPr lvl="2"/>
            <a:r>
              <a:rPr lang="en-US"/>
              <a:t>Position A - .05 in.w.c.</a:t>
            </a:r>
          </a:p>
          <a:p>
            <a:pPr lvl="2"/>
            <a:r>
              <a:rPr lang="en-US"/>
              <a:t>Position C - .18 in.w.c.</a:t>
            </a:r>
          </a:p>
        </p:txBody>
      </p:sp>
    </p:spTree>
    <p:extLst>
      <p:ext uri="{BB962C8B-B14F-4D97-AF65-F5344CB8AC3E}">
        <p14:creationId xmlns:p14="http://schemas.microsoft.com/office/powerpoint/2010/main" val="1112327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D789343E-5BC8-40BE-8389-ECF55E559833}" type="slidenum">
              <a:rPr lang="en-US"/>
              <a:pPr/>
              <a:t>47</a:t>
            </a:fld>
            <a:endParaRPr lang="en-US"/>
          </a:p>
        </p:txBody>
      </p:sp>
      <p:sp>
        <p:nvSpPr>
          <p:cNvPr id="6" name="Rectangle 9"/>
          <p:cNvSpPr>
            <a:spLocks noGrp="1" noChangeArrowheads="1"/>
          </p:cNvSpPr>
          <p:nvPr>
            <p:ph type="dt" idx="1"/>
          </p:nvPr>
        </p:nvSpPr>
        <p:spPr>
          <a:ln/>
        </p:spPr>
        <p:txBody>
          <a:bodyPr/>
          <a:lstStyle/>
          <a:p>
            <a:fld id="{AF7B31AA-5BAB-4D40-B4E0-BA542A133C50}" type="datetime1">
              <a:rPr lang="en-US"/>
              <a:pPr/>
              <a:t>7/31/2019</a:t>
            </a:fld>
            <a:endParaRPr lang="en-US"/>
          </a:p>
        </p:txBody>
      </p:sp>
      <p:sp>
        <p:nvSpPr>
          <p:cNvPr id="1222658" name="Rectangle 2"/>
          <p:cNvSpPr>
            <a:spLocks noGrp="1" noRot="1" noChangeAspect="1" noChangeArrowheads="1" noTextEdit="1"/>
          </p:cNvSpPr>
          <p:nvPr>
            <p:ph type="sldImg"/>
          </p:nvPr>
        </p:nvSpPr>
        <p:spPr>
          <a:ln/>
        </p:spPr>
      </p:sp>
      <p:sp>
        <p:nvSpPr>
          <p:cNvPr id="1222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48426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21AA40C7-5191-46A0-8E19-352AA1D5AD4D}" type="slidenum">
              <a:rPr lang="en-US"/>
              <a:pPr/>
              <a:t>48</a:t>
            </a:fld>
            <a:endParaRPr lang="en-US"/>
          </a:p>
        </p:txBody>
      </p:sp>
      <p:sp>
        <p:nvSpPr>
          <p:cNvPr id="6" name="Rectangle 9"/>
          <p:cNvSpPr>
            <a:spLocks noGrp="1" noChangeArrowheads="1"/>
          </p:cNvSpPr>
          <p:nvPr>
            <p:ph type="dt" idx="1"/>
          </p:nvPr>
        </p:nvSpPr>
        <p:spPr>
          <a:ln/>
        </p:spPr>
        <p:txBody>
          <a:bodyPr/>
          <a:lstStyle/>
          <a:p>
            <a:fld id="{1F7BCDE1-82C1-4311-B14D-D81A11275E02}" type="datetime1">
              <a:rPr lang="en-US"/>
              <a:pPr/>
              <a:t>7/31/2019</a:t>
            </a:fld>
            <a:endParaRPr lang="en-US"/>
          </a:p>
        </p:txBody>
      </p:sp>
      <p:sp>
        <p:nvSpPr>
          <p:cNvPr id="1224706" name="Rectangle 2"/>
          <p:cNvSpPr>
            <a:spLocks noGrp="1" noRot="1" noChangeAspect="1" noChangeArrowheads="1" noTextEdit="1"/>
          </p:cNvSpPr>
          <p:nvPr>
            <p:ph type="sldImg"/>
          </p:nvPr>
        </p:nvSpPr>
        <p:spPr>
          <a:ln/>
        </p:spPr>
      </p:sp>
      <p:sp>
        <p:nvSpPr>
          <p:cNvPr id="12247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48559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4B3E5276-A411-487E-B9CE-E42BEF065B67}" type="slidenum">
              <a:rPr lang="en-US"/>
              <a:pPr/>
              <a:t>49</a:t>
            </a:fld>
            <a:endParaRPr lang="en-US"/>
          </a:p>
        </p:txBody>
      </p:sp>
      <p:sp>
        <p:nvSpPr>
          <p:cNvPr id="6" name="Rectangle 9"/>
          <p:cNvSpPr>
            <a:spLocks noGrp="1" noChangeArrowheads="1"/>
          </p:cNvSpPr>
          <p:nvPr>
            <p:ph type="dt" idx="1"/>
          </p:nvPr>
        </p:nvSpPr>
        <p:spPr>
          <a:ln/>
        </p:spPr>
        <p:txBody>
          <a:bodyPr/>
          <a:lstStyle/>
          <a:p>
            <a:fld id="{61957D7D-E36E-42B2-96A0-EF4C22762E10}" type="datetime1">
              <a:rPr lang="en-US"/>
              <a:pPr/>
              <a:t>7/31/2019</a:t>
            </a:fld>
            <a:endParaRPr lang="en-US"/>
          </a:p>
        </p:txBody>
      </p:sp>
      <p:sp>
        <p:nvSpPr>
          <p:cNvPr id="1226754" name="Rectangle 2"/>
          <p:cNvSpPr>
            <a:spLocks noGrp="1" noRot="1" noChangeAspect="1" noChangeArrowheads="1" noTextEdit="1"/>
          </p:cNvSpPr>
          <p:nvPr>
            <p:ph type="sldImg"/>
          </p:nvPr>
        </p:nvSpPr>
        <p:spPr>
          <a:ln/>
        </p:spPr>
      </p:sp>
      <p:sp>
        <p:nvSpPr>
          <p:cNvPr id="1226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90353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B46B2070-2CB7-432E-9148-AC54933B637D}" type="slidenum">
              <a:rPr lang="en-US"/>
              <a:pPr/>
              <a:t>50</a:t>
            </a:fld>
            <a:endParaRPr lang="en-US"/>
          </a:p>
        </p:txBody>
      </p:sp>
      <p:sp>
        <p:nvSpPr>
          <p:cNvPr id="6" name="Rectangle 9"/>
          <p:cNvSpPr>
            <a:spLocks noGrp="1" noChangeArrowheads="1"/>
          </p:cNvSpPr>
          <p:nvPr>
            <p:ph type="dt" idx="1"/>
          </p:nvPr>
        </p:nvSpPr>
        <p:spPr>
          <a:ln/>
        </p:spPr>
        <p:txBody>
          <a:bodyPr/>
          <a:lstStyle/>
          <a:p>
            <a:fld id="{ED49FADA-EC92-4DD4-9304-5A09422F1446}" type="datetime1">
              <a:rPr lang="en-US"/>
              <a:pPr/>
              <a:t>7/31/2019</a:t>
            </a:fld>
            <a:endParaRPr lang="en-US"/>
          </a:p>
        </p:txBody>
      </p:sp>
      <p:sp>
        <p:nvSpPr>
          <p:cNvPr id="1228802" name="Rectangle 2"/>
          <p:cNvSpPr>
            <a:spLocks noGrp="1" noRot="1" noChangeAspect="1" noChangeArrowheads="1" noTextEdit="1"/>
          </p:cNvSpPr>
          <p:nvPr>
            <p:ph type="sldImg"/>
          </p:nvPr>
        </p:nvSpPr>
        <p:spPr>
          <a:xfrm>
            <a:off x="1143000" y="685800"/>
            <a:ext cx="4575175" cy="3430588"/>
          </a:xfrm>
          <a:ln/>
        </p:spPr>
      </p:sp>
      <p:sp>
        <p:nvSpPr>
          <p:cNvPr id="1228803" name="Rectangle 3"/>
          <p:cNvSpPr>
            <a:spLocks noGrp="1" noChangeArrowheads="1"/>
          </p:cNvSpPr>
          <p:nvPr>
            <p:ph type="body" idx="1"/>
          </p:nvPr>
        </p:nvSpPr>
        <p:spPr>
          <a:xfrm>
            <a:off x="685800" y="4343520"/>
            <a:ext cx="5486400" cy="4114246"/>
          </a:xfrm>
        </p:spPr>
        <p:txBody>
          <a:bodyPr/>
          <a:lstStyle/>
          <a:p>
            <a:r>
              <a:rPr lang="en-US"/>
              <a:t>2.77 4.15</a:t>
            </a:r>
          </a:p>
          <a:p>
            <a:r>
              <a:rPr lang="en-US"/>
              <a:t>.75 2.17</a:t>
            </a:r>
          </a:p>
          <a:p>
            <a:endParaRPr lang="en-US"/>
          </a:p>
          <a:p>
            <a:endParaRPr lang="en-US"/>
          </a:p>
        </p:txBody>
      </p:sp>
    </p:spTree>
    <p:extLst>
      <p:ext uri="{BB962C8B-B14F-4D97-AF65-F5344CB8AC3E}">
        <p14:creationId xmlns:p14="http://schemas.microsoft.com/office/powerpoint/2010/main" val="28181766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0A180B28-B3B4-456D-80CE-9006DEC04F4C}" type="slidenum">
              <a:rPr lang="en-US"/>
              <a:pPr/>
              <a:t>57</a:t>
            </a:fld>
            <a:endParaRPr lang="en-US"/>
          </a:p>
        </p:txBody>
      </p:sp>
      <p:sp>
        <p:nvSpPr>
          <p:cNvPr id="6" name="Rectangle 9"/>
          <p:cNvSpPr>
            <a:spLocks noGrp="1" noChangeArrowheads="1"/>
          </p:cNvSpPr>
          <p:nvPr>
            <p:ph type="dt" idx="1"/>
          </p:nvPr>
        </p:nvSpPr>
        <p:spPr>
          <a:ln/>
        </p:spPr>
        <p:txBody>
          <a:bodyPr/>
          <a:lstStyle/>
          <a:p>
            <a:fld id="{0C06CF5E-0DF5-4830-B38C-0CB1120262C5}" type="datetime1">
              <a:rPr lang="en-US"/>
              <a:pPr/>
              <a:t>7/31/2019</a:t>
            </a:fld>
            <a:endParaRPr lang="en-US"/>
          </a:p>
        </p:txBody>
      </p:sp>
      <p:sp>
        <p:nvSpPr>
          <p:cNvPr id="1230850" name="Rectangle 2"/>
          <p:cNvSpPr>
            <a:spLocks noGrp="1" noRot="1" noChangeAspect="1" noChangeArrowheads="1" noTextEdit="1"/>
          </p:cNvSpPr>
          <p:nvPr>
            <p:ph type="sldImg"/>
          </p:nvPr>
        </p:nvSpPr>
        <p:spPr>
          <a:xfrm>
            <a:off x="935038" y="377825"/>
            <a:ext cx="4984750" cy="3738563"/>
          </a:xfrm>
          <a:ln/>
        </p:spPr>
      </p:sp>
      <p:sp>
        <p:nvSpPr>
          <p:cNvPr id="1230851" name="Rectangle 3"/>
          <p:cNvSpPr>
            <a:spLocks noGrp="1" noChangeArrowheads="1"/>
          </p:cNvSpPr>
          <p:nvPr>
            <p:ph type="body" idx="1"/>
          </p:nvPr>
        </p:nvSpPr>
        <p:spPr>
          <a:xfrm>
            <a:off x="685800" y="4343519"/>
            <a:ext cx="5486400" cy="4536423"/>
          </a:xfrm>
        </p:spPr>
        <p:txBody>
          <a:bodyPr lIns="91417" tIns="45709" rIns="91417" bIns="45709"/>
          <a:lstStyle/>
          <a:p>
            <a:r>
              <a:rPr lang="en-US"/>
              <a:t>As a general rule, round or low aspect ratio ducts will provided most cost effective solution for moving a given volume of air at a given friction rate.  </a:t>
            </a:r>
          </a:p>
          <a:p>
            <a:r>
              <a:rPr lang="en-US"/>
              <a:t>Note:</a:t>
            </a:r>
          </a:p>
          <a:p>
            <a:pPr marL="800100" lvl="1">
              <a:buFontTx/>
              <a:buChar char="•"/>
            </a:pPr>
            <a:r>
              <a:rPr lang="en-US"/>
              <a:t>They contain the largest volume per unit of wetted perimeter length.</a:t>
            </a:r>
          </a:p>
          <a:p>
            <a:pPr marL="800100" lvl="1">
              <a:buFontTx/>
              <a:buChar char="•"/>
            </a:pPr>
            <a:r>
              <a:rPr lang="en-US"/>
              <a:t>They tend to have the lowest weight per contained volume.  This is somewhat a function of the specific construction technique used.</a:t>
            </a:r>
          </a:p>
          <a:p>
            <a:pPr marL="800100" lvl="1">
              <a:buFontTx/>
              <a:buChar char="•"/>
            </a:pPr>
            <a:r>
              <a:rPr lang="en-US"/>
              <a:t>They will  tend to be structurally more rigid, especially round ducts.</a:t>
            </a:r>
          </a:p>
          <a:p>
            <a:pPr marL="800100" lvl="1">
              <a:buFontTx/>
              <a:buChar char="•"/>
            </a:pPr>
            <a:r>
              <a:rPr lang="en-US"/>
              <a:t>Due to the structural rigidity, they will produce less noise, especially drumming.</a:t>
            </a:r>
          </a:p>
          <a:p>
            <a:r>
              <a:rPr lang="en-US"/>
              <a:t>Also note how the velocities in the round and lower aspect ratio ducts are higher for the same volume and friction rate as compared to ducts with higher aspect ratios.  This means that you may need to be more attentive to fitting design and other details where the losses are a function of the velocity pressure.</a:t>
            </a:r>
          </a:p>
        </p:txBody>
      </p:sp>
    </p:spTree>
    <p:extLst>
      <p:ext uri="{BB962C8B-B14F-4D97-AF65-F5344CB8AC3E}">
        <p14:creationId xmlns:p14="http://schemas.microsoft.com/office/powerpoint/2010/main" val="1524830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F77BD4E2-7A20-4B0E-87A1-ACAF2D548D45}" type="slidenum">
              <a:rPr lang="en-US"/>
              <a:pPr/>
              <a:t>58</a:t>
            </a:fld>
            <a:endParaRPr lang="en-US"/>
          </a:p>
        </p:txBody>
      </p:sp>
      <p:sp>
        <p:nvSpPr>
          <p:cNvPr id="6" name="Rectangle 9"/>
          <p:cNvSpPr>
            <a:spLocks noGrp="1" noChangeArrowheads="1"/>
          </p:cNvSpPr>
          <p:nvPr>
            <p:ph type="dt" idx="1"/>
          </p:nvPr>
        </p:nvSpPr>
        <p:spPr>
          <a:ln/>
        </p:spPr>
        <p:txBody>
          <a:bodyPr/>
          <a:lstStyle/>
          <a:p>
            <a:fld id="{ED898D9F-0BC0-4CD4-B370-0AA5848AEE67}" type="datetime1">
              <a:rPr lang="en-US"/>
              <a:pPr/>
              <a:t>7/31/2019</a:t>
            </a:fld>
            <a:endParaRPr lang="en-US"/>
          </a:p>
        </p:txBody>
      </p:sp>
      <p:sp>
        <p:nvSpPr>
          <p:cNvPr id="1232898" name="Rectangle 2"/>
          <p:cNvSpPr>
            <a:spLocks noGrp="1" noRot="1" noChangeAspect="1" noChangeArrowheads="1" noTextEdit="1"/>
          </p:cNvSpPr>
          <p:nvPr>
            <p:ph type="sldImg"/>
          </p:nvPr>
        </p:nvSpPr>
        <p:spPr>
          <a:xfrm>
            <a:off x="935038" y="377825"/>
            <a:ext cx="4984750" cy="3738563"/>
          </a:xfrm>
          <a:ln/>
        </p:spPr>
      </p:sp>
      <p:sp>
        <p:nvSpPr>
          <p:cNvPr id="1232899" name="Rectangle 3"/>
          <p:cNvSpPr>
            <a:spLocks noGrp="1" noChangeArrowheads="1"/>
          </p:cNvSpPr>
          <p:nvPr>
            <p:ph type="body" idx="1"/>
          </p:nvPr>
        </p:nvSpPr>
        <p:spPr>
          <a:xfrm>
            <a:off x="685800" y="4343519"/>
            <a:ext cx="5486400" cy="4536423"/>
          </a:xfrm>
        </p:spPr>
        <p:txBody>
          <a:bodyPr lIns="91417" tIns="45709" rIns="91417" bIns="45709"/>
          <a:lstStyle/>
          <a:p>
            <a:r>
              <a:rPr lang="en-US"/>
              <a:t>As a general rule, round or low aspect ratio ducts will provided most cost effective solution for moving a given volume of air at a given friction rate.  </a:t>
            </a:r>
          </a:p>
          <a:p>
            <a:r>
              <a:rPr lang="en-US"/>
              <a:t>Note:</a:t>
            </a:r>
          </a:p>
          <a:p>
            <a:pPr marL="800100" lvl="1">
              <a:buFontTx/>
              <a:buChar char="•"/>
            </a:pPr>
            <a:r>
              <a:rPr lang="en-US"/>
              <a:t>They contain the largest volume per unit of wetted perimeter length.</a:t>
            </a:r>
          </a:p>
          <a:p>
            <a:pPr marL="800100" lvl="1">
              <a:buFontTx/>
              <a:buChar char="•"/>
            </a:pPr>
            <a:r>
              <a:rPr lang="en-US"/>
              <a:t>They tend to have the lowest weight per contained volume.  This is somewhat a function of the specific construction technique used.</a:t>
            </a:r>
          </a:p>
          <a:p>
            <a:pPr marL="800100" lvl="1">
              <a:buFontTx/>
              <a:buChar char="•"/>
            </a:pPr>
            <a:r>
              <a:rPr lang="en-US"/>
              <a:t>They will  tend to be structurally more rigid, especially round ducts.</a:t>
            </a:r>
          </a:p>
          <a:p>
            <a:pPr marL="800100" lvl="1">
              <a:buFontTx/>
              <a:buChar char="•"/>
            </a:pPr>
            <a:r>
              <a:rPr lang="en-US"/>
              <a:t>Due to the structural rigidity, they will produce less noise, especially drumming.</a:t>
            </a:r>
          </a:p>
          <a:p>
            <a:r>
              <a:rPr lang="en-US"/>
              <a:t>Also note how the velocities in the round and lower aspect ratio ducts are higher for the same volume and friction rate as compared to ducts with higher aspect ratios.  This means that you may need to be more attentive to fitting design and other details where the losses are a function of the velocity pressure.</a:t>
            </a:r>
          </a:p>
        </p:txBody>
      </p:sp>
    </p:spTree>
    <p:extLst>
      <p:ext uri="{BB962C8B-B14F-4D97-AF65-F5344CB8AC3E}">
        <p14:creationId xmlns:p14="http://schemas.microsoft.com/office/powerpoint/2010/main" val="1319688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97191399-382A-4C90-9BB0-773B91B3AF59}" type="slidenum">
              <a:rPr lang="en-US"/>
              <a:pPr/>
              <a:t>59</a:t>
            </a:fld>
            <a:endParaRPr lang="en-US"/>
          </a:p>
        </p:txBody>
      </p:sp>
      <p:sp>
        <p:nvSpPr>
          <p:cNvPr id="6" name="Rectangle 9"/>
          <p:cNvSpPr>
            <a:spLocks noGrp="1" noChangeArrowheads="1"/>
          </p:cNvSpPr>
          <p:nvPr>
            <p:ph type="dt" idx="1"/>
          </p:nvPr>
        </p:nvSpPr>
        <p:spPr>
          <a:ln/>
        </p:spPr>
        <p:txBody>
          <a:bodyPr/>
          <a:lstStyle/>
          <a:p>
            <a:fld id="{E6F988C5-FA7F-4504-9ECA-47E237584649}" type="datetime1">
              <a:rPr lang="en-US"/>
              <a:pPr/>
              <a:t>7/31/2019</a:t>
            </a:fld>
            <a:endParaRPr lang="en-US"/>
          </a:p>
        </p:txBody>
      </p:sp>
      <p:sp>
        <p:nvSpPr>
          <p:cNvPr id="1234946" name="Rectangle 2"/>
          <p:cNvSpPr>
            <a:spLocks noGrp="1" noRot="1" noChangeAspect="1" noChangeArrowheads="1" noTextEdit="1"/>
          </p:cNvSpPr>
          <p:nvPr>
            <p:ph type="sldImg"/>
          </p:nvPr>
        </p:nvSpPr>
        <p:spPr>
          <a:xfrm>
            <a:off x="936625" y="379413"/>
            <a:ext cx="4983163" cy="3736975"/>
          </a:xfrm>
          <a:ln/>
        </p:spPr>
      </p:sp>
      <p:sp>
        <p:nvSpPr>
          <p:cNvPr id="1234947" name="Rectangle 3"/>
          <p:cNvSpPr>
            <a:spLocks noGrp="1" noChangeArrowheads="1"/>
          </p:cNvSpPr>
          <p:nvPr>
            <p:ph type="body" idx="1"/>
          </p:nvPr>
        </p:nvSpPr>
        <p:spPr>
          <a:xfrm>
            <a:off x="685800" y="4343519"/>
            <a:ext cx="5486400" cy="4538004"/>
          </a:xfrm>
        </p:spPr>
        <p:txBody>
          <a:bodyPr lIns="91629" tIns="45815" rIns="91629" bIns="45815"/>
          <a:lstStyle/>
          <a:p>
            <a:r>
              <a:rPr lang="en-US"/>
              <a:t>The difference in velocity associated with the same friction rate in a large duct as compared to a small duct can be very significant.  The ratio of cross sectional area enclosed to perimeter length is much larger for big ducts.  This means that for a large duct, the impact of resistance to flow due to friction with the duct wall is much less significant because a much lower percentage of the enclose air is in contact with the wall.  As a result, the air in a large duct is moving at a much higher velocity that it would in a smaller duct selected at the same friction rate.  If the velocities are higher, then the velocity pressures in the larger ducts will also be higher as compared to a smaller duct applied at the same friction rate.  </a:t>
            </a:r>
          </a:p>
          <a:p>
            <a:r>
              <a:rPr lang="en-US"/>
              <a:t>Since fitting pressure drop is related to duct velocity and duct velocity pressure, the impact of a poor fitting solution or design in a large duct can be much more significant that it would be in a smaller duct, even though the friction rate for both ducts is identical.  Thus, it is important to pay particular attention to the details of  fitting design in large ducts.</a:t>
            </a:r>
          </a:p>
        </p:txBody>
      </p:sp>
    </p:spTree>
    <p:extLst>
      <p:ext uri="{BB962C8B-B14F-4D97-AF65-F5344CB8AC3E}">
        <p14:creationId xmlns:p14="http://schemas.microsoft.com/office/powerpoint/2010/main" val="38936889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82651560-5831-49DB-887A-6581BA612917}" type="slidenum">
              <a:rPr lang="en-US"/>
              <a:pPr/>
              <a:t>60</a:t>
            </a:fld>
            <a:endParaRPr lang="en-US"/>
          </a:p>
        </p:txBody>
      </p:sp>
      <p:sp>
        <p:nvSpPr>
          <p:cNvPr id="6" name="Rectangle 9"/>
          <p:cNvSpPr>
            <a:spLocks noGrp="1" noChangeArrowheads="1"/>
          </p:cNvSpPr>
          <p:nvPr>
            <p:ph type="dt" idx="1"/>
          </p:nvPr>
        </p:nvSpPr>
        <p:spPr>
          <a:ln/>
        </p:spPr>
        <p:txBody>
          <a:bodyPr/>
          <a:lstStyle/>
          <a:p>
            <a:fld id="{B521DFBD-AD1F-4565-8E38-602222C23D56}" type="datetime1">
              <a:rPr lang="en-US"/>
              <a:pPr/>
              <a:t>7/31/2019</a:t>
            </a:fld>
            <a:endParaRPr lang="en-US"/>
          </a:p>
        </p:txBody>
      </p:sp>
      <p:sp>
        <p:nvSpPr>
          <p:cNvPr id="1236994" name="Rectangle 2"/>
          <p:cNvSpPr>
            <a:spLocks noGrp="1" noRot="1" noChangeAspect="1" noChangeArrowheads="1" noTextEdit="1"/>
          </p:cNvSpPr>
          <p:nvPr>
            <p:ph type="sldImg"/>
          </p:nvPr>
        </p:nvSpPr>
        <p:spPr>
          <a:xfrm>
            <a:off x="936625" y="379413"/>
            <a:ext cx="4983163" cy="3736975"/>
          </a:xfrm>
          <a:ln/>
        </p:spPr>
      </p:sp>
      <p:sp>
        <p:nvSpPr>
          <p:cNvPr id="1236995" name="Rectangle 3"/>
          <p:cNvSpPr>
            <a:spLocks noGrp="1" noChangeArrowheads="1"/>
          </p:cNvSpPr>
          <p:nvPr>
            <p:ph type="body" idx="1"/>
          </p:nvPr>
        </p:nvSpPr>
        <p:spPr>
          <a:xfrm>
            <a:off x="685800" y="4343519"/>
            <a:ext cx="5486400" cy="4538004"/>
          </a:xfrm>
        </p:spPr>
        <p:txBody>
          <a:bodyPr lIns="91629" tIns="45815" rIns="91629" bIns="45815"/>
          <a:lstStyle/>
          <a:p>
            <a:r>
              <a:rPr lang="en-US"/>
              <a:t>The difference in velocity associated with the same friction rate in a large duct as compared to a small duct can be very significant.  The ratio of cross sectional area enclosed to perimeter length is much larger for big ducts.  This means that for a large duct, the impact of resistance to flow due to friction with the duct wall is much less significant because a much lower percentage of the enclose air is in contact with the wall.  As a result, the air in a large duct is moving at a much higher velocity that it would in a smaller duct selected at the same friction rate.  If the velocities are higher, then the velocity pressures in the larger ducts will also be higher as compared to a smaller duct applied at the same friction rate.  </a:t>
            </a:r>
          </a:p>
          <a:p>
            <a:r>
              <a:rPr lang="en-US"/>
              <a:t>Since fitting pressure drop is related to duct velocity and duct velocity pressure, the impact of a poor fitting solution or design in a large duct can be much more significant that it would be in a smaller duct, even though the friction rate for both ducts is identical.  Thus, it is important to pay particular attention to the details of  fitting design in large ducts.</a:t>
            </a:r>
          </a:p>
        </p:txBody>
      </p:sp>
    </p:spTree>
    <p:extLst>
      <p:ext uri="{BB962C8B-B14F-4D97-AF65-F5344CB8AC3E}">
        <p14:creationId xmlns:p14="http://schemas.microsoft.com/office/powerpoint/2010/main" val="40974171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FE51B-B1B6-4A18-B3CD-C193433FFA2E}" type="slidenum">
              <a:rPr lang="en-US" smtClean="0"/>
              <a:pPr/>
              <a:t>61</a:t>
            </a:fld>
            <a:endParaRPr lang="en-US"/>
          </a:p>
        </p:txBody>
      </p:sp>
    </p:spTree>
    <p:extLst>
      <p:ext uri="{BB962C8B-B14F-4D97-AF65-F5344CB8AC3E}">
        <p14:creationId xmlns:p14="http://schemas.microsoft.com/office/powerpoint/2010/main" val="19087512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FE51B-B1B6-4A18-B3CD-C193433FFA2E}" type="slidenum">
              <a:rPr lang="en-US" smtClean="0"/>
              <a:pPr/>
              <a:t>62</a:t>
            </a:fld>
            <a:endParaRPr lang="en-US"/>
          </a:p>
        </p:txBody>
      </p:sp>
    </p:spTree>
    <p:extLst>
      <p:ext uri="{BB962C8B-B14F-4D97-AF65-F5344CB8AC3E}">
        <p14:creationId xmlns:p14="http://schemas.microsoft.com/office/powerpoint/2010/main" val="98499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88C7F048-0396-4ECF-B103-E203A1078CD2}" type="slidenum">
              <a:rPr lang="en-US"/>
              <a:pPr/>
              <a:t>4</a:t>
            </a:fld>
            <a:endParaRPr lang="en-US"/>
          </a:p>
        </p:txBody>
      </p:sp>
      <p:sp>
        <p:nvSpPr>
          <p:cNvPr id="6" name="Rectangle 9"/>
          <p:cNvSpPr>
            <a:spLocks noGrp="1" noChangeArrowheads="1"/>
          </p:cNvSpPr>
          <p:nvPr>
            <p:ph type="dt" idx="1"/>
          </p:nvPr>
        </p:nvSpPr>
        <p:spPr>
          <a:ln/>
        </p:spPr>
        <p:txBody>
          <a:bodyPr/>
          <a:lstStyle/>
          <a:p>
            <a:fld id="{E3FF8632-1B7B-425B-A8E8-1A4F05E55751}" type="datetime1">
              <a:rPr lang="en-US"/>
              <a:pPr/>
              <a:t>7/31/2019</a:t>
            </a:fld>
            <a:endParaRPr lang="en-US"/>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824322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9FE51B-B1B6-4A18-B3CD-C193433FFA2E}" type="slidenum">
              <a:rPr lang="en-US" smtClean="0"/>
              <a:pPr/>
              <a:t>63</a:t>
            </a:fld>
            <a:endParaRPr lang="en-US"/>
          </a:p>
        </p:txBody>
      </p:sp>
    </p:spTree>
    <p:extLst>
      <p:ext uri="{BB962C8B-B14F-4D97-AF65-F5344CB8AC3E}">
        <p14:creationId xmlns:p14="http://schemas.microsoft.com/office/powerpoint/2010/main" val="3675698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9FE51B-B1B6-4A18-B3CD-C193433FFA2E}" type="slidenum">
              <a:rPr lang="en-US" smtClean="0"/>
              <a:pPr/>
              <a:t>64</a:t>
            </a:fld>
            <a:endParaRPr lang="en-US"/>
          </a:p>
        </p:txBody>
      </p:sp>
    </p:spTree>
    <p:extLst>
      <p:ext uri="{BB962C8B-B14F-4D97-AF65-F5344CB8AC3E}">
        <p14:creationId xmlns:p14="http://schemas.microsoft.com/office/powerpoint/2010/main" val="39821679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9FE51B-B1B6-4A18-B3CD-C193433FFA2E}" type="slidenum">
              <a:rPr lang="en-US" smtClean="0"/>
              <a:pPr/>
              <a:t>65</a:t>
            </a:fld>
            <a:endParaRPr lang="en-US"/>
          </a:p>
        </p:txBody>
      </p:sp>
    </p:spTree>
    <p:extLst>
      <p:ext uri="{BB962C8B-B14F-4D97-AF65-F5344CB8AC3E}">
        <p14:creationId xmlns:p14="http://schemas.microsoft.com/office/powerpoint/2010/main" val="27612133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9FE51B-B1B6-4A18-B3CD-C193433FFA2E}" type="slidenum">
              <a:rPr lang="en-US" smtClean="0"/>
              <a:pPr/>
              <a:t>66</a:t>
            </a:fld>
            <a:endParaRPr lang="en-US"/>
          </a:p>
        </p:txBody>
      </p:sp>
    </p:spTree>
    <p:extLst>
      <p:ext uri="{BB962C8B-B14F-4D97-AF65-F5344CB8AC3E}">
        <p14:creationId xmlns:p14="http://schemas.microsoft.com/office/powerpoint/2010/main" val="7888520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9FE51B-B1B6-4A18-B3CD-C193433FFA2E}" type="slidenum">
              <a:rPr lang="en-US" smtClean="0"/>
              <a:pPr/>
              <a:t>67</a:t>
            </a:fld>
            <a:endParaRPr lang="en-US"/>
          </a:p>
        </p:txBody>
      </p:sp>
    </p:spTree>
    <p:extLst>
      <p:ext uri="{BB962C8B-B14F-4D97-AF65-F5344CB8AC3E}">
        <p14:creationId xmlns:p14="http://schemas.microsoft.com/office/powerpoint/2010/main" val="37076937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20 Transverse</a:t>
            </a:r>
          </a:p>
          <a:p>
            <a:endParaRPr lang="en-US" dirty="0"/>
          </a:p>
        </p:txBody>
      </p:sp>
      <p:sp>
        <p:nvSpPr>
          <p:cNvPr id="4" name="Slide Number Placeholder 3"/>
          <p:cNvSpPr>
            <a:spLocks noGrp="1"/>
          </p:cNvSpPr>
          <p:nvPr>
            <p:ph type="sldNum" sz="quarter" idx="10"/>
          </p:nvPr>
        </p:nvSpPr>
        <p:spPr/>
        <p:txBody>
          <a:bodyPr/>
          <a:lstStyle/>
          <a:p>
            <a:fld id="{AB9FE51B-B1B6-4A18-B3CD-C193433FFA2E}" type="slidenum">
              <a:rPr lang="en-US" smtClean="0"/>
              <a:pPr/>
              <a:t>68</a:t>
            </a:fld>
            <a:endParaRPr lang="en-US"/>
          </a:p>
        </p:txBody>
      </p:sp>
    </p:spTree>
    <p:extLst>
      <p:ext uri="{BB962C8B-B14F-4D97-AF65-F5344CB8AC3E}">
        <p14:creationId xmlns:p14="http://schemas.microsoft.com/office/powerpoint/2010/main" val="16750964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9FE51B-B1B6-4A18-B3CD-C193433FFA2E}" type="slidenum">
              <a:rPr lang="en-US" smtClean="0"/>
              <a:pPr/>
              <a:t>69</a:t>
            </a:fld>
            <a:endParaRPr lang="en-US"/>
          </a:p>
        </p:txBody>
      </p:sp>
    </p:spTree>
    <p:extLst>
      <p:ext uri="{BB962C8B-B14F-4D97-AF65-F5344CB8AC3E}">
        <p14:creationId xmlns:p14="http://schemas.microsoft.com/office/powerpoint/2010/main" val="21551003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9FE51B-B1B6-4A18-B3CD-C193433FFA2E}" type="slidenum">
              <a:rPr lang="en-US" smtClean="0"/>
              <a:pPr/>
              <a:t>70</a:t>
            </a:fld>
            <a:endParaRPr lang="en-US"/>
          </a:p>
        </p:txBody>
      </p:sp>
    </p:spTree>
    <p:extLst>
      <p:ext uri="{BB962C8B-B14F-4D97-AF65-F5344CB8AC3E}">
        <p14:creationId xmlns:p14="http://schemas.microsoft.com/office/powerpoint/2010/main" val="40472984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FE51B-B1B6-4A18-B3CD-C193433FFA2E}" type="slidenum">
              <a:rPr lang="en-US" smtClean="0"/>
              <a:pPr/>
              <a:t>71</a:t>
            </a:fld>
            <a:endParaRPr lang="en-US"/>
          </a:p>
        </p:txBody>
      </p:sp>
    </p:spTree>
    <p:extLst>
      <p:ext uri="{BB962C8B-B14F-4D97-AF65-F5344CB8AC3E}">
        <p14:creationId xmlns:p14="http://schemas.microsoft.com/office/powerpoint/2010/main" val="24882654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9FE51B-B1B6-4A18-B3CD-C193433FFA2E}" type="slidenum">
              <a:rPr lang="en-US" smtClean="0"/>
              <a:pPr/>
              <a:t>72</a:t>
            </a:fld>
            <a:endParaRPr lang="en-US"/>
          </a:p>
        </p:txBody>
      </p:sp>
    </p:spTree>
    <p:extLst>
      <p:ext uri="{BB962C8B-B14F-4D97-AF65-F5344CB8AC3E}">
        <p14:creationId xmlns:p14="http://schemas.microsoft.com/office/powerpoint/2010/main" val="3354567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E8F59825-D147-440E-B88D-F65C32828CFE}" type="slidenum">
              <a:rPr lang="en-US"/>
              <a:pPr/>
              <a:t>5</a:t>
            </a:fld>
            <a:endParaRPr lang="en-US"/>
          </a:p>
        </p:txBody>
      </p:sp>
      <p:sp>
        <p:nvSpPr>
          <p:cNvPr id="6" name="Rectangle 9"/>
          <p:cNvSpPr>
            <a:spLocks noGrp="1" noChangeArrowheads="1"/>
          </p:cNvSpPr>
          <p:nvPr>
            <p:ph type="dt" idx="1"/>
          </p:nvPr>
        </p:nvSpPr>
        <p:spPr>
          <a:ln/>
        </p:spPr>
        <p:txBody>
          <a:bodyPr/>
          <a:lstStyle/>
          <a:p>
            <a:fld id="{0EC7E1F4-6ACC-4763-A646-BB71A55B5467}" type="datetime1">
              <a:rPr lang="en-US"/>
              <a:pPr/>
              <a:t>7/31/2019</a:t>
            </a:fld>
            <a:endParaRPr lang="en-US"/>
          </a:p>
        </p:txBody>
      </p:sp>
      <p:sp>
        <p:nvSpPr>
          <p:cNvPr id="1435650" name="Rectangle 2"/>
          <p:cNvSpPr>
            <a:spLocks noGrp="1" noRot="1" noChangeAspect="1" noChangeArrowheads="1" noTextEdit="1"/>
          </p:cNvSpPr>
          <p:nvPr>
            <p:ph type="sldImg"/>
          </p:nvPr>
        </p:nvSpPr>
        <p:spPr>
          <a:ln/>
        </p:spPr>
      </p:sp>
      <p:sp>
        <p:nvSpPr>
          <p:cNvPr id="1435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20987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9FE51B-B1B6-4A18-B3CD-C193433FFA2E}" type="slidenum">
              <a:rPr lang="en-US" smtClean="0"/>
              <a:pPr/>
              <a:t>73</a:t>
            </a:fld>
            <a:endParaRPr lang="en-US"/>
          </a:p>
        </p:txBody>
      </p:sp>
    </p:spTree>
    <p:extLst>
      <p:ext uri="{BB962C8B-B14F-4D97-AF65-F5344CB8AC3E}">
        <p14:creationId xmlns:p14="http://schemas.microsoft.com/office/powerpoint/2010/main" val="6774711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FE51B-B1B6-4A18-B3CD-C193433FFA2E}" type="slidenum">
              <a:rPr lang="en-US" smtClean="0"/>
              <a:pPr/>
              <a:t>74</a:t>
            </a:fld>
            <a:endParaRPr lang="en-US"/>
          </a:p>
        </p:txBody>
      </p:sp>
    </p:spTree>
    <p:extLst>
      <p:ext uri="{BB962C8B-B14F-4D97-AF65-F5344CB8AC3E}">
        <p14:creationId xmlns:p14="http://schemas.microsoft.com/office/powerpoint/2010/main" val="20379368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9FE51B-B1B6-4A18-B3CD-C193433FFA2E}" type="slidenum">
              <a:rPr lang="en-US" smtClean="0"/>
              <a:pPr/>
              <a:t>75</a:t>
            </a:fld>
            <a:endParaRPr lang="en-US"/>
          </a:p>
        </p:txBody>
      </p:sp>
    </p:spTree>
    <p:extLst>
      <p:ext uri="{BB962C8B-B14F-4D97-AF65-F5344CB8AC3E}">
        <p14:creationId xmlns:p14="http://schemas.microsoft.com/office/powerpoint/2010/main" val="37984789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FE51B-B1B6-4A18-B3CD-C193433FFA2E}" type="slidenum">
              <a:rPr lang="en-US" smtClean="0"/>
              <a:pPr/>
              <a:t>76</a:t>
            </a:fld>
            <a:endParaRPr lang="en-US"/>
          </a:p>
        </p:txBody>
      </p:sp>
    </p:spTree>
    <p:extLst>
      <p:ext uri="{BB962C8B-B14F-4D97-AF65-F5344CB8AC3E}">
        <p14:creationId xmlns:p14="http://schemas.microsoft.com/office/powerpoint/2010/main" val="21739676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FE51B-B1B6-4A18-B3CD-C193433FFA2E}" type="slidenum">
              <a:rPr lang="en-US" smtClean="0"/>
              <a:pPr/>
              <a:t>77</a:t>
            </a:fld>
            <a:endParaRPr lang="en-US"/>
          </a:p>
        </p:txBody>
      </p:sp>
    </p:spTree>
    <p:extLst>
      <p:ext uri="{BB962C8B-B14F-4D97-AF65-F5344CB8AC3E}">
        <p14:creationId xmlns:p14="http://schemas.microsoft.com/office/powerpoint/2010/main" val="37825948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FE51B-B1B6-4A18-B3CD-C193433FFA2E}" type="slidenum">
              <a:rPr lang="en-US" smtClean="0"/>
              <a:pPr/>
              <a:t>78</a:t>
            </a:fld>
            <a:endParaRPr lang="en-US"/>
          </a:p>
        </p:txBody>
      </p:sp>
    </p:spTree>
    <p:extLst>
      <p:ext uri="{BB962C8B-B14F-4D97-AF65-F5344CB8AC3E}">
        <p14:creationId xmlns:p14="http://schemas.microsoft.com/office/powerpoint/2010/main" val="36092755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9FE51B-B1B6-4A18-B3CD-C193433FFA2E}" type="slidenum">
              <a:rPr lang="en-US" smtClean="0"/>
              <a:pPr/>
              <a:t>79</a:t>
            </a:fld>
            <a:endParaRPr lang="en-US"/>
          </a:p>
        </p:txBody>
      </p:sp>
    </p:spTree>
    <p:extLst>
      <p:ext uri="{BB962C8B-B14F-4D97-AF65-F5344CB8AC3E}">
        <p14:creationId xmlns:p14="http://schemas.microsoft.com/office/powerpoint/2010/main" val="41611414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6ACBE565-7599-4184-BDE2-975B293B2975}" type="slidenum">
              <a:rPr lang="en-US" smtClean="0"/>
              <a:pPr/>
              <a:t>81</a:t>
            </a:fld>
            <a:endParaRPr lang="en-US"/>
          </a:p>
        </p:txBody>
      </p:sp>
      <p:sp>
        <p:nvSpPr>
          <p:cNvPr id="6" name="Date Placeholder 5"/>
          <p:cNvSpPr>
            <a:spLocks noGrp="1"/>
          </p:cNvSpPr>
          <p:nvPr>
            <p:ph type="dt" idx="12"/>
          </p:nvPr>
        </p:nvSpPr>
        <p:spPr/>
        <p:txBody>
          <a:bodyPr/>
          <a:lstStyle/>
          <a:p>
            <a:fld id="{F33E50F1-B347-44C2-84FC-6D3E53FA8B80}" type="datetime1">
              <a:rPr lang="en-US" smtClean="0"/>
              <a:pPr/>
              <a:t>7/31/2019</a:t>
            </a:fld>
            <a:endParaRPr lang="en-US"/>
          </a:p>
        </p:txBody>
      </p:sp>
    </p:spTree>
    <p:extLst>
      <p:ext uri="{BB962C8B-B14F-4D97-AF65-F5344CB8AC3E}">
        <p14:creationId xmlns:p14="http://schemas.microsoft.com/office/powerpoint/2010/main" val="11958512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6ACBE565-7599-4184-BDE2-975B293B2975}" type="slidenum">
              <a:rPr lang="en-US" smtClean="0"/>
              <a:pPr/>
              <a:t>82</a:t>
            </a:fld>
            <a:endParaRPr lang="en-US"/>
          </a:p>
        </p:txBody>
      </p:sp>
      <p:sp>
        <p:nvSpPr>
          <p:cNvPr id="6" name="Date Placeholder 5"/>
          <p:cNvSpPr>
            <a:spLocks noGrp="1"/>
          </p:cNvSpPr>
          <p:nvPr>
            <p:ph type="dt" idx="12"/>
          </p:nvPr>
        </p:nvSpPr>
        <p:spPr/>
        <p:txBody>
          <a:bodyPr/>
          <a:lstStyle/>
          <a:p>
            <a:fld id="{F33E50F1-B347-44C2-84FC-6D3E53FA8B80}" type="datetime1">
              <a:rPr lang="en-US" smtClean="0"/>
              <a:pPr/>
              <a:t>7/31/2019</a:t>
            </a:fld>
            <a:endParaRPr lang="en-US"/>
          </a:p>
        </p:txBody>
      </p:sp>
    </p:spTree>
    <p:extLst>
      <p:ext uri="{BB962C8B-B14F-4D97-AF65-F5344CB8AC3E}">
        <p14:creationId xmlns:p14="http://schemas.microsoft.com/office/powerpoint/2010/main" val="1781299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6ACBE565-7599-4184-BDE2-975B293B2975}" type="slidenum">
              <a:rPr lang="en-US" smtClean="0"/>
              <a:pPr/>
              <a:t>83</a:t>
            </a:fld>
            <a:endParaRPr lang="en-US"/>
          </a:p>
        </p:txBody>
      </p:sp>
      <p:sp>
        <p:nvSpPr>
          <p:cNvPr id="6" name="Date Placeholder 5"/>
          <p:cNvSpPr>
            <a:spLocks noGrp="1"/>
          </p:cNvSpPr>
          <p:nvPr>
            <p:ph type="dt" idx="12"/>
          </p:nvPr>
        </p:nvSpPr>
        <p:spPr/>
        <p:txBody>
          <a:bodyPr/>
          <a:lstStyle/>
          <a:p>
            <a:fld id="{F33E50F1-B347-44C2-84FC-6D3E53FA8B80}" type="datetime1">
              <a:rPr lang="en-US" smtClean="0"/>
              <a:pPr/>
              <a:t>7/31/2019</a:t>
            </a:fld>
            <a:endParaRPr lang="en-US"/>
          </a:p>
        </p:txBody>
      </p:sp>
    </p:spTree>
    <p:extLst>
      <p:ext uri="{BB962C8B-B14F-4D97-AF65-F5344CB8AC3E}">
        <p14:creationId xmlns:p14="http://schemas.microsoft.com/office/powerpoint/2010/main" val="2512966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CFD97FE3-3BD9-4BC3-BD62-FBFF4AF8D990}" type="slidenum">
              <a:rPr lang="en-US"/>
              <a:pPr/>
              <a:t>6</a:t>
            </a:fld>
            <a:endParaRPr lang="en-US"/>
          </a:p>
        </p:txBody>
      </p:sp>
      <p:sp>
        <p:nvSpPr>
          <p:cNvPr id="6" name="Rectangle 9"/>
          <p:cNvSpPr>
            <a:spLocks noGrp="1" noChangeArrowheads="1"/>
          </p:cNvSpPr>
          <p:nvPr>
            <p:ph type="dt" idx="1"/>
          </p:nvPr>
        </p:nvSpPr>
        <p:spPr>
          <a:ln/>
        </p:spPr>
        <p:txBody>
          <a:bodyPr/>
          <a:lstStyle/>
          <a:p>
            <a:fld id="{1B6EA607-EBCC-41D1-92E0-6CC7A33B0342}" type="datetime1">
              <a:rPr lang="en-US"/>
              <a:pPr/>
              <a:t>7/31/2019</a:t>
            </a:fld>
            <a:endParaRPr lang="en-US"/>
          </a:p>
        </p:txBody>
      </p:sp>
      <p:sp>
        <p:nvSpPr>
          <p:cNvPr id="1436674" name="Rectangle 2"/>
          <p:cNvSpPr>
            <a:spLocks noGrp="1" noRot="1" noChangeAspect="1" noChangeArrowheads="1" noTextEdit="1"/>
          </p:cNvSpPr>
          <p:nvPr>
            <p:ph type="sldImg"/>
          </p:nvPr>
        </p:nvSpPr>
        <p:spPr>
          <a:ln/>
        </p:spPr>
      </p:sp>
      <p:sp>
        <p:nvSpPr>
          <p:cNvPr id="1436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872429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6ACBE565-7599-4184-BDE2-975B293B2975}" type="slidenum">
              <a:rPr lang="en-US" smtClean="0"/>
              <a:pPr/>
              <a:t>84</a:t>
            </a:fld>
            <a:endParaRPr lang="en-US"/>
          </a:p>
        </p:txBody>
      </p:sp>
      <p:sp>
        <p:nvSpPr>
          <p:cNvPr id="6" name="Date Placeholder 5"/>
          <p:cNvSpPr>
            <a:spLocks noGrp="1"/>
          </p:cNvSpPr>
          <p:nvPr>
            <p:ph type="dt" idx="12"/>
          </p:nvPr>
        </p:nvSpPr>
        <p:spPr/>
        <p:txBody>
          <a:bodyPr/>
          <a:lstStyle/>
          <a:p>
            <a:fld id="{F33E50F1-B347-44C2-84FC-6D3E53FA8B80}" type="datetime1">
              <a:rPr lang="en-US" smtClean="0"/>
              <a:pPr/>
              <a:t>7/31/2019</a:t>
            </a:fld>
            <a:endParaRPr lang="en-US"/>
          </a:p>
        </p:txBody>
      </p:sp>
    </p:spTree>
    <p:extLst>
      <p:ext uri="{BB962C8B-B14F-4D97-AF65-F5344CB8AC3E}">
        <p14:creationId xmlns:p14="http://schemas.microsoft.com/office/powerpoint/2010/main" val="7201732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6ACBE565-7599-4184-BDE2-975B293B2975}" type="slidenum">
              <a:rPr lang="en-US" smtClean="0"/>
              <a:pPr/>
              <a:t>85</a:t>
            </a:fld>
            <a:endParaRPr lang="en-US"/>
          </a:p>
        </p:txBody>
      </p:sp>
      <p:sp>
        <p:nvSpPr>
          <p:cNvPr id="6" name="Date Placeholder 5"/>
          <p:cNvSpPr>
            <a:spLocks noGrp="1"/>
          </p:cNvSpPr>
          <p:nvPr>
            <p:ph type="dt" idx="12"/>
          </p:nvPr>
        </p:nvSpPr>
        <p:spPr/>
        <p:txBody>
          <a:bodyPr/>
          <a:lstStyle/>
          <a:p>
            <a:fld id="{F33E50F1-B347-44C2-84FC-6D3E53FA8B80}" type="datetime1">
              <a:rPr lang="en-US" smtClean="0"/>
              <a:pPr/>
              <a:t>7/31/2019</a:t>
            </a:fld>
            <a:endParaRPr lang="en-US"/>
          </a:p>
        </p:txBody>
      </p:sp>
    </p:spTree>
    <p:extLst>
      <p:ext uri="{BB962C8B-B14F-4D97-AF65-F5344CB8AC3E}">
        <p14:creationId xmlns:p14="http://schemas.microsoft.com/office/powerpoint/2010/main" val="37798585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6ACBE565-7599-4184-BDE2-975B293B2975}" type="slidenum">
              <a:rPr lang="en-US" smtClean="0"/>
              <a:pPr/>
              <a:t>86</a:t>
            </a:fld>
            <a:endParaRPr lang="en-US"/>
          </a:p>
        </p:txBody>
      </p:sp>
      <p:sp>
        <p:nvSpPr>
          <p:cNvPr id="6" name="Date Placeholder 5"/>
          <p:cNvSpPr>
            <a:spLocks noGrp="1"/>
          </p:cNvSpPr>
          <p:nvPr>
            <p:ph type="dt" idx="12"/>
          </p:nvPr>
        </p:nvSpPr>
        <p:spPr/>
        <p:txBody>
          <a:bodyPr/>
          <a:lstStyle/>
          <a:p>
            <a:fld id="{F33E50F1-B347-44C2-84FC-6D3E53FA8B80}" type="datetime1">
              <a:rPr lang="en-US" smtClean="0"/>
              <a:pPr/>
              <a:t>7/31/2019</a:t>
            </a:fld>
            <a:endParaRPr lang="en-US"/>
          </a:p>
        </p:txBody>
      </p:sp>
    </p:spTree>
    <p:extLst>
      <p:ext uri="{BB962C8B-B14F-4D97-AF65-F5344CB8AC3E}">
        <p14:creationId xmlns:p14="http://schemas.microsoft.com/office/powerpoint/2010/main" val="10894103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6ACBE565-7599-4184-BDE2-975B293B2975}" type="slidenum">
              <a:rPr lang="en-US" smtClean="0"/>
              <a:pPr/>
              <a:t>87</a:t>
            </a:fld>
            <a:endParaRPr lang="en-US"/>
          </a:p>
        </p:txBody>
      </p:sp>
      <p:sp>
        <p:nvSpPr>
          <p:cNvPr id="6" name="Date Placeholder 5"/>
          <p:cNvSpPr>
            <a:spLocks noGrp="1"/>
          </p:cNvSpPr>
          <p:nvPr>
            <p:ph type="dt" idx="12"/>
          </p:nvPr>
        </p:nvSpPr>
        <p:spPr/>
        <p:txBody>
          <a:bodyPr/>
          <a:lstStyle/>
          <a:p>
            <a:fld id="{F33E50F1-B347-44C2-84FC-6D3E53FA8B80}" type="datetime1">
              <a:rPr lang="en-US" smtClean="0"/>
              <a:pPr/>
              <a:t>7/31/2019</a:t>
            </a:fld>
            <a:endParaRPr lang="en-US"/>
          </a:p>
        </p:txBody>
      </p:sp>
    </p:spTree>
    <p:extLst>
      <p:ext uri="{BB962C8B-B14F-4D97-AF65-F5344CB8AC3E}">
        <p14:creationId xmlns:p14="http://schemas.microsoft.com/office/powerpoint/2010/main" val="18829371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6ACBE565-7599-4184-BDE2-975B293B2975}" type="slidenum">
              <a:rPr lang="en-US" smtClean="0"/>
              <a:pPr/>
              <a:t>88</a:t>
            </a:fld>
            <a:endParaRPr lang="en-US"/>
          </a:p>
        </p:txBody>
      </p:sp>
      <p:sp>
        <p:nvSpPr>
          <p:cNvPr id="6" name="Date Placeholder 5"/>
          <p:cNvSpPr>
            <a:spLocks noGrp="1"/>
          </p:cNvSpPr>
          <p:nvPr>
            <p:ph type="dt" idx="12"/>
          </p:nvPr>
        </p:nvSpPr>
        <p:spPr/>
        <p:txBody>
          <a:bodyPr/>
          <a:lstStyle/>
          <a:p>
            <a:fld id="{F33E50F1-B347-44C2-84FC-6D3E53FA8B80}" type="datetime1">
              <a:rPr lang="en-US" smtClean="0"/>
              <a:pPr/>
              <a:t>7/31/2019</a:t>
            </a:fld>
            <a:endParaRPr lang="en-US"/>
          </a:p>
        </p:txBody>
      </p:sp>
    </p:spTree>
    <p:extLst>
      <p:ext uri="{BB962C8B-B14F-4D97-AF65-F5344CB8AC3E}">
        <p14:creationId xmlns:p14="http://schemas.microsoft.com/office/powerpoint/2010/main" val="25443846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6ACBE565-7599-4184-BDE2-975B293B2975}" type="slidenum">
              <a:rPr lang="en-US" smtClean="0"/>
              <a:pPr/>
              <a:t>89</a:t>
            </a:fld>
            <a:endParaRPr lang="en-US"/>
          </a:p>
        </p:txBody>
      </p:sp>
      <p:sp>
        <p:nvSpPr>
          <p:cNvPr id="6" name="Date Placeholder 5"/>
          <p:cNvSpPr>
            <a:spLocks noGrp="1"/>
          </p:cNvSpPr>
          <p:nvPr>
            <p:ph type="dt" idx="12"/>
          </p:nvPr>
        </p:nvSpPr>
        <p:spPr/>
        <p:txBody>
          <a:bodyPr/>
          <a:lstStyle/>
          <a:p>
            <a:fld id="{F33E50F1-B347-44C2-84FC-6D3E53FA8B80}" type="datetime1">
              <a:rPr lang="en-US" smtClean="0"/>
              <a:pPr/>
              <a:t>7/31/2019</a:t>
            </a:fld>
            <a:endParaRPr lang="en-US"/>
          </a:p>
        </p:txBody>
      </p:sp>
    </p:spTree>
    <p:extLst>
      <p:ext uri="{BB962C8B-B14F-4D97-AF65-F5344CB8AC3E}">
        <p14:creationId xmlns:p14="http://schemas.microsoft.com/office/powerpoint/2010/main" val="38597016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6ACBE565-7599-4184-BDE2-975B293B2975}" type="slidenum">
              <a:rPr lang="en-US" smtClean="0"/>
              <a:pPr/>
              <a:t>90</a:t>
            </a:fld>
            <a:endParaRPr lang="en-US"/>
          </a:p>
        </p:txBody>
      </p:sp>
      <p:sp>
        <p:nvSpPr>
          <p:cNvPr id="6" name="Date Placeholder 5"/>
          <p:cNvSpPr>
            <a:spLocks noGrp="1"/>
          </p:cNvSpPr>
          <p:nvPr>
            <p:ph type="dt" idx="12"/>
          </p:nvPr>
        </p:nvSpPr>
        <p:spPr/>
        <p:txBody>
          <a:bodyPr/>
          <a:lstStyle/>
          <a:p>
            <a:fld id="{F33E50F1-B347-44C2-84FC-6D3E53FA8B80}" type="datetime1">
              <a:rPr lang="en-US" smtClean="0"/>
              <a:pPr/>
              <a:t>7/31/2019</a:t>
            </a:fld>
            <a:endParaRPr lang="en-US"/>
          </a:p>
        </p:txBody>
      </p:sp>
    </p:spTree>
    <p:extLst>
      <p:ext uri="{BB962C8B-B14F-4D97-AF65-F5344CB8AC3E}">
        <p14:creationId xmlns:p14="http://schemas.microsoft.com/office/powerpoint/2010/main" val="7888410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6ACBE565-7599-4184-BDE2-975B293B2975}" type="slidenum">
              <a:rPr lang="en-US" smtClean="0"/>
              <a:pPr/>
              <a:t>91</a:t>
            </a:fld>
            <a:endParaRPr lang="en-US"/>
          </a:p>
        </p:txBody>
      </p:sp>
      <p:sp>
        <p:nvSpPr>
          <p:cNvPr id="6" name="Date Placeholder 5"/>
          <p:cNvSpPr>
            <a:spLocks noGrp="1"/>
          </p:cNvSpPr>
          <p:nvPr>
            <p:ph type="dt" idx="12"/>
          </p:nvPr>
        </p:nvSpPr>
        <p:spPr/>
        <p:txBody>
          <a:bodyPr/>
          <a:lstStyle/>
          <a:p>
            <a:fld id="{F33E50F1-B347-44C2-84FC-6D3E53FA8B80}" type="datetime1">
              <a:rPr lang="en-US" smtClean="0"/>
              <a:pPr/>
              <a:t>7/31/2019</a:t>
            </a:fld>
            <a:endParaRPr lang="en-US"/>
          </a:p>
        </p:txBody>
      </p:sp>
    </p:spTree>
    <p:extLst>
      <p:ext uri="{BB962C8B-B14F-4D97-AF65-F5344CB8AC3E}">
        <p14:creationId xmlns:p14="http://schemas.microsoft.com/office/powerpoint/2010/main" val="24554955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6ACBE565-7599-4184-BDE2-975B293B2975}" type="slidenum">
              <a:rPr lang="en-US" smtClean="0"/>
              <a:pPr/>
              <a:t>92</a:t>
            </a:fld>
            <a:endParaRPr lang="en-US"/>
          </a:p>
        </p:txBody>
      </p:sp>
      <p:sp>
        <p:nvSpPr>
          <p:cNvPr id="6" name="Date Placeholder 5"/>
          <p:cNvSpPr>
            <a:spLocks noGrp="1"/>
          </p:cNvSpPr>
          <p:nvPr>
            <p:ph type="dt" idx="12"/>
          </p:nvPr>
        </p:nvSpPr>
        <p:spPr/>
        <p:txBody>
          <a:bodyPr/>
          <a:lstStyle/>
          <a:p>
            <a:fld id="{F33E50F1-B347-44C2-84FC-6D3E53FA8B80}" type="datetime1">
              <a:rPr lang="en-US" smtClean="0"/>
              <a:pPr/>
              <a:t>7/31/2019</a:t>
            </a:fld>
            <a:endParaRPr lang="en-US"/>
          </a:p>
        </p:txBody>
      </p:sp>
    </p:spTree>
    <p:extLst>
      <p:ext uri="{BB962C8B-B14F-4D97-AF65-F5344CB8AC3E}">
        <p14:creationId xmlns:p14="http://schemas.microsoft.com/office/powerpoint/2010/main" val="37156682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6ACBE565-7599-4184-BDE2-975B293B2975}" type="slidenum">
              <a:rPr lang="en-US" smtClean="0"/>
              <a:pPr/>
              <a:t>93</a:t>
            </a:fld>
            <a:endParaRPr lang="en-US"/>
          </a:p>
        </p:txBody>
      </p:sp>
      <p:sp>
        <p:nvSpPr>
          <p:cNvPr id="6" name="Date Placeholder 5"/>
          <p:cNvSpPr>
            <a:spLocks noGrp="1"/>
          </p:cNvSpPr>
          <p:nvPr>
            <p:ph type="dt" idx="12"/>
          </p:nvPr>
        </p:nvSpPr>
        <p:spPr/>
        <p:txBody>
          <a:bodyPr/>
          <a:lstStyle/>
          <a:p>
            <a:fld id="{F33E50F1-B347-44C2-84FC-6D3E53FA8B80}" type="datetime1">
              <a:rPr lang="en-US" smtClean="0"/>
              <a:pPr/>
              <a:t>7/31/2019</a:t>
            </a:fld>
            <a:endParaRPr lang="en-US"/>
          </a:p>
        </p:txBody>
      </p:sp>
    </p:spTree>
    <p:extLst>
      <p:ext uri="{BB962C8B-B14F-4D97-AF65-F5344CB8AC3E}">
        <p14:creationId xmlns:p14="http://schemas.microsoft.com/office/powerpoint/2010/main" val="1824140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434BB7AC-9C25-48E5-BD22-875B1BF25A1A}" type="slidenum">
              <a:rPr lang="en-US"/>
              <a:pPr/>
              <a:t>7</a:t>
            </a:fld>
            <a:endParaRPr lang="en-US"/>
          </a:p>
        </p:txBody>
      </p:sp>
      <p:sp>
        <p:nvSpPr>
          <p:cNvPr id="6" name="Rectangle 9"/>
          <p:cNvSpPr>
            <a:spLocks noGrp="1" noChangeArrowheads="1"/>
          </p:cNvSpPr>
          <p:nvPr>
            <p:ph type="dt" idx="1"/>
          </p:nvPr>
        </p:nvSpPr>
        <p:spPr>
          <a:ln/>
        </p:spPr>
        <p:txBody>
          <a:bodyPr/>
          <a:lstStyle/>
          <a:p>
            <a:fld id="{2F5E45AB-6C86-4683-AD87-580F508666C6}" type="datetime1">
              <a:rPr lang="en-US"/>
              <a:pPr/>
              <a:t>7/31/2019</a:t>
            </a:fld>
            <a:endParaRPr lang="en-US"/>
          </a:p>
        </p:txBody>
      </p:sp>
      <p:sp>
        <p:nvSpPr>
          <p:cNvPr id="1587202" name="Rectangle 2"/>
          <p:cNvSpPr>
            <a:spLocks noGrp="1" noRot="1" noChangeAspect="1" noChangeArrowheads="1" noTextEdit="1"/>
          </p:cNvSpPr>
          <p:nvPr>
            <p:ph type="sldImg"/>
          </p:nvPr>
        </p:nvSpPr>
        <p:spPr>
          <a:ln/>
        </p:spPr>
      </p:sp>
      <p:sp>
        <p:nvSpPr>
          <p:cNvPr id="1587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26061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6ACBE565-7599-4184-BDE2-975B293B2975}" type="slidenum">
              <a:rPr lang="en-US" smtClean="0"/>
              <a:pPr/>
              <a:t>94</a:t>
            </a:fld>
            <a:endParaRPr lang="en-US"/>
          </a:p>
        </p:txBody>
      </p:sp>
      <p:sp>
        <p:nvSpPr>
          <p:cNvPr id="6" name="Date Placeholder 5"/>
          <p:cNvSpPr>
            <a:spLocks noGrp="1"/>
          </p:cNvSpPr>
          <p:nvPr>
            <p:ph type="dt" idx="12"/>
          </p:nvPr>
        </p:nvSpPr>
        <p:spPr/>
        <p:txBody>
          <a:bodyPr/>
          <a:lstStyle/>
          <a:p>
            <a:fld id="{F33E50F1-B347-44C2-84FC-6D3E53FA8B80}" type="datetime1">
              <a:rPr lang="en-US" smtClean="0"/>
              <a:pPr/>
              <a:t>7/31/2019</a:t>
            </a:fld>
            <a:endParaRPr lang="en-US"/>
          </a:p>
        </p:txBody>
      </p:sp>
    </p:spTree>
    <p:extLst>
      <p:ext uri="{BB962C8B-B14F-4D97-AF65-F5344CB8AC3E}">
        <p14:creationId xmlns:p14="http://schemas.microsoft.com/office/powerpoint/2010/main" val="22759538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6ACBE565-7599-4184-BDE2-975B293B2975}" type="slidenum">
              <a:rPr lang="en-US" smtClean="0"/>
              <a:pPr/>
              <a:t>95</a:t>
            </a:fld>
            <a:endParaRPr lang="en-US"/>
          </a:p>
        </p:txBody>
      </p:sp>
      <p:sp>
        <p:nvSpPr>
          <p:cNvPr id="6" name="Date Placeholder 5"/>
          <p:cNvSpPr>
            <a:spLocks noGrp="1"/>
          </p:cNvSpPr>
          <p:nvPr>
            <p:ph type="dt" idx="12"/>
          </p:nvPr>
        </p:nvSpPr>
        <p:spPr/>
        <p:txBody>
          <a:bodyPr/>
          <a:lstStyle/>
          <a:p>
            <a:fld id="{F33E50F1-B347-44C2-84FC-6D3E53FA8B80}" type="datetime1">
              <a:rPr lang="en-US" smtClean="0"/>
              <a:pPr/>
              <a:t>7/31/2019</a:t>
            </a:fld>
            <a:endParaRPr lang="en-US"/>
          </a:p>
        </p:txBody>
      </p:sp>
    </p:spTree>
    <p:extLst>
      <p:ext uri="{BB962C8B-B14F-4D97-AF65-F5344CB8AC3E}">
        <p14:creationId xmlns:p14="http://schemas.microsoft.com/office/powerpoint/2010/main" val="28897046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6ACBE565-7599-4184-BDE2-975B293B2975}" type="slidenum">
              <a:rPr lang="en-US" smtClean="0"/>
              <a:pPr/>
              <a:t>96</a:t>
            </a:fld>
            <a:endParaRPr lang="en-US"/>
          </a:p>
        </p:txBody>
      </p:sp>
      <p:sp>
        <p:nvSpPr>
          <p:cNvPr id="6" name="Date Placeholder 5"/>
          <p:cNvSpPr>
            <a:spLocks noGrp="1"/>
          </p:cNvSpPr>
          <p:nvPr>
            <p:ph type="dt" idx="12"/>
          </p:nvPr>
        </p:nvSpPr>
        <p:spPr/>
        <p:txBody>
          <a:bodyPr/>
          <a:lstStyle/>
          <a:p>
            <a:fld id="{F33E50F1-B347-44C2-84FC-6D3E53FA8B80}" type="datetime1">
              <a:rPr lang="en-US" smtClean="0"/>
              <a:pPr/>
              <a:t>7/31/2019</a:t>
            </a:fld>
            <a:endParaRPr lang="en-US"/>
          </a:p>
        </p:txBody>
      </p:sp>
    </p:spTree>
    <p:extLst>
      <p:ext uri="{BB962C8B-B14F-4D97-AF65-F5344CB8AC3E}">
        <p14:creationId xmlns:p14="http://schemas.microsoft.com/office/powerpoint/2010/main" val="375230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616B09ED-E84D-4BFA-93F2-36B3ADAF5E4B}" type="slidenum">
              <a:rPr lang="en-US"/>
              <a:pPr/>
              <a:t>8</a:t>
            </a:fld>
            <a:endParaRPr lang="en-US"/>
          </a:p>
        </p:txBody>
      </p:sp>
      <p:sp>
        <p:nvSpPr>
          <p:cNvPr id="6" name="Rectangle 9"/>
          <p:cNvSpPr>
            <a:spLocks noGrp="1" noChangeArrowheads="1"/>
          </p:cNvSpPr>
          <p:nvPr>
            <p:ph type="dt" idx="1"/>
          </p:nvPr>
        </p:nvSpPr>
        <p:spPr>
          <a:ln/>
        </p:spPr>
        <p:txBody>
          <a:bodyPr/>
          <a:lstStyle/>
          <a:p>
            <a:fld id="{BB7DCA00-7EDA-4174-AAF0-AA075430E973}" type="datetime1">
              <a:rPr lang="en-US"/>
              <a:pPr/>
              <a:t>7/31/2019</a:t>
            </a:fld>
            <a:endParaRPr lang="en-US"/>
          </a:p>
        </p:txBody>
      </p:sp>
      <p:sp>
        <p:nvSpPr>
          <p:cNvPr id="1588226" name="Rectangle 2"/>
          <p:cNvSpPr>
            <a:spLocks noGrp="1" noRot="1" noChangeAspect="1" noChangeArrowheads="1" noTextEdit="1"/>
          </p:cNvSpPr>
          <p:nvPr>
            <p:ph type="sldImg"/>
          </p:nvPr>
        </p:nvSpPr>
        <p:spPr>
          <a:ln/>
        </p:spPr>
      </p:sp>
      <p:sp>
        <p:nvSpPr>
          <p:cNvPr id="1588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50077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GreenPrints 2002 – Atalanta, GA</a:t>
            </a:r>
          </a:p>
        </p:txBody>
      </p:sp>
      <p:sp>
        <p:nvSpPr>
          <p:cNvPr id="5" name="Rectangle 7"/>
          <p:cNvSpPr>
            <a:spLocks noGrp="1" noChangeArrowheads="1"/>
          </p:cNvSpPr>
          <p:nvPr>
            <p:ph type="sldNum" sz="quarter" idx="5"/>
          </p:nvPr>
        </p:nvSpPr>
        <p:spPr>
          <a:ln/>
        </p:spPr>
        <p:txBody>
          <a:bodyPr/>
          <a:lstStyle/>
          <a:p>
            <a:fld id="{73AB13C8-F477-4879-BBEF-94468BAF79E7}" type="slidenum">
              <a:rPr lang="en-US"/>
              <a:pPr/>
              <a:t>9</a:t>
            </a:fld>
            <a:endParaRPr lang="en-US"/>
          </a:p>
        </p:txBody>
      </p:sp>
      <p:sp>
        <p:nvSpPr>
          <p:cNvPr id="6" name="Rectangle 9"/>
          <p:cNvSpPr>
            <a:spLocks noGrp="1" noChangeArrowheads="1"/>
          </p:cNvSpPr>
          <p:nvPr>
            <p:ph type="dt" idx="1"/>
          </p:nvPr>
        </p:nvSpPr>
        <p:spPr>
          <a:ln/>
        </p:spPr>
        <p:txBody>
          <a:bodyPr/>
          <a:lstStyle/>
          <a:p>
            <a:fld id="{DAF52B84-980F-4962-AC63-96672287BFB3}" type="datetime1">
              <a:rPr lang="en-US"/>
              <a:pPr/>
              <a:t>7/31/2019</a:t>
            </a:fld>
            <a:endParaRPr lang="en-US"/>
          </a:p>
        </p:txBody>
      </p:sp>
      <p:sp>
        <p:nvSpPr>
          <p:cNvPr id="1590274" name="Rectangle 2"/>
          <p:cNvSpPr>
            <a:spLocks noGrp="1" noRot="1" noChangeAspect="1" noChangeArrowheads="1" noTextEdit="1"/>
          </p:cNvSpPr>
          <p:nvPr>
            <p:ph type="sldImg"/>
          </p:nvPr>
        </p:nvSpPr>
        <p:spPr>
          <a:ln/>
        </p:spPr>
      </p:sp>
      <p:sp>
        <p:nvSpPr>
          <p:cNvPr id="15902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21309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1865376"/>
            <a:ext cx="7772400" cy="801624"/>
          </a:xfrm>
        </p:spPr>
        <p:txBody>
          <a:bodyPr>
            <a:noAutofit/>
          </a:bodyPr>
          <a:lstStyle>
            <a:lvl1pPr>
              <a:defRPr sz="5300" b="1" baseline="0">
                <a:solidFill>
                  <a:schemeClr val="bg1"/>
                </a:solidFill>
              </a:defRPr>
            </a:lvl1pPr>
          </a:lstStyle>
          <a:p>
            <a:r>
              <a:rPr lang="en-US" dirty="0"/>
              <a:t>Click to edit Class Title</a:t>
            </a:r>
          </a:p>
        </p:txBody>
      </p:sp>
      <p:sp>
        <p:nvSpPr>
          <p:cNvPr id="8" name="Text Placeholder 7"/>
          <p:cNvSpPr>
            <a:spLocks noGrp="1"/>
          </p:cNvSpPr>
          <p:nvPr>
            <p:ph type="body" sz="quarter" idx="10" hasCustomPrompt="1"/>
          </p:nvPr>
        </p:nvSpPr>
        <p:spPr>
          <a:xfrm>
            <a:off x="838200" y="2667000"/>
            <a:ext cx="7772400" cy="685800"/>
          </a:xfrm>
        </p:spPr>
        <p:txBody>
          <a:bodyPr>
            <a:normAutofit/>
          </a:bodyPr>
          <a:lstStyle>
            <a:lvl1pPr>
              <a:defRPr sz="3300" b="0" baseline="0">
                <a:solidFill>
                  <a:schemeClr val="bg1"/>
                </a:solidFill>
              </a:defRPr>
            </a:lvl1pPr>
          </a:lstStyle>
          <a:p>
            <a:pPr lvl="0"/>
            <a:r>
              <a:rPr lang="en-US" dirty="0"/>
              <a:t>Click to edit Part X of Y</a:t>
            </a:r>
          </a:p>
        </p:txBody>
      </p:sp>
      <p:sp>
        <p:nvSpPr>
          <p:cNvPr id="10" name="Text Placeholder 9"/>
          <p:cNvSpPr>
            <a:spLocks noGrp="1"/>
          </p:cNvSpPr>
          <p:nvPr>
            <p:ph type="body" sz="quarter" idx="11" hasCustomPrompt="1"/>
          </p:nvPr>
        </p:nvSpPr>
        <p:spPr>
          <a:xfrm>
            <a:off x="838200" y="3429000"/>
            <a:ext cx="7772400" cy="381000"/>
          </a:xfrm>
        </p:spPr>
        <p:txBody>
          <a:bodyPr>
            <a:noAutofit/>
          </a:bodyPr>
          <a:lstStyle>
            <a:lvl1pPr>
              <a:defRPr sz="2200" baseline="0">
                <a:solidFill>
                  <a:schemeClr val="tx2"/>
                </a:solidFill>
              </a:defRPr>
            </a:lvl1pPr>
          </a:lstStyle>
          <a:p>
            <a:pPr lvl="0"/>
            <a:r>
              <a:rPr lang="en-US" dirty="0"/>
              <a:t>Click to edit Brief Part Description</a:t>
            </a:r>
          </a:p>
        </p:txBody>
      </p:sp>
      <p:pic>
        <p:nvPicPr>
          <p:cNvPr id="11" name="Picture 8" descr="PGE_SpotlightLogowh_PPT"/>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0248" y="4648200"/>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Instructor:</a:t>
            </a:r>
          </a:p>
        </p:txBody>
      </p:sp>
      <p:sp>
        <p:nvSpPr>
          <p:cNvPr id="14" name="Text Placeholder 13"/>
          <p:cNvSpPr>
            <a:spLocks noGrp="1"/>
          </p:cNvSpPr>
          <p:nvPr>
            <p:ph type="body" sz="quarter" idx="12" hasCustomPrompt="1"/>
          </p:nvPr>
        </p:nvSpPr>
        <p:spPr>
          <a:xfrm>
            <a:off x="4270374" y="5029327"/>
            <a:ext cx="4797425" cy="454025"/>
          </a:xfrm>
        </p:spPr>
        <p:txBody>
          <a:bodyPr>
            <a:noAutofit/>
          </a:bodyPr>
          <a:lstStyle>
            <a:lvl1pPr>
              <a:defRPr sz="2200" baseline="0">
                <a:solidFill>
                  <a:schemeClr val="bg1"/>
                </a:solidFill>
              </a:defRPr>
            </a:lvl1pPr>
          </a:lstStyle>
          <a:p>
            <a:pPr lvl="0"/>
            <a:r>
              <a:rPr lang="en-US" dirty="0"/>
              <a:t>Click to edit Instructor Name</a:t>
            </a:r>
          </a:p>
        </p:txBody>
      </p:sp>
      <p:sp>
        <p:nvSpPr>
          <p:cNvPr id="15" name="Text Placeholder 13"/>
          <p:cNvSpPr>
            <a:spLocks noGrp="1"/>
          </p:cNvSpPr>
          <p:nvPr>
            <p:ph type="body" sz="quarter" idx="13" hasCustomPrompt="1"/>
          </p:nvPr>
        </p:nvSpPr>
        <p:spPr>
          <a:xfrm>
            <a:off x="4290356" y="5489575"/>
            <a:ext cx="4797425" cy="454025"/>
          </a:xfrm>
        </p:spPr>
        <p:txBody>
          <a:bodyPr>
            <a:noAutofit/>
          </a:bodyPr>
          <a:lstStyle>
            <a:lvl1pPr>
              <a:defRPr sz="2200" baseline="0">
                <a:solidFill>
                  <a:schemeClr val="bg1"/>
                </a:solidFill>
              </a:defRPr>
            </a:lvl1pPr>
          </a:lstStyle>
          <a:p>
            <a:pPr lvl="0"/>
            <a:r>
              <a:rPr lang="en-US" dirty="0"/>
              <a:t>Click to edit Instructor Title</a:t>
            </a:r>
          </a:p>
        </p:txBody>
      </p:sp>
      <p:sp>
        <p:nvSpPr>
          <p:cNvPr id="16" name="Text Placeholder 13"/>
          <p:cNvSpPr>
            <a:spLocks noGrp="1"/>
          </p:cNvSpPr>
          <p:nvPr>
            <p:ph type="body" sz="quarter" idx="14" hasCustomPrompt="1"/>
          </p:nvPr>
        </p:nvSpPr>
        <p:spPr>
          <a:xfrm>
            <a:off x="4295648" y="5946775"/>
            <a:ext cx="4797425" cy="454025"/>
          </a:xfrm>
        </p:spPr>
        <p:txBody>
          <a:bodyPr>
            <a:noAutofit/>
          </a:bodyPr>
          <a:lstStyle>
            <a:lvl1pPr>
              <a:defRPr sz="2200" baseline="0">
                <a:solidFill>
                  <a:schemeClr val="bg1"/>
                </a:solidFill>
              </a:defRPr>
            </a:lvl1pPr>
          </a:lstStyle>
          <a:p>
            <a:pPr lvl="0"/>
            <a:r>
              <a:rPr lang="en-US" dirty="0"/>
              <a:t>Click to edit Instructor Affiliation</a:t>
            </a:r>
          </a:p>
        </p:txBody>
      </p:sp>
      <p:sp>
        <p:nvSpPr>
          <p:cNvPr id="17" name="Text Placeholder 13"/>
          <p:cNvSpPr>
            <a:spLocks noGrp="1"/>
          </p:cNvSpPr>
          <p:nvPr>
            <p:ph type="body" sz="quarter" idx="15" hasCustomPrompt="1"/>
          </p:nvPr>
        </p:nvSpPr>
        <p:spPr>
          <a:xfrm>
            <a:off x="4295648" y="6403975"/>
            <a:ext cx="4797425" cy="454025"/>
          </a:xfrm>
        </p:spPr>
        <p:txBody>
          <a:bodyPr>
            <a:noAutofit/>
          </a:bodyPr>
          <a:lstStyle>
            <a:lvl1pPr>
              <a:defRPr sz="1800" baseline="0">
                <a:solidFill>
                  <a:schemeClr val="bg1"/>
                </a:solidFill>
              </a:defRPr>
            </a:lvl1pPr>
          </a:lstStyle>
          <a:p>
            <a:pPr lvl="0"/>
            <a:r>
              <a:rPr lang="en-US" dirty="0"/>
              <a:t>Click to edit Class Date</a:t>
            </a:r>
          </a:p>
        </p:txBody>
      </p:sp>
      <p:pic>
        <p:nvPicPr>
          <p:cNvPr id="13" name="Picture 8" descr="PGE_SpotlightLogowh_PPT"/>
          <p:cNvPicPr>
            <a:picLocks noChangeAspect="1" noChangeArrowheads="1"/>
          </p:cNvPicPr>
          <p:nvPr userDrawn="1">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userDrawn="1"/>
        </p:nvSpPr>
        <p:spPr>
          <a:xfrm>
            <a:off x="4270248" y="4648200"/>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Instructor:</a:t>
            </a:r>
          </a:p>
        </p:txBody>
      </p:sp>
    </p:spTree>
    <p:extLst>
      <p:ext uri="{BB962C8B-B14F-4D97-AF65-F5344CB8AC3E}">
        <p14:creationId xmlns:p14="http://schemas.microsoft.com/office/powerpoint/2010/main" val="288772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0"/>
          </p:nvPr>
        </p:nvSpPr>
        <p:spPr/>
        <p:txBody>
          <a:bodyPr/>
          <a:lstStyle/>
          <a:p>
            <a:r>
              <a:rPr lang="en-US"/>
              <a:t>Ducts</a:t>
            </a:r>
            <a:endParaRPr lang="en-US" dirty="0"/>
          </a:p>
        </p:txBody>
      </p:sp>
      <p:sp>
        <p:nvSpPr>
          <p:cNvPr id="9" name="Slide Number Placeholder 8"/>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6323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0"/>
          </p:nvPr>
        </p:nvSpPr>
        <p:spPr/>
        <p:txBody>
          <a:bodyPr/>
          <a:lstStyle/>
          <a:p>
            <a:r>
              <a:rPr lang="en-US"/>
              <a:t>Ducts</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383507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Ducts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1994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514600" y="1371600"/>
            <a:ext cx="6477000" cy="1200329"/>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Thank you for participating!</a:t>
            </a:r>
            <a:br>
              <a:rPr lang="en-US" sz="3600" b="1" dirty="0">
                <a:solidFill>
                  <a:schemeClr val="bg1"/>
                </a:solidFill>
                <a:latin typeface="Arial" pitchFamily="34" charset="0"/>
                <a:ea typeface="ヒラギノ角ゴ Pro W3"/>
                <a:cs typeface="ヒラギノ角ゴ Pro W3"/>
              </a:rPr>
            </a:br>
            <a:r>
              <a:rPr lang="en-US" sz="3600" b="1" dirty="0">
                <a:solidFill>
                  <a:srgbClr val="FFC000"/>
                </a:solidFill>
                <a:latin typeface="Arial" pitchFamily="34" charset="0"/>
                <a:ea typeface="ヒラギノ角ゴ Pro W3"/>
                <a:cs typeface="ヒラギノ角ゴ Pro W3"/>
              </a:rPr>
              <a:t>PG&amp;E Pacific Energy Center</a:t>
            </a:r>
            <a:endParaRPr lang="en-US" sz="3600" b="1" dirty="0"/>
          </a:p>
        </p:txBody>
      </p:sp>
      <p:pic>
        <p:nvPicPr>
          <p:cNvPr id="7" name="Picture 8" descr="PGE_SpotlightLogowh_PPT"/>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514600" y="4041648"/>
            <a:ext cx="6477000" cy="769441"/>
          </a:xfrm>
          <a:prstGeom prst="rect">
            <a:avLst/>
          </a:prstGeom>
          <a:noFill/>
        </p:spPr>
        <p:txBody>
          <a:bodyPr wrap="square" rtlCol="0">
            <a:spAutoFit/>
          </a:bodyPr>
          <a:lstStyle/>
          <a:p>
            <a:pPr marL="0" indent="0"/>
            <a:r>
              <a:rPr lang="en-US" sz="2200" b="1" dirty="0">
                <a:solidFill>
                  <a:schemeClr val="bg2"/>
                </a:solidFill>
                <a:latin typeface="Arial" pitchFamily="34" charset="0"/>
                <a:ea typeface="ヒラギノ角ゴ Pro W3"/>
                <a:cs typeface="ヒラギノ角ゴ Pro W3"/>
              </a:rPr>
              <a:t>More FREE educational opportunities at </a:t>
            </a:r>
          </a:p>
          <a:p>
            <a:pPr marL="0" indent="0"/>
            <a:r>
              <a:rPr lang="en-US" sz="2200" b="1" dirty="0">
                <a:solidFill>
                  <a:schemeClr val="bg2"/>
                </a:solidFill>
                <a:latin typeface="Arial" pitchFamily="34" charset="0"/>
                <a:ea typeface="ヒラギノ角ゴ Pro W3"/>
                <a:cs typeface="ヒラギノ角ゴ Pro W3"/>
              </a:rPr>
              <a:t>www.pge.com/energyclasses</a:t>
            </a:r>
          </a:p>
        </p:txBody>
      </p:sp>
      <p:sp>
        <p:nvSpPr>
          <p:cNvPr id="9" name="TextBox 8"/>
          <p:cNvSpPr txBox="1"/>
          <p:nvPr userDrawn="1"/>
        </p:nvSpPr>
        <p:spPr>
          <a:xfrm>
            <a:off x="2514600" y="1371600"/>
            <a:ext cx="6477000" cy="1200329"/>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Thank you for participating!</a:t>
            </a:r>
            <a:br>
              <a:rPr lang="en-US" sz="3600" b="1" dirty="0">
                <a:solidFill>
                  <a:schemeClr val="bg1"/>
                </a:solidFill>
                <a:latin typeface="Arial" pitchFamily="34" charset="0"/>
                <a:ea typeface="ヒラギノ角ゴ Pro W3"/>
                <a:cs typeface="ヒラギノ角ゴ Pro W3"/>
              </a:rPr>
            </a:br>
            <a:r>
              <a:rPr lang="en-US" sz="3600" b="1" dirty="0">
                <a:solidFill>
                  <a:srgbClr val="FFC000"/>
                </a:solidFill>
                <a:latin typeface="Arial" pitchFamily="34" charset="0"/>
                <a:ea typeface="ヒラギノ角ゴ Pro W3"/>
                <a:cs typeface="ヒラギノ角ゴ Pro W3"/>
              </a:rPr>
              <a:t>PG&amp;E Pacific Energy Center</a:t>
            </a:r>
            <a:endParaRPr lang="en-US" sz="3600" b="1" dirty="0"/>
          </a:p>
        </p:txBody>
      </p:sp>
      <p:pic>
        <p:nvPicPr>
          <p:cNvPr id="10" name="Picture 8" descr="PGE_SpotlightLogowh_PPT"/>
          <p:cNvPicPr>
            <a:picLocks noChangeAspect="1" noChangeArrowheads="1"/>
          </p:cNvPicPr>
          <p:nvPr userDrawn="1">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2514600" y="4041648"/>
            <a:ext cx="6477000" cy="769441"/>
          </a:xfrm>
          <a:prstGeom prst="rect">
            <a:avLst/>
          </a:prstGeom>
          <a:noFill/>
        </p:spPr>
        <p:txBody>
          <a:bodyPr wrap="square" rtlCol="0">
            <a:spAutoFit/>
          </a:bodyPr>
          <a:lstStyle/>
          <a:p>
            <a:pPr marL="0" indent="0"/>
            <a:r>
              <a:rPr lang="en-US" sz="2200" b="1" dirty="0">
                <a:solidFill>
                  <a:schemeClr val="bg2"/>
                </a:solidFill>
                <a:latin typeface="Arial" pitchFamily="34" charset="0"/>
                <a:ea typeface="ヒラギノ角ゴ Pro W3"/>
                <a:cs typeface="ヒラギノ角ゴ Pro W3"/>
              </a:rPr>
              <a:t>More FREE educational opportunities at </a:t>
            </a:r>
          </a:p>
          <a:p>
            <a:pPr marL="0" indent="0"/>
            <a:r>
              <a:rPr lang="en-US" sz="2200" b="1" dirty="0">
                <a:solidFill>
                  <a:schemeClr val="bg2"/>
                </a:solidFill>
                <a:latin typeface="Arial" pitchFamily="34" charset="0"/>
                <a:ea typeface="ヒラギノ角ゴ Pro W3"/>
                <a:cs typeface="ヒラギノ角ゴ Pro W3"/>
              </a:rPr>
              <a:t>www.pge.com/energyclasses</a:t>
            </a:r>
          </a:p>
        </p:txBody>
      </p:sp>
    </p:spTree>
    <p:extLst>
      <p:ext uri="{BB962C8B-B14F-4D97-AF65-F5344CB8AC3E}">
        <p14:creationId xmlns:p14="http://schemas.microsoft.com/office/powerpoint/2010/main" val="348173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1865376"/>
            <a:ext cx="7772400" cy="801624"/>
          </a:xfrm>
        </p:spPr>
        <p:txBody>
          <a:bodyPr>
            <a:noAutofit/>
          </a:bodyPr>
          <a:lstStyle>
            <a:lvl1pPr>
              <a:defRPr sz="5300" b="1" baseline="0">
                <a:solidFill>
                  <a:schemeClr val="bg1"/>
                </a:solidFill>
              </a:defRPr>
            </a:lvl1pPr>
          </a:lstStyle>
          <a:p>
            <a:r>
              <a:rPr lang="en-US" dirty="0"/>
              <a:t>Click to edit Class Title</a:t>
            </a:r>
          </a:p>
        </p:txBody>
      </p:sp>
      <p:sp>
        <p:nvSpPr>
          <p:cNvPr id="8" name="Text Placeholder 7"/>
          <p:cNvSpPr>
            <a:spLocks noGrp="1"/>
          </p:cNvSpPr>
          <p:nvPr>
            <p:ph type="body" sz="quarter" idx="10" hasCustomPrompt="1"/>
          </p:nvPr>
        </p:nvSpPr>
        <p:spPr>
          <a:xfrm>
            <a:off x="838200" y="2667000"/>
            <a:ext cx="7772400" cy="685800"/>
          </a:xfrm>
        </p:spPr>
        <p:txBody>
          <a:bodyPr>
            <a:normAutofit/>
          </a:bodyPr>
          <a:lstStyle>
            <a:lvl1pPr>
              <a:defRPr sz="3300" b="0" baseline="0">
                <a:solidFill>
                  <a:schemeClr val="bg1"/>
                </a:solidFill>
              </a:defRPr>
            </a:lvl1pPr>
          </a:lstStyle>
          <a:p>
            <a:pPr lvl="0"/>
            <a:r>
              <a:rPr lang="en-US" dirty="0"/>
              <a:t>Click to edit Part X of Y</a:t>
            </a:r>
          </a:p>
        </p:txBody>
      </p:sp>
      <p:sp>
        <p:nvSpPr>
          <p:cNvPr id="10" name="Text Placeholder 9"/>
          <p:cNvSpPr>
            <a:spLocks noGrp="1"/>
          </p:cNvSpPr>
          <p:nvPr>
            <p:ph type="body" sz="quarter" idx="11" hasCustomPrompt="1"/>
          </p:nvPr>
        </p:nvSpPr>
        <p:spPr>
          <a:xfrm>
            <a:off x="838200" y="3429000"/>
            <a:ext cx="7772400" cy="381000"/>
          </a:xfrm>
        </p:spPr>
        <p:txBody>
          <a:bodyPr>
            <a:noAutofit/>
          </a:bodyPr>
          <a:lstStyle>
            <a:lvl1pPr>
              <a:defRPr sz="2200" baseline="0">
                <a:solidFill>
                  <a:schemeClr val="tx2"/>
                </a:solidFill>
              </a:defRPr>
            </a:lvl1pPr>
          </a:lstStyle>
          <a:p>
            <a:pPr lvl="0"/>
            <a:r>
              <a:rPr lang="en-US" dirty="0"/>
              <a:t>Click to edit Brief Part Description</a:t>
            </a:r>
          </a:p>
        </p:txBody>
      </p:sp>
      <p:pic>
        <p:nvPicPr>
          <p:cNvPr id="11" name="Picture 8" descr="PGE_SpotlightLogowh_PPT"/>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0248" y="4648200"/>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Instructor:</a:t>
            </a:r>
          </a:p>
        </p:txBody>
      </p:sp>
      <p:sp>
        <p:nvSpPr>
          <p:cNvPr id="14" name="Text Placeholder 13"/>
          <p:cNvSpPr>
            <a:spLocks noGrp="1"/>
          </p:cNvSpPr>
          <p:nvPr>
            <p:ph type="body" sz="quarter" idx="12" hasCustomPrompt="1"/>
          </p:nvPr>
        </p:nvSpPr>
        <p:spPr>
          <a:xfrm>
            <a:off x="4270374" y="5029327"/>
            <a:ext cx="4797425" cy="454025"/>
          </a:xfrm>
        </p:spPr>
        <p:txBody>
          <a:bodyPr>
            <a:noAutofit/>
          </a:bodyPr>
          <a:lstStyle>
            <a:lvl1pPr>
              <a:defRPr sz="2200" baseline="0">
                <a:solidFill>
                  <a:schemeClr val="bg1"/>
                </a:solidFill>
              </a:defRPr>
            </a:lvl1pPr>
          </a:lstStyle>
          <a:p>
            <a:pPr lvl="0"/>
            <a:r>
              <a:rPr lang="en-US" dirty="0"/>
              <a:t>Click to edit Instructor Name</a:t>
            </a:r>
          </a:p>
        </p:txBody>
      </p:sp>
      <p:sp>
        <p:nvSpPr>
          <p:cNvPr id="15" name="Text Placeholder 13"/>
          <p:cNvSpPr>
            <a:spLocks noGrp="1"/>
          </p:cNvSpPr>
          <p:nvPr>
            <p:ph type="body" sz="quarter" idx="13" hasCustomPrompt="1"/>
          </p:nvPr>
        </p:nvSpPr>
        <p:spPr>
          <a:xfrm>
            <a:off x="4290356" y="5489575"/>
            <a:ext cx="4797425" cy="454025"/>
          </a:xfrm>
        </p:spPr>
        <p:txBody>
          <a:bodyPr>
            <a:noAutofit/>
          </a:bodyPr>
          <a:lstStyle>
            <a:lvl1pPr>
              <a:defRPr sz="2200" baseline="0">
                <a:solidFill>
                  <a:schemeClr val="bg1"/>
                </a:solidFill>
              </a:defRPr>
            </a:lvl1pPr>
          </a:lstStyle>
          <a:p>
            <a:pPr lvl="0"/>
            <a:r>
              <a:rPr lang="en-US" dirty="0"/>
              <a:t>Click to edit Instructor Title</a:t>
            </a:r>
          </a:p>
        </p:txBody>
      </p:sp>
      <p:sp>
        <p:nvSpPr>
          <p:cNvPr id="16" name="Text Placeholder 13"/>
          <p:cNvSpPr>
            <a:spLocks noGrp="1"/>
          </p:cNvSpPr>
          <p:nvPr>
            <p:ph type="body" sz="quarter" idx="14" hasCustomPrompt="1"/>
          </p:nvPr>
        </p:nvSpPr>
        <p:spPr>
          <a:xfrm>
            <a:off x="4295648" y="5946775"/>
            <a:ext cx="4797425" cy="454025"/>
          </a:xfrm>
        </p:spPr>
        <p:txBody>
          <a:bodyPr>
            <a:noAutofit/>
          </a:bodyPr>
          <a:lstStyle>
            <a:lvl1pPr>
              <a:defRPr sz="2200" baseline="0">
                <a:solidFill>
                  <a:schemeClr val="bg1"/>
                </a:solidFill>
              </a:defRPr>
            </a:lvl1pPr>
          </a:lstStyle>
          <a:p>
            <a:pPr lvl="0"/>
            <a:r>
              <a:rPr lang="en-US" dirty="0"/>
              <a:t>Click to edit Instructor Affiliation</a:t>
            </a:r>
          </a:p>
        </p:txBody>
      </p:sp>
      <p:sp>
        <p:nvSpPr>
          <p:cNvPr id="17" name="Text Placeholder 13"/>
          <p:cNvSpPr>
            <a:spLocks noGrp="1"/>
          </p:cNvSpPr>
          <p:nvPr>
            <p:ph type="body" sz="quarter" idx="15" hasCustomPrompt="1"/>
          </p:nvPr>
        </p:nvSpPr>
        <p:spPr>
          <a:xfrm>
            <a:off x="4295648" y="6403975"/>
            <a:ext cx="4797425" cy="454025"/>
          </a:xfrm>
        </p:spPr>
        <p:txBody>
          <a:bodyPr>
            <a:noAutofit/>
          </a:bodyPr>
          <a:lstStyle>
            <a:lvl1pPr>
              <a:defRPr sz="1800" baseline="0">
                <a:solidFill>
                  <a:schemeClr val="bg1"/>
                </a:solidFill>
              </a:defRPr>
            </a:lvl1pPr>
          </a:lstStyle>
          <a:p>
            <a:pPr lvl="0"/>
            <a:r>
              <a:rPr lang="en-US" dirty="0"/>
              <a:t>Click to edit Class Date</a:t>
            </a:r>
          </a:p>
        </p:txBody>
      </p:sp>
      <p:pic>
        <p:nvPicPr>
          <p:cNvPr id="13" name="Picture 8" descr="PGE_SpotlightLogowh_PPT"/>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133600" y="5098582"/>
            <a:ext cx="1295400" cy="130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4270248" y="4648200"/>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Instructor:</a:t>
            </a:r>
          </a:p>
        </p:txBody>
      </p:sp>
    </p:spTree>
    <p:extLst>
      <p:ext uri="{BB962C8B-B14F-4D97-AF65-F5344CB8AC3E}">
        <p14:creationId xmlns:p14="http://schemas.microsoft.com/office/powerpoint/2010/main" val="60528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rgbClr val="FFA100"/>
                </a:solidFill>
              </a:defRPr>
            </a:lvl2pPr>
            <a:lvl3pPr>
              <a:defRPr>
                <a:solidFill>
                  <a:srgbClr val="FFA100"/>
                </a:solidFill>
              </a:defRPr>
            </a:lvl3pPr>
            <a:lvl4pPr>
              <a:defRPr>
                <a:solidFill>
                  <a:srgbClr val="FFA100"/>
                </a:solidFill>
              </a:defRPr>
            </a:lvl4pPr>
            <a:lvl5pPr>
              <a:defRPr>
                <a:solidFill>
                  <a:srgbClr val="FFA1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r>
              <a:rPr lang="en-US" dirty="0"/>
              <a:t>Tab 3-5 - Ducts and Pipes</a:t>
            </a:r>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3910720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0"/>
          </p:nvPr>
        </p:nvSpPr>
        <p:spPr/>
        <p:txBody>
          <a:bodyPr/>
          <a:lstStyle/>
          <a:p>
            <a:r>
              <a:rPr lang="en-US" dirty="0"/>
              <a:t>Tab 3-5 - Ducts and Pipes</a:t>
            </a:r>
          </a:p>
        </p:txBody>
      </p:sp>
      <p:sp>
        <p:nvSpPr>
          <p:cNvPr id="7" name="Slide Number Placeholder 6"/>
          <p:cNvSpPr>
            <a:spLocks noGrp="1"/>
          </p:cNvSpPr>
          <p:nvPr>
            <p:ph type="sldNum" sz="quarter" idx="11"/>
          </p:nvPr>
        </p:nvSpPr>
        <p:spPr/>
        <p:txBody>
          <a:bodyPr/>
          <a:lstStyle/>
          <a:p>
            <a:fld id="{E347D01F-1A12-4043-9E52-C5C412E1DD77}" type="slidenum">
              <a:rPr lang="en-US" smtClean="0"/>
              <a:pPr/>
              <a:t>‹#›</a:t>
            </a:fld>
            <a:endParaRPr lang="en-US"/>
          </a:p>
        </p:txBody>
      </p:sp>
    </p:spTree>
    <p:extLst>
      <p:ext uri="{BB962C8B-B14F-4D97-AF65-F5344CB8AC3E}">
        <p14:creationId xmlns:p14="http://schemas.microsoft.com/office/powerpoint/2010/main" val="2510560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0"/>
          </p:nvPr>
        </p:nvSpPr>
        <p:spPr/>
        <p:txBody>
          <a:bodyPr/>
          <a:lstStyle/>
          <a:p>
            <a:r>
              <a:rPr lang="en-US" dirty="0"/>
              <a:t>Tab 3-5 - Ducts and Pipes</a:t>
            </a:r>
          </a:p>
        </p:txBody>
      </p:sp>
      <p:sp>
        <p:nvSpPr>
          <p:cNvPr id="5" name="Slide Number Placeholder 4"/>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3835072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Disclaimer</a:t>
            </a:r>
          </a:p>
        </p:txBody>
      </p:sp>
      <p:sp>
        <p:nvSpPr>
          <p:cNvPr id="6" name="TextBox 5"/>
          <p:cNvSpPr txBox="1"/>
          <p:nvPr/>
        </p:nvSpPr>
        <p:spPr>
          <a:xfrm>
            <a:off x="530352" y="1069848"/>
            <a:ext cx="7699248" cy="5243295"/>
          </a:xfrm>
          <a:prstGeom prst="rect">
            <a:avLst/>
          </a:prstGeom>
          <a:noFill/>
        </p:spPr>
        <p:txBody>
          <a:bodyPr wrap="square" rtlCol="0">
            <a:spAutoFit/>
          </a:bodyPr>
          <a:lstStyle/>
          <a:p>
            <a:pPr marL="0" indent="0">
              <a:lnSpc>
                <a:spcPct val="150000"/>
              </a:lnSpc>
              <a:spcBef>
                <a:spcPts val="900"/>
              </a:spcBef>
            </a:pPr>
            <a:r>
              <a:rPr lang="en-US" sz="1500" b="1" dirty="0">
                <a:solidFill>
                  <a:schemeClr val="bg2"/>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Pacific Gas and Electric Company (PG&amp;E) nor any of its employees and agents: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Represents that its use would not infringe any privately owned rights, including, but not limited to, patents, trademarks, or copyrights. </a:t>
            </a:r>
          </a:p>
        </p:txBody>
      </p:sp>
      <p:sp>
        <p:nvSpPr>
          <p:cNvPr id="7" name="TextBox 6"/>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Disclaimer</a:t>
            </a:r>
          </a:p>
        </p:txBody>
      </p:sp>
      <p:sp>
        <p:nvSpPr>
          <p:cNvPr id="8" name="TextBox 7"/>
          <p:cNvSpPr txBox="1"/>
          <p:nvPr userDrawn="1"/>
        </p:nvSpPr>
        <p:spPr>
          <a:xfrm>
            <a:off x="530352" y="1069848"/>
            <a:ext cx="7699248" cy="5243295"/>
          </a:xfrm>
          <a:prstGeom prst="rect">
            <a:avLst/>
          </a:prstGeom>
          <a:noFill/>
        </p:spPr>
        <p:txBody>
          <a:bodyPr wrap="square" rtlCol="0">
            <a:spAutoFit/>
          </a:bodyPr>
          <a:lstStyle/>
          <a:p>
            <a:pPr marL="0" indent="0">
              <a:lnSpc>
                <a:spcPct val="150000"/>
              </a:lnSpc>
              <a:spcBef>
                <a:spcPts val="900"/>
              </a:spcBef>
            </a:pPr>
            <a:r>
              <a:rPr lang="en-US" sz="1500" b="1" dirty="0">
                <a:solidFill>
                  <a:schemeClr val="bg2"/>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Pacific Gas and Electric Company (PG&amp;E) nor any of its employees and agents: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indent="-342900">
              <a:lnSpc>
                <a:spcPct val="150000"/>
              </a:lnSpc>
              <a:spcBef>
                <a:spcPts val="900"/>
              </a:spcBef>
              <a:buAutoNum type="arabicParenBoth"/>
            </a:pPr>
            <a:r>
              <a:rPr lang="en-US" sz="1500" b="1" dirty="0">
                <a:solidFill>
                  <a:schemeClr val="bg2"/>
                </a:solidFill>
                <a:latin typeface="Arial" pitchFamily="34" charset="0"/>
                <a:cs typeface="Arial" pitchFamily="34" charset="0"/>
              </a:rPr>
              <a:t>Represents that its use would not infringe any privately owned rights, including, but not limited to, patents, trademarks, or copyrights. </a:t>
            </a:r>
          </a:p>
        </p:txBody>
      </p:sp>
      <p:sp>
        <p:nvSpPr>
          <p:cNvPr id="9" name="Footer Placeholder 8"/>
          <p:cNvSpPr>
            <a:spLocks noGrp="1"/>
          </p:cNvSpPr>
          <p:nvPr>
            <p:ph type="ftr" sz="quarter" idx="10"/>
          </p:nvPr>
        </p:nvSpPr>
        <p:spPr/>
        <p:txBody>
          <a:bodyPr/>
          <a:lstStyle/>
          <a:p>
            <a:r>
              <a:rPr lang="en-US"/>
              <a:t>Ducts</a:t>
            </a:r>
            <a:endParaRPr lang="en-US" dirty="0"/>
          </a:p>
        </p:txBody>
      </p:sp>
      <p:sp>
        <p:nvSpPr>
          <p:cNvPr id="10" name="Slide Number Placeholder 9"/>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330752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pyright Notice">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Copyright Materials</a:t>
            </a:r>
          </a:p>
        </p:txBody>
      </p:sp>
      <p:sp>
        <p:nvSpPr>
          <p:cNvPr id="6" name="TextBox 5"/>
          <p:cNvSpPr txBox="1"/>
          <p:nvPr/>
        </p:nvSpPr>
        <p:spPr>
          <a:xfrm>
            <a:off x="530352" y="1527048"/>
            <a:ext cx="7927848" cy="1938992"/>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p>
        </p:txBody>
      </p:sp>
      <p:sp>
        <p:nvSpPr>
          <p:cNvPr id="7" name="TextBox 6"/>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Copyright Materials</a:t>
            </a:r>
          </a:p>
        </p:txBody>
      </p:sp>
      <p:sp>
        <p:nvSpPr>
          <p:cNvPr id="8" name="TextBox 7"/>
          <p:cNvSpPr txBox="1"/>
          <p:nvPr userDrawn="1"/>
        </p:nvSpPr>
        <p:spPr>
          <a:xfrm>
            <a:off x="530352" y="1527048"/>
            <a:ext cx="7927848" cy="1938992"/>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p>
        </p:txBody>
      </p:sp>
      <p:sp>
        <p:nvSpPr>
          <p:cNvPr id="9" name="Footer Placeholder 8"/>
          <p:cNvSpPr>
            <a:spLocks noGrp="1"/>
          </p:cNvSpPr>
          <p:nvPr>
            <p:ph type="ftr" sz="quarter" idx="10"/>
          </p:nvPr>
        </p:nvSpPr>
        <p:spPr/>
        <p:txBody>
          <a:bodyPr/>
          <a:lstStyle/>
          <a:p>
            <a:r>
              <a:rPr lang="en-US"/>
              <a:t>Ducts</a:t>
            </a:r>
            <a:endParaRPr lang="en-US" dirty="0"/>
          </a:p>
        </p:txBody>
      </p:sp>
      <p:sp>
        <p:nvSpPr>
          <p:cNvPr id="10" name="Slide Number Placeholder 9"/>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75900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avigation Directions">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Navigating the</a:t>
            </a:r>
            <a:r>
              <a:rPr lang="en-US" sz="3800" b="1" baseline="0" dirty="0">
                <a:solidFill>
                  <a:schemeClr val="tx2"/>
                </a:solidFill>
                <a:latin typeface="Arial" pitchFamily="34" charset="0"/>
                <a:cs typeface="Arial" pitchFamily="34" charset="0"/>
              </a:rPr>
              <a:t> Course</a:t>
            </a:r>
            <a:endParaRPr lang="en-US" sz="3800" b="1" dirty="0">
              <a:solidFill>
                <a:schemeClr val="tx2"/>
              </a:solidFill>
              <a:latin typeface="Arial" pitchFamily="34" charset="0"/>
              <a:cs typeface="Arial" pitchFamily="34" charset="0"/>
            </a:endParaRPr>
          </a:p>
        </p:txBody>
      </p:sp>
      <p:sp>
        <p:nvSpPr>
          <p:cNvPr id="6" name="TextBox 5"/>
          <p:cNvSpPr txBox="1"/>
          <p:nvPr/>
        </p:nvSpPr>
        <p:spPr>
          <a:xfrm>
            <a:off x="466344" y="1252728"/>
            <a:ext cx="7927848" cy="496996"/>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Here</a:t>
            </a:r>
            <a:r>
              <a:rPr lang="en-US" sz="2000" b="1" baseline="0" dirty="0">
                <a:solidFill>
                  <a:schemeClr val="bg2"/>
                </a:solidFill>
                <a:latin typeface="Arial" pitchFamily="34" charset="0"/>
                <a:cs typeface="Arial" pitchFamily="34" charset="0"/>
              </a:rPr>
              <a:t> are some tips on using this on-demand course</a:t>
            </a:r>
            <a:endParaRPr lang="en-US" sz="2000" b="1" dirty="0">
              <a:solidFill>
                <a:schemeClr val="bg2"/>
              </a:solidFill>
              <a:latin typeface="Arial" pitchFamily="34" charset="0"/>
              <a:cs typeface="Arial" pitchFamily="34" charset="0"/>
            </a:endParaRPr>
          </a:p>
        </p:txBody>
      </p:sp>
      <p:sp>
        <p:nvSpPr>
          <p:cNvPr id="7" name="AutoShape 27"/>
          <p:cNvSpPr>
            <a:spLocks noChangeAspect="1" noChangeArrowheads="1"/>
          </p:cNvSpPr>
          <p:nvPr/>
        </p:nvSpPr>
        <p:spPr bwMode="gray">
          <a:xfrm flipH="1">
            <a:off x="101600" y="1735138"/>
            <a:ext cx="238090" cy="1200149"/>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p>
        </p:txBody>
      </p:sp>
      <p:sp>
        <p:nvSpPr>
          <p:cNvPr id="8" name="Rectangle 11"/>
          <p:cNvSpPr>
            <a:spLocks noChangeArrowheads="1"/>
          </p:cNvSpPr>
          <p:nvPr/>
        </p:nvSpPr>
        <p:spPr bwMode="auto">
          <a:xfrm>
            <a:off x="322757" y="1778647"/>
            <a:ext cx="2833023" cy="12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Navigation panel</a:t>
            </a:r>
          </a:p>
          <a:p>
            <a:pPr>
              <a:lnSpc>
                <a:spcPct val="90000"/>
              </a:lnSpc>
              <a:spcBef>
                <a:spcPct val="30000"/>
              </a:spcBef>
            </a:pPr>
            <a:r>
              <a:rPr lang="en-US" sz="2000" dirty="0">
                <a:solidFill>
                  <a:srgbClr val="0082AA"/>
                </a:solidFill>
                <a:latin typeface="Arial" pitchFamily="34" charset="0"/>
                <a:cs typeface="Arial" pitchFamily="34" charset="0"/>
              </a:rPr>
              <a:t>“Notes” tab has the narration text </a:t>
            </a:r>
          </a:p>
        </p:txBody>
      </p:sp>
      <p:grpSp>
        <p:nvGrpSpPr>
          <p:cNvPr id="9" name="Group 8"/>
          <p:cNvGrpSpPr>
            <a:grpSpLocks/>
          </p:cNvGrpSpPr>
          <p:nvPr>
            <p:custDataLst>
              <p:tags r:id="rId1"/>
            </p:custDataLst>
          </p:nvPr>
        </p:nvGrpSpPr>
        <p:grpSpPr bwMode="auto">
          <a:xfrm>
            <a:off x="2382838" y="5649913"/>
            <a:ext cx="4351337" cy="1138237"/>
            <a:chOff x="2382642" y="5650368"/>
            <a:chExt cx="4351982" cy="1137327"/>
          </a:xfrm>
        </p:grpSpPr>
        <p:sp>
          <p:nvSpPr>
            <p:cNvPr id="10" name="Rectangle 8"/>
            <p:cNvSpPr>
              <a:spLocks noChangeArrowheads="1"/>
            </p:cNvSpPr>
            <p:nvPr/>
          </p:nvSpPr>
          <p:spPr bwMode="auto">
            <a:xfrm>
              <a:off x="2382642" y="5650368"/>
              <a:ext cx="4351982" cy="72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Move to the next slide when the play button flashes, or when you have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finished all activities on the page.</a:t>
              </a:r>
            </a:p>
          </p:txBody>
        </p:sp>
        <p:sp>
          <p:nvSpPr>
            <p:cNvPr id="11" name="AutoShape 27"/>
            <p:cNvSpPr>
              <a:spLocks noChangeAspect="1" noChangeArrowheads="1"/>
            </p:cNvSpPr>
            <p:nvPr/>
          </p:nvSpPr>
          <p:spPr bwMode="gray">
            <a:xfrm rot="-5400000" flipH="1" flipV="1">
              <a:off x="4412614" y="6068558"/>
              <a:ext cx="238125" cy="1200150"/>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latin typeface="Arial" pitchFamily="34" charset="0"/>
                <a:cs typeface="Arial" pitchFamily="34" charset="0"/>
              </a:endParaRPr>
            </a:p>
          </p:txBody>
        </p:sp>
      </p:grpSp>
      <p:sp>
        <p:nvSpPr>
          <p:cNvPr id="12" name="Rectangle 42"/>
          <p:cNvSpPr>
            <a:spLocks noChangeArrowheads="1"/>
          </p:cNvSpPr>
          <p:nvPr/>
        </p:nvSpPr>
        <p:spPr bwMode="auto">
          <a:xfrm>
            <a:off x="3114865" y="1778647"/>
            <a:ext cx="543083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Course content, activities, questions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are on every page</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This course has audio.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Consider using headphones.</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Earn completion for this course by looking at every slide and by taking the course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knowledge check. </a:t>
            </a:r>
          </a:p>
        </p:txBody>
      </p:sp>
      <p:sp>
        <p:nvSpPr>
          <p:cNvPr id="13" name="Text Placeholder 12"/>
          <p:cNvSpPr>
            <a:spLocks noGrp="1"/>
          </p:cNvSpPr>
          <p:nvPr>
            <p:ph type="body" sz="quarter" idx="11" hasCustomPrompt="1"/>
          </p:nvPr>
        </p:nvSpPr>
        <p:spPr>
          <a:xfrm>
            <a:off x="3114865" y="3994150"/>
            <a:ext cx="5431536" cy="1339850"/>
          </a:xfrm>
        </p:spPr>
        <p:txBody>
          <a:bodyPr>
            <a:normAutofit/>
          </a:bodyPr>
          <a:lstStyle>
            <a:lvl1pPr marL="228600" indent="-228600">
              <a:buFont typeface="Arial" pitchFamily="34" charset="0"/>
              <a:buChar char="•"/>
              <a:defRPr lang="en-US" sz="2000" b="0" kern="1200" dirty="0">
                <a:solidFill>
                  <a:srgbClr val="0082AA"/>
                </a:solidFill>
                <a:latin typeface="Arial" pitchFamily="34" charset="0"/>
                <a:ea typeface="+mn-ea"/>
                <a:cs typeface="Arial" pitchFamily="34" charset="0"/>
              </a:defRPr>
            </a:lvl1pPr>
          </a:lstStyle>
          <a:p>
            <a:pPr lvl="0"/>
            <a:r>
              <a:rPr lang="en-US" dirty="0"/>
              <a:t>Click here to add additional bullets</a:t>
            </a:r>
          </a:p>
        </p:txBody>
      </p:sp>
      <p:sp>
        <p:nvSpPr>
          <p:cNvPr id="14" name="TextBox 13"/>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Navigating the</a:t>
            </a:r>
            <a:r>
              <a:rPr lang="en-US" sz="3800" b="1" baseline="0" dirty="0">
                <a:solidFill>
                  <a:schemeClr val="tx2"/>
                </a:solidFill>
                <a:latin typeface="Arial" pitchFamily="34" charset="0"/>
                <a:cs typeface="Arial" pitchFamily="34" charset="0"/>
              </a:rPr>
              <a:t> Course</a:t>
            </a:r>
            <a:endParaRPr lang="en-US" sz="3800" b="1" dirty="0">
              <a:solidFill>
                <a:schemeClr val="tx2"/>
              </a:solidFill>
              <a:latin typeface="Arial" pitchFamily="34" charset="0"/>
              <a:cs typeface="Arial" pitchFamily="34" charset="0"/>
            </a:endParaRPr>
          </a:p>
        </p:txBody>
      </p:sp>
      <p:sp>
        <p:nvSpPr>
          <p:cNvPr id="15" name="TextBox 14"/>
          <p:cNvSpPr txBox="1"/>
          <p:nvPr userDrawn="1"/>
        </p:nvSpPr>
        <p:spPr>
          <a:xfrm>
            <a:off x="466344" y="1252728"/>
            <a:ext cx="7927848" cy="496996"/>
          </a:xfrm>
          <a:prstGeom prst="rect">
            <a:avLst/>
          </a:prstGeom>
          <a:noFill/>
        </p:spPr>
        <p:txBody>
          <a:bodyPr wrap="square" rtlCol="0">
            <a:spAutoFit/>
          </a:bodyPr>
          <a:lstStyle/>
          <a:p>
            <a:pPr marL="0" indent="0">
              <a:lnSpc>
                <a:spcPct val="150000"/>
              </a:lnSpc>
              <a:spcBef>
                <a:spcPts val="900"/>
              </a:spcBef>
              <a:buNone/>
            </a:pPr>
            <a:r>
              <a:rPr lang="en-US" sz="2000" b="1" dirty="0">
                <a:solidFill>
                  <a:schemeClr val="bg2"/>
                </a:solidFill>
                <a:latin typeface="Arial" pitchFamily="34" charset="0"/>
                <a:cs typeface="Arial" pitchFamily="34" charset="0"/>
              </a:rPr>
              <a:t>Here</a:t>
            </a:r>
            <a:r>
              <a:rPr lang="en-US" sz="2000" b="1" baseline="0" dirty="0">
                <a:solidFill>
                  <a:schemeClr val="bg2"/>
                </a:solidFill>
                <a:latin typeface="Arial" pitchFamily="34" charset="0"/>
                <a:cs typeface="Arial" pitchFamily="34" charset="0"/>
              </a:rPr>
              <a:t> are some tips on using this on-demand course</a:t>
            </a:r>
            <a:endParaRPr lang="en-US" sz="2000" b="1" dirty="0">
              <a:solidFill>
                <a:schemeClr val="bg2"/>
              </a:solidFill>
              <a:latin typeface="Arial" pitchFamily="34" charset="0"/>
              <a:cs typeface="Arial" pitchFamily="34" charset="0"/>
            </a:endParaRPr>
          </a:p>
        </p:txBody>
      </p:sp>
      <p:sp>
        <p:nvSpPr>
          <p:cNvPr id="16" name="AutoShape 27"/>
          <p:cNvSpPr>
            <a:spLocks noChangeAspect="1" noChangeArrowheads="1"/>
          </p:cNvSpPr>
          <p:nvPr userDrawn="1"/>
        </p:nvSpPr>
        <p:spPr bwMode="gray">
          <a:xfrm flipH="1">
            <a:off x="101600" y="1735138"/>
            <a:ext cx="238090" cy="1200149"/>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p>
        </p:txBody>
      </p:sp>
      <p:sp>
        <p:nvSpPr>
          <p:cNvPr id="17" name="Rectangle 11"/>
          <p:cNvSpPr>
            <a:spLocks noChangeArrowheads="1"/>
          </p:cNvSpPr>
          <p:nvPr userDrawn="1"/>
        </p:nvSpPr>
        <p:spPr bwMode="auto">
          <a:xfrm>
            <a:off x="322757" y="1778647"/>
            <a:ext cx="2833023" cy="12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Navigation panel</a:t>
            </a:r>
          </a:p>
          <a:p>
            <a:pPr>
              <a:lnSpc>
                <a:spcPct val="90000"/>
              </a:lnSpc>
              <a:spcBef>
                <a:spcPct val="30000"/>
              </a:spcBef>
            </a:pPr>
            <a:r>
              <a:rPr lang="en-US" sz="2000" dirty="0">
                <a:solidFill>
                  <a:srgbClr val="0082AA"/>
                </a:solidFill>
                <a:latin typeface="Arial" pitchFamily="34" charset="0"/>
                <a:cs typeface="Arial" pitchFamily="34" charset="0"/>
              </a:rPr>
              <a:t>“Notes” tab has the narration text </a:t>
            </a:r>
          </a:p>
        </p:txBody>
      </p:sp>
      <p:grpSp>
        <p:nvGrpSpPr>
          <p:cNvPr id="18" name="Group 17"/>
          <p:cNvGrpSpPr>
            <a:grpSpLocks/>
          </p:cNvGrpSpPr>
          <p:nvPr userDrawn="1">
            <p:custDataLst>
              <p:tags r:id="rId2"/>
            </p:custDataLst>
          </p:nvPr>
        </p:nvGrpSpPr>
        <p:grpSpPr bwMode="auto">
          <a:xfrm>
            <a:off x="2382838" y="5649913"/>
            <a:ext cx="4351337" cy="1138237"/>
            <a:chOff x="2382642" y="5650368"/>
            <a:chExt cx="4351982" cy="1137327"/>
          </a:xfrm>
        </p:grpSpPr>
        <p:sp>
          <p:nvSpPr>
            <p:cNvPr id="19" name="Rectangle 8"/>
            <p:cNvSpPr>
              <a:spLocks noChangeArrowheads="1"/>
            </p:cNvSpPr>
            <p:nvPr/>
          </p:nvSpPr>
          <p:spPr bwMode="auto">
            <a:xfrm>
              <a:off x="2382642" y="5650368"/>
              <a:ext cx="4351982" cy="72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30000"/>
                </a:spcBef>
              </a:pPr>
              <a:r>
                <a:rPr lang="en-US" sz="2000" dirty="0">
                  <a:solidFill>
                    <a:srgbClr val="0082AA"/>
                  </a:solidFill>
                  <a:latin typeface="Arial" pitchFamily="34" charset="0"/>
                  <a:cs typeface="Arial" pitchFamily="34" charset="0"/>
                </a:rPr>
                <a:t>Move to the next slide when the play button flashes, or when you have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finished all activities on the page.</a:t>
              </a:r>
            </a:p>
          </p:txBody>
        </p:sp>
        <p:sp>
          <p:nvSpPr>
            <p:cNvPr id="20" name="AutoShape 27"/>
            <p:cNvSpPr>
              <a:spLocks noChangeAspect="1" noChangeArrowheads="1"/>
            </p:cNvSpPr>
            <p:nvPr/>
          </p:nvSpPr>
          <p:spPr bwMode="gray">
            <a:xfrm rot="-5400000" flipH="1" flipV="1">
              <a:off x="4412614" y="6068558"/>
              <a:ext cx="238125" cy="1200150"/>
            </a:xfrm>
            <a:prstGeom prst="homePlate">
              <a:avLst>
                <a:gd name="adj" fmla="val 100000"/>
              </a:avLst>
            </a:prstGeom>
            <a:solidFill>
              <a:srgbClr val="FFA100"/>
            </a:soli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lIns="0" tIns="0" rIns="0" bIns="0" anchor="ctr"/>
            <a:lstStyle/>
            <a:p>
              <a:pPr algn="ctr">
                <a:lnSpc>
                  <a:spcPct val="90000"/>
                </a:lnSpc>
                <a:spcBef>
                  <a:spcPct val="50000"/>
                </a:spcBef>
              </a:pPr>
              <a:endParaRPr lang="en-US">
                <a:latin typeface="Arial" pitchFamily="34" charset="0"/>
                <a:cs typeface="Arial" pitchFamily="34" charset="0"/>
              </a:endParaRPr>
            </a:p>
          </p:txBody>
        </p:sp>
      </p:grpSp>
      <p:sp>
        <p:nvSpPr>
          <p:cNvPr id="21" name="Rectangle 42"/>
          <p:cNvSpPr>
            <a:spLocks noChangeArrowheads="1"/>
          </p:cNvSpPr>
          <p:nvPr userDrawn="1"/>
        </p:nvSpPr>
        <p:spPr bwMode="auto">
          <a:xfrm>
            <a:off x="3114865" y="1778647"/>
            <a:ext cx="543083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Course content, activities, questions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are on every page</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This course has audio.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Consider using headphones.</a:t>
            </a:r>
          </a:p>
          <a:p>
            <a:pPr marL="231775" indent="-231775">
              <a:lnSpc>
                <a:spcPct val="90000"/>
              </a:lnSpc>
              <a:spcBef>
                <a:spcPct val="30000"/>
              </a:spcBef>
              <a:buFont typeface="Arial" pitchFamily="34" charset="0"/>
              <a:buChar char="•"/>
            </a:pPr>
            <a:r>
              <a:rPr lang="en-US" sz="2000" dirty="0">
                <a:solidFill>
                  <a:srgbClr val="0082AA"/>
                </a:solidFill>
                <a:latin typeface="Arial" pitchFamily="34" charset="0"/>
                <a:cs typeface="Arial" pitchFamily="34" charset="0"/>
              </a:rPr>
              <a:t>Earn completion for this course by looking at every slide and by taking the course </a:t>
            </a:r>
            <a:br>
              <a:rPr lang="en-US" sz="2000" dirty="0">
                <a:solidFill>
                  <a:srgbClr val="0082AA"/>
                </a:solidFill>
                <a:latin typeface="Arial" pitchFamily="34" charset="0"/>
                <a:cs typeface="Arial" pitchFamily="34" charset="0"/>
              </a:rPr>
            </a:br>
            <a:r>
              <a:rPr lang="en-US" sz="2000" dirty="0">
                <a:solidFill>
                  <a:srgbClr val="0082AA"/>
                </a:solidFill>
                <a:latin typeface="Arial" pitchFamily="34" charset="0"/>
                <a:cs typeface="Arial" pitchFamily="34" charset="0"/>
              </a:rPr>
              <a:t>knowledge check. </a:t>
            </a:r>
          </a:p>
        </p:txBody>
      </p:sp>
      <p:sp>
        <p:nvSpPr>
          <p:cNvPr id="23" name="Slide Number Placeholder 22"/>
          <p:cNvSpPr>
            <a:spLocks noGrp="1"/>
          </p:cNvSpPr>
          <p:nvPr>
            <p:ph type="sldNum" sz="quarter" idx="13"/>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320633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earning Objectives">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Learning Objectives</a:t>
            </a:r>
          </a:p>
        </p:txBody>
      </p:sp>
      <p:sp>
        <p:nvSpPr>
          <p:cNvPr id="6" name="TextBox 5"/>
          <p:cNvSpPr txBox="1"/>
          <p:nvPr/>
        </p:nvSpPr>
        <p:spPr>
          <a:xfrm>
            <a:off x="530352" y="1527048"/>
            <a:ext cx="7927848" cy="577850"/>
          </a:xfrm>
          <a:prstGeom prst="rect">
            <a:avLst/>
          </a:prstGeom>
          <a:noFill/>
        </p:spPr>
        <p:txBody>
          <a:bodyPr wrap="square" rtlCol="0">
            <a:spAutoFit/>
          </a:bodyPr>
          <a:lstStyle/>
          <a:p>
            <a:pPr marL="0" indent="0">
              <a:lnSpc>
                <a:spcPct val="150000"/>
              </a:lnSpc>
              <a:spcBef>
                <a:spcPts val="900"/>
              </a:spcBef>
              <a:buNone/>
            </a:pPr>
            <a:r>
              <a:rPr lang="en-US" sz="2400" b="1" dirty="0">
                <a:solidFill>
                  <a:schemeClr val="bg2"/>
                </a:solidFill>
                <a:latin typeface="Arial" pitchFamily="34" charset="0"/>
                <a:cs typeface="Arial" pitchFamily="34" charset="0"/>
              </a:rPr>
              <a:t>After completing</a:t>
            </a:r>
            <a:r>
              <a:rPr lang="en-US" sz="2400" b="1" baseline="0" dirty="0">
                <a:solidFill>
                  <a:schemeClr val="bg2"/>
                </a:solidFill>
                <a:latin typeface="Arial" pitchFamily="34" charset="0"/>
                <a:cs typeface="Arial" pitchFamily="34" charset="0"/>
              </a:rPr>
              <a:t> this course you should be able to:</a:t>
            </a:r>
            <a:endParaRPr lang="en-US" sz="2400" b="1" dirty="0">
              <a:solidFill>
                <a:schemeClr val="bg2"/>
              </a:solidFill>
              <a:latin typeface="Arial" pitchFamily="34" charset="0"/>
              <a:cs typeface="Arial" pitchFamily="34" charset="0"/>
            </a:endParaRPr>
          </a:p>
        </p:txBody>
      </p:sp>
      <p:sp>
        <p:nvSpPr>
          <p:cNvPr id="7" name="Text Placeholder 6"/>
          <p:cNvSpPr>
            <a:spLocks noGrp="1"/>
          </p:cNvSpPr>
          <p:nvPr>
            <p:ph type="body" sz="quarter" idx="12" hasCustomPrompt="1"/>
          </p:nvPr>
        </p:nvSpPr>
        <p:spPr>
          <a:xfrm>
            <a:off x="530352" y="2362200"/>
            <a:ext cx="8001000" cy="4114800"/>
          </a:xfrm>
        </p:spPr>
        <p:txBody>
          <a:bodyPr/>
          <a:lstStyle>
            <a:lvl1pPr marL="342900" indent="-342900">
              <a:buFont typeface="Arial" pitchFamily="34" charset="0"/>
              <a:buChar char="•"/>
              <a:defRPr b="0" baseline="0">
                <a:solidFill>
                  <a:schemeClr val="bg2"/>
                </a:solidFill>
              </a:defRPr>
            </a:lvl1pPr>
          </a:lstStyle>
          <a:p>
            <a:pPr lvl="0"/>
            <a:r>
              <a:rPr lang="en-US" dirty="0"/>
              <a:t>Click here to enter at least 5 learning objectives</a:t>
            </a:r>
          </a:p>
        </p:txBody>
      </p:sp>
      <p:sp>
        <p:nvSpPr>
          <p:cNvPr id="8" name="TextBox 7"/>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Learning Objectives</a:t>
            </a:r>
          </a:p>
        </p:txBody>
      </p:sp>
      <p:sp>
        <p:nvSpPr>
          <p:cNvPr id="9" name="TextBox 8"/>
          <p:cNvSpPr txBox="1"/>
          <p:nvPr userDrawn="1"/>
        </p:nvSpPr>
        <p:spPr>
          <a:xfrm>
            <a:off x="530352" y="1527048"/>
            <a:ext cx="7927848" cy="577850"/>
          </a:xfrm>
          <a:prstGeom prst="rect">
            <a:avLst/>
          </a:prstGeom>
          <a:noFill/>
        </p:spPr>
        <p:txBody>
          <a:bodyPr wrap="square" rtlCol="0">
            <a:spAutoFit/>
          </a:bodyPr>
          <a:lstStyle/>
          <a:p>
            <a:pPr marL="0" indent="0">
              <a:lnSpc>
                <a:spcPct val="150000"/>
              </a:lnSpc>
              <a:spcBef>
                <a:spcPts val="900"/>
              </a:spcBef>
              <a:buNone/>
            </a:pPr>
            <a:r>
              <a:rPr lang="en-US" sz="2400" b="1" dirty="0">
                <a:solidFill>
                  <a:schemeClr val="bg2"/>
                </a:solidFill>
                <a:latin typeface="Arial" pitchFamily="34" charset="0"/>
                <a:cs typeface="Arial" pitchFamily="34" charset="0"/>
              </a:rPr>
              <a:t>After completing</a:t>
            </a:r>
            <a:r>
              <a:rPr lang="en-US" sz="2400" b="1" baseline="0" dirty="0">
                <a:solidFill>
                  <a:schemeClr val="bg2"/>
                </a:solidFill>
                <a:latin typeface="Arial" pitchFamily="34" charset="0"/>
                <a:cs typeface="Arial" pitchFamily="34" charset="0"/>
              </a:rPr>
              <a:t> this course you should be able to:</a:t>
            </a:r>
            <a:endParaRPr lang="en-US" sz="2400" b="1" dirty="0">
              <a:solidFill>
                <a:schemeClr val="bg2"/>
              </a:solidFill>
              <a:latin typeface="Arial" pitchFamily="34" charset="0"/>
              <a:cs typeface="Arial" pitchFamily="34" charset="0"/>
            </a:endParaRPr>
          </a:p>
        </p:txBody>
      </p:sp>
      <p:sp>
        <p:nvSpPr>
          <p:cNvPr id="10" name="Footer Placeholder 9"/>
          <p:cNvSpPr>
            <a:spLocks noGrp="1"/>
          </p:cNvSpPr>
          <p:nvPr>
            <p:ph type="ftr" sz="quarter" idx="13"/>
          </p:nvPr>
        </p:nvSpPr>
        <p:spPr/>
        <p:txBody>
          <a:bodyPr/>
          <a:lstStyle/>
          <a:p>
            <a:r>
              <a:rPr lang="en-US"/>
              <a:t>Ducts</a:t>
            </a:r>
            <a:endParaRPr lang="en-US" dirty="0"/>
          </a:p>
        </p:txBody>
      </p:sp>
      <p:sp>
        <p:nvSpPr>
          <p:cNvPr id="11" name="Slide Number Placeholder 10"/>
          <p:cNvSpPr>
            <a:spLocks noGrp="1"/>
          </p:cNvSpPr>
          <p:nvPr>
            <p:ph type="sldNum" sz="quarter" idx="14"/>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80158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5" name="TextBox 4"/>
          <p:cNvSpPr txBox="1"/>
          <p:nvPr/>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Agenda</a:t>
            </a:r>
          </a:p>
        </p:txBody>
      </p:sp>
      <p:sp>
        <p:nvSpPr>
          <p:cNvPr id="7" name="Text Placeholder 6"/>
          <p:cNvSpPr>
            <a:spLocks noGrp="1"/>
          </p:cNvSpPr>
          <p:nvPr>
            <p:ph type="body" sz="quarter" idx="12" hasCustomPrompt="1"/>
          </p:nvPr>
        </p:nvSpPr>
        <p:spPr>
          <a:xfrm>
            <a:off x="530352" y="1295400"/>
            <a:ext cx="8001000" cy="5181600"/>
          </a:xfrm>
        </p:spPr>
        <p:txBody>
          <a:bodyPr/>
          <a:lstStyle>
            <a:lvl1pPr marL="342900" indent="-342900">
              <a:buFont typeface="Arial" pitchFamily="34" charset="0"/>
              <a:buChar char="•"/>
              <a:defRPr b="0" baseline="0">
                <a:solidFill>
                  <a:schemeClr val="bg2"/>
                </a:solidFill>
              </a:defRPr>
            </a:lvl1pPr>
          </a:lstStyle>
          <a:p>
            <a:pPr lvl="0"/>
            <a:r>
              <a:rPr lang="en-US" dirty="0"/>
              <a:t>Click here to enter agenda items</a:t>
            </a:r>
          </a:p>
        </p:txBody>
      </p:sp>
      <p:sp>
        <p:nvSpPr>
          <p:cNvPr id="6" name="TextBox 5"/>
          <p:cNvSpPr txBox="1"/>
          <p:nvPr userDrawn="1"/>
        </p:nvSpPr>
        <p:spPr>
          <a:xfrm>
            <a:off x="475488" y="393192"/>
            <a:ext cx="6793992" cy="677108"/>
          </a:xfrm>
          <a:prstGeom prst="rect">
            <a:avLst/>
          </a:prstGeom>
          <a:noFill/>
        </p:spPr>
        <p:txBody>
          <a:bodyPr wrap="square" rtlCol="0">
            <a:spAutoFit/>
          </a:bodyPr>
          <a:lstStyle/>
          <a:p>
            <a:r>
              <a:rPr lang="en-US" sz="3800" b="1" dirty="0">
                <a:solidFill>
                  <a:schemeClr val="tx2"/>
                </a:solidFill>
                <a:latin typeface="Arial" pitchFamily="34" charset="0"/>
                <a:cs typeface="Arial" pitchFamily="34" charset="0"/>
              </a:rPr>
              <a:t>Agenda</a:t>
            </a:r>
          </a:p>
        </p:txBody>
      </p:sp>
      <p:sp>
        <p:nvSpPr>
          <p:cNvPr id="8" name="Footer Placeholder 7"/>
          <p:cNvSpPr>
            <a:spLocks noGrp="1"/>
          </p:cNvSpPr>
          <p:nvPr>
            <p:ph type="ftr" sz="quarter" idx="13"/>
          </p:nvPr>
        </p:nvSpPr>
        <p:spPr/>
        <p:txBody>
          <a:bodyPr/>
          <a:lstStyle/>
          <a:p>
            <a:r>
              <a:rPr lang="en-US"/>
              <a:t>Ducts</a:t>
            </a:r>
            <a:endParaRPr lang="en-US" dirty="0"/>
          </a:p>
        </p:txBody>
      </p:sp>
      <p:sp>
        <p:nvSpPr>
          <p:cNvPr id="9" name="Slide Number Placeholder 8"/>
          <p:cNvSpPr>
            <a:spLocks noGrp="1"/>
          </p:cNvSpPr>
          <p:nvPr>
            <p:ph type="sldNum" sz="quarter" idx="14"/>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384179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a:t>Ducts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39107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genda Item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a:t>Ducts</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755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a:xfrm>
            <a:off x="7620000" y="6629400"/>
            <a:ext cx="1524000" cy="228600"/>
          </a:xfrm>
          <a:prstGeom prst="rect">
            <a:avLst/>
          </a:prstGeom>
        </p:spPr>
        <p:txBody>
          <a:bodyPr/>
          <a:lstStyle/>
          <a:p>
            <a:endParaRPr lang="en-US"/>
          </a:p>
        </p:txBody>
      </p:sp>
      <p:sp>
        <p:nvSpPr>
          <p:cNvPr id="9" name="Footer Placeholder 8"/>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251056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524000" y="6629400"/>
            <a:ext cx="6096000" cy="228600"/>
          </a:xfrm>
          <a:prstGeom prst="rect">
            <a:avLst/>
          </a:prstGeom>
        </p:spPr>
        <p:txBody>
          <a:bodyPr vert="horz" lIns="91440" tIns="45720" rIns="91440" bIns="45720" rtlCol="0" anchor="ctr"/>
          <a:lstStyle>
            <a:lvl1pPr algn="ctr">
              <a:defRPr sz="1200" cap="small" baseline="0">
                <a:solidFill>
                  <a:schemeClr val="tx1">
                    <a:tint val="75000"/>
                  </a:schemeClr>
                </a:solidFill>
                <a:latin typeface="Arial" pitchFamily="34" charset="0"/>
                <a:cs typeface="Arial" pitchFamily="34" charset="0"/>
              </a:defRPr>
            </a:lvl1pPr>
          </a:lstStyle>
          <a:p>
            <a:r>
              <a:rPr lang="en-US"/>
              <a:t>Ducts</a:t>
            </a:r>
            <a:endParaRPr lang="en-US" dirty="0"/>
          </a:p>
        </p:txBody>
      </p:sp>
      <p:sp>
        <p:nvSpPr>
          <p:cNvPr id="6" name="Slide Number Placeholder 5"/>
          <p:cNvSpPr>
            <a:spLocks noGrp="1"/>
          </p:cNvSpPr>
          <p:nvPr>
            <p:ph type="sldNum" sz="quarter" idx="4"/>
          </p:nvPr>
        </p:nvSpPr>
        <p:spPr>
          <a:xfrm>
            <a:off x="7619999" y="6629400"/>
            <a:ext cx="1520651" cy="274637"/>
          </a:xfrm>
          <a:prstGeom prst="rect">
            <a:avLst/>
          </a:prstGeom>
        </p:spPr>
        <p:txBody>
          <a:bodyPr vert="horz" lIns="91440" tIns="45720" rIns="91440" bIns="45720" rtlCol="0" anchor="ctr"/>
          <a:lstStyle>
            <a:lvl1pPr algn="r">
              <a:defRPr lang="en-US" sz="1200" cap="small" baseline="0" smtClean="0">
                <a:solidFill>
                  <a:schemeClr val="tx1">
                    <a:tint val="75000"/>
                  </a:schemeClr>
                </a:solidFill>
                <a:latin typeface="Arial" pitchFamily="34" charset="0"/>
                <a:cs typeface="Arial" pitchFamily="34" charset="0"/>
              </a:defRPr>
            </a:lvl1pPr>
          </a:lstStyle>
          <a:p>
            <a:fld id="{A9320731-3B2C-4107-8664-CAD7BE973DC8}" type="slidenum">
              <a:rPr lang="en-US" smtClean="0"/>
              <a:pPr/>
              <a:t>‹#›</a:t>
            </a:fld>
            <a:endParaRPr lang="en-US"/>
          </a:p>
        </p:txBody>
      </p:sp>
    </p:spTree>
    <p:extLst>
      <p:ext uri="{BB962C8B-B14F-4D97-AF65-F5344CB8AC3E}">
        <p14:creationId xmlns:p14="http://schemas.microsoft.com/office/powerpoint/2010/main" val="319725025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1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3200" kern="1200">
          <a:solidFill>
            <a:schemeClr val="tx2"/>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2400" b="1" kern="1200">
          <a:solidFill>
            <a:schemeClr val="tx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chemeClr val="accent1"/>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chemeClr val="accent1"/>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chemeClr val="accent1"/>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chemeClr val="accent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524000" y="6629400"/>
            <a:ext cx="6096000" cy="228600"/>
          </a:xfrm>
          <a:prstGeom prst="rect">
            <a:avLst/>
          </a:prstGeom>
        </p:spPr>
        <p:txBody>
          <a:bodyPr vert="horz" lIns="91440" tIns="45720" rIns="91440" bIns="45720" rtlCol="0" anchor="ctr"/>
          <a:lstStyle>
            <a:lvl1pPr algn="ctr">
              <a:defRPr sz="1200" cap="small" baseline="0">
                <a:solidFill>
                  <a:schemeClr val="tx1">
                    <a:tint val="75000"/>
                  </a:schemeClr>
                </a:solidFill>
                <a:latin typeface="Arial" pitchFamily="34" charset="0"/>
                <a:cs typeface="Arial" pitchFamily="34" charset="0"/>
              </a:defRPr>
            </a:lvl1pPr>
          </a:lstStyle>
          <a:p>
            <a:r>
              <a:rPr lang="en-US" dirty="0"/>
              <a:t>Tab 3-5 - Ducts and Pipes</a:t>
            </a:r>
          </a:p>
        </p:txBody>
      </p:sp>
      <p:sp>
        <p:nvSpPr>
          <p:cNvPr id="6" name="Slide Number Placeholder 5"/>
          <p:cNvSpPr>
            <a:spLocks noGrp="1"/>
          </p:cNvSpPr>
          <p:nvPr>
            <p:ph type="sldNum" sz="quarter" idx="4"/>
          </p:nvPr>
        </p:nvSpPr>
        <p:spPr>
          <a:xfrm>
            <a:off x="7620000" y="6629400"/>
            <a:ext cx="1524000" cy="228600"/>
          </a:xfrm>
          <a:prstGeom prst="rect">
            <a:avLst/>
          </a:prstGeom>
        </p:spPr>
        <p:txBody>
          <a:bodyPr vert="horz" lIns="91440" tIns="45720" rIns="91440" bIns="45720" rtlCol="0" anchor="ctr"/>
          <a:lstStyle>
            <a:lvl1pPr algn="r">
              <a:defRPr lang="en-US" sz="1200" cap="small" baseline="0" smtClean="0">
                <a:solidFill>
                  <a:schemeClr val="tx1">
                    <a:tint val="75000"/>
                  </a:schemeClr>
                </a:solidFill>
                <a:latin typeface="Arial" pitchFamily="34" charset="0"/>
                <a:cs typeface="Arial" pitchFamily="34" charset="0"/>
              </a:defRPr>
            </a:lvl1pPr>
          </a:lstStyle>
          <a:p>
            <a:fld id="{A9320731-3B2C-4107-8664-CAD7BE973DC8}" type="slidenum">
              <a:rPr lang="en-US" smtClean="0"/>
              <a:pPr/>
              <a:t>‹#›</a:t>
            </a:fld>
            <a:endParaRPr lang="en-US"/>
          </a:p>
        </p:txBody>
      </p:sp>
    </p:spTree>
    <p:extLst>
      <p:ext uri="{BB962C8B-B14F-4D97-AF65-F5344CB8AC3E}">
        <p14:creationId xmlns:p14="http://schemas.microsoft.com/office/powerpoint/2010/main" val="3197250252"/>
      </p:ext>
    </p:extLst>
  </p:cSld>
  <p:clrMap bg1="lt1" tx1="dk1" bg2="lt2" tx2="dk2" accent1="accent1" accent2="accent2" accent3="accent3" accent4="accent4" accent5="accent5" accent6="accent6" hlink="hlink" folHlink="folHlink"/>
  <p:sldLayoutIdLst>
    <p:sldLayoutId id="2147483713" r:id="rId1"/>
    <p:sldLayoutId id="2147483715" r:id="rId2"/>
    <p:sldLayoutId id="2147483717" r:id="rId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rgbClr val="FFA100"/>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rgbClr val="FFA100"/>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rgbClr val="FFA100"/>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rgbClr val="FFA1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1.xml"/><Relationship Id="rId1" Type="http://schemas.openxmlformats.org/officeDocument/2006/relationships/vmlDrawing" Target="../drawings/vmlDrawing5.vml"/><Relationship Id="rId4" Type="http://schemas.openxmlformats.org/officeDocument/2006/relationships/image" Target="../media/image11.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1.xml"/><Relationship Id="rId1" Type="http://schemas.openxmlformats.org/officeDocument/2006/relationships/vmlDrawing" Target="../drawings/vmlDrawing6.vml"/><Relationship Id="rId4" Type="http://schemas.openxmlformats.org/officeDocument/2006/relationships/image" Target="../media/image12.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1.xml"/><Relationship Id="rId1" Type="http://schemas.openxmlformats.org/officeDocument/2006/relationships/vmlDrawing" Target="../drawings/vmlDrawing7.vml"/><Relationship Id="rId4" Type="http://schemas.openxmlformats.org/officeDocument/2006/relationships/image" Target="../media/image13.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1.xml"/><Relationship Id="rId1" Type="http://schemas.openxmlformats.org/officeDocument/2006/relationships/vmlDrawing" Target="../drawings/vmlDrawing8.vml"/><Relationship Id="rId4" Type="http://schemas.openxmlformats.org/officeDocument/2006/relationships/image" Target="../media/image14.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1.xml"/><Relationship Id="rId1" Type="http://schemas.openxmlformats.org/officeDocument/2006/relationships/vmlDrawing" Target="../drawings/vmlDrawing9.vml"/><Relationship Id="rId4" Type="http://schemas.openxmlformats.org/officeDocument/2006/relationships/image" Target="../media/image15.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1.xml"/><Relationship Id="rId1" Type="http://schemas.openxmlformats.org/officeDocument/2006/relationships/vmlDrawing" Target="../drawings/vmlDrawing10.vml"/><Relationship Id="rId4" Type="http://schemas.openxmlformats.org/officeDocument/2006/relationships/image" Target="../media/image16.w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1.xml"/><Relationship Id="rId1" Type="http://schemas.openxmlformats.org/officeDocument/2006/relationships/vmlDrawing" Target="../drawings/vmlDrawing11.vml"/><Relationship Id="rId4" Type="http://schemas.openxmlformats.org/officeDocument/2006/relationships/image" Target="../media/image17.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1.xml"/><Relationship Id="rId1" Type="http://schemas.openxmlformats.org/officeDocument/2006/relationships/vmlDrawing" Target="../drawings/vmlDrawing12.vml"/><Relationship Id="rId4" Type="http://schemas.openxmlformats.org/officeDocument/2006/relationships/image" Target="../media/image18.wmf"/></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5.xml"/><Relationship Id="rId1" Type="http://schemas.openxmlformats.org/officeDocument/2006/relationships/vmlDrawing" Target="../drawings/vmlDrawing13.vml"/><Relationship Id="rId6" Type="http://schemas.openxmlformats.org/officeDocument/2006/relationships/image" Target="../media/image24.wmf"/><Relationship Id="rId5" Type="http://schemas.openxmlformats.org/officeDocument/2006/relationships/oleObject" Target="../embeddings/oleObject14.bin"/><Relationship Id="rId4" Type="http://schemas.openxmlformats.org/officeDocument/2006/relationships/image" Target="../media/image23.wmf"/></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xml"/><Relationship Id="rId1" Type="http://schemas.openxmlformats.org/officeDocument/2006/relationships/vmlDrawing" Target="../drawings/vmlDrawing14.vml"/><Relationship Id="rId5" Type="http://schemas.openxmlformats.org/officeDocument/2006/relationships/image" Target="../media/image26.wmf"/><Relationship Id="rId4" Type="http://schemas.openxmlformats.org/officeDocument/2006/relationships/oleObject" Target="../embeddings/oleObject15.bin"/></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5.xml"/><Relationship Id="rId1" Type="http://schemas.openxmlformats.org/officeDocument/2006/relationships/vmlDrawing" Target="../drawings/vmlDrawing15.vml"/><Relationship Id="rId4" Type="http://schemas.openxmlformats.org/officeDocument/2006/relationships/image" Target="../media/image24.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5.xml"/><Relationship Id="rId1" Type="http://schemas.openxmlformats.org/officeDocument/2006/relationships/vmlDrawing" Target="../drawings/vmlDrawing16.vml"/><Relationship Id="rId4" Type="http://schemas.openxmlformats.org/officeDocument/2006/relationships/image" Target="../media/image27.wmf"/></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3.wmf"/><Relationship Id="rId2" Type="http://schemas.openxmlformats.org/officeDocument/2006/relationships/slideLayout" Target="../slideLayouts/slideLayout11.xml"/><Relationship Id="rId1" Type="http://schemas.openxmlformats.org/officeDocument/2006/relationships/vmlDrawing" Target="../drawings/vmlDrawing17.vml"/><Relationship Id="rId6" Type="http://schemas.openxmlformats.org/officeDocument/2006/relationships/oleObject" Target="../embeddings/oleObject19.bin"/><Relationship Id="rId5" Type="http://schemas.openxmlformats.org/officeDocument/2006/relationships/image" Target="../media/image32.emf"/><Relationship Id="rId4" Type="http://schemas.openxmlformats.org/officeDocument/2006/relationships/oleObject" Target="../embeddings/oleObject18.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5.wmf"/><Relationship Id="rId2" Type="http://schemas.openxmlformats.org/officeDocument/2006/relationships/slideLayout" Target="../slideLayouts/slideLayout11.xml"/><Relationship Id="rId1" Type="http://schemas.openxmlformats.org/officeDocument/2006/relationships/vmlDrawing" Target="../drawings/vmlDrawing18.vml"/><Relationship Id="rId6" Type="http://schemas.openxmlformats.org/officeDocument/2006/relationships/oleObject" Target="../embeddings/oleObject21.bin"/><Relationship Id="rId5" Type="http://schemas.openxmlformats.org/officeDocument/2006/relationships/image" Target="../media/image34.emf"/><Relationship Id="rId4" Type="http://schemas.openxmlformats.org/officeDocument/2006/relationships/oleObject" Target="../embeddings/oleObject20.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vmlDrawing" Target="../drawings/vmlDrawing19.vml"/><Relationship Id="rId6" Type="http://schemas.openxmlformats.org/officeDocument/2006/relationships/image" Target="../media/image37.wmf"/><Relationship Id="rId5" Type="http://schemas.openxmlformats.org/officeDocument/2006/relationships/oleObject" Target="../embeddings/oleObject22.bin"/><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vmlDrawing" Target="../drawings/vmlDrawing20.vml"/><Relationship Id="rId6" Type="http://schemas.openxmlformats.org/officeDocument/2006/relationships/image" Target="../media/image37.wmf"/><Relationship Id="rId5" Type="http://schemas.openxmlformats.org/officeDocument/2006/relationships/oleObject" Target="../embeddings/oleObject23.bin"/><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39.emf"/></Relationships>
</file>

<file path=ppt/slides/_rels/slide4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6.emf"/><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hyperlink" Target="../../../../../../Desktop/Apps/ASHRAE%20Duct%20Fitting%20Database.lnk" TargetMode="External"/><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9.xml"/><Relationship Id="rId5" Type="http://schemas.openxmlformats.org/officeDocument/2006/relationships/image" Target="../media/image51.emf"/><Relationship Id="rId4" Type="http://schemas.openxmlformats.org/officeDocument/2006/relationships/image" Target="../media/image50.jpeg"/></Relationships>
</file>

<file path=ppt/slides/_rels/slide5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7.emf"/><Relationship Id="rId4" Type="http://schemas.openxmlformats.org/officeDocument/2006/relationships/oleObject" Target="../embeddings/oleObject3.bin"/></Relationships>
</file>

<file path=ppt/slides/_rels/slide6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image" Target="../media/image66.jpeg"/><Relationship Id="rId4" Type="http://schemas.openxmlformats.org/officeDocument/2006/relationships/image" Target="../media/image6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70.jpeg"/></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image" Target="../media/image77.jpeg"/></Relationships>
</file>

<file path=ppt/slides/_rels/slide79.xml.rels><?xml version="1.0" encoding="UTF-8" standalone="yes"?>
<Relationships xmlns="http://schemas.openxmlformats.org/package/2006/relationships"><Relationship Id="rId3" Type="http://schemas.openxmlformats.org/officeDocument/2006/relationships/hyperlink" Target="http://www.jplflex.com/"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1.xml"/><Relationship Id="rId1" Type="http://schemas.openxmlformats.org/officeDocument/2006/relationships/vmlDrawing" Target="../drawings/vmlDrawing21.vml"/><Relationship Id="rId6" Type="http://schemas.openxmlformats.org/officeDocument/2006/relationships/image" Target="../media/image79.jpeg"/><Relationship Id="rId5" Type="http://schemas.openxmlformats.org/officeDocument/2006/relationships/image" Target="../media/image35.wmf"/><Relationship Id="rId4" Type="http://schemas.openxmlformats.org/officeDocument/2006/relationships/oleObject" Target="../embeddings/oleObject24.bin"/></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1.xml"/><Relationship Id="rId1" Type="http://schemas.openxmlformats.org/officeDocument/2006/relationships/vmlDrawing" Target="../drawings/vmlDrawing22.vml"/><Relationship Id="rId6" Type="http://schemas.openxmlformats.org/officeDocument/2006/relationships/image" Target="../media/image79.jpeg"/><Relationship Id="rId5" Type="http://schemas.openxmlformats.org/officeDocument/2006/relationships/image" Target="../media/image80.wmf"/><Relationship Id="rId4" Type="http://schemas.openxmlformats.org/officeDocument/2006/relationships/oleObject" Target="../embeddings/oleObject25.bin"/></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1.xml"/><Relationship Id="rId1" Type="http://schemas.openxmlformats.org/officeDocument/2006/relationships/vmlDrawing" Target="../drawings/vmlDrawing23.vml"/><Relationship Id="rId6" Type="http://schemas.openxmlformats.org/officeDocument/2006/relationships/image" Target="../media/image79.jpeg"/><Relationship Id="rId5" Type="http://schemas.openxmlformats.org/officeDocument/2006/relationships/image" Target="../media/image81.wmf"/><Relationship Id="rId4" Type="http://schemas.openxmlformats.org/officeDocument/2006/relationships/oleObject" Target="../embeddings/oleObject26.bin"/></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1.xml"/><Relationship Id="rId1" Type="http://schemas.openxmlformats.org/officeDocument/2006/relationships/vmlDrawing" Target="../drawings/vmlDrawing24.vml"/><Relationship Id="rId6" Type="http://schemas.openxmlformats.org/officeDocument/2006/relationships/image" Target="../media/image79.jpeg"/><Relationship Id="rId5" Type="http://schemas.openxmlformats.org/officeDocument/2006/relationships/image" Target="../media/image33.wmf"/><Relationship Id="rId4" Type="http://schemas.openxmlformats.org/officeDocument/2006/relationships/oleObject" Target="../embeddings/oleObject27.bin"/></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78.png"/><Relationship Id="rId2" Type="http://schemas.openxmlformats.org/officeDocument/2006/relationships/slideLayout" Target="../slideLayouts/slideLayout11.xml"/><Relationship Id="rId1" Type="http://schemas.openxmlformats.org/officeDocument/2006/relationships/vmlDrawing" Target="../drawings/vmlDrawing25.vml"/><Relationship Id="rId6" Type="http://schemas.openxmlformats.org/officeDocument/2006/relationships/image" Target="../media/image79.jpeg"/><Relationship Id="rId5" Type="http://schemas.openxmlformats.org/officeDocument/2006/relationships/image" Target="../media/image82.wmf"/><Relationship Id="rId4" Type="http://schemas.openxmlformats.org/officeDocument/2006/relationships/oleObject" Target="../embeddings/oleObject28.bin"/></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82.wmf"/><Relationship Id="rId2" Type="http://schemas.openxmlformats.org/officeDocument/2006/relationships/slideLayout" Target="../slideLayouts/slideLayout11.xml"/><Relationship Id="rId1" Type="http://schemas.openxmlformats.org/officeDocument/2006/relationships/vmlDrawing" Target="../drawings/vmlDrawing26.vml"/><Relationship Id="rId6" Type="http://schemas.openxmlformats.org/officeDocument/2006/relationships/oleObject" Target="../embeddings/oleObject29.bin"/><Relationship Id="rId5" Type="http://schemas.openxmlformats.org/officeDocument/2006/relationships/image" Target="../media/image78.png"/><Relationship Id="rId4" Type="http://schemas.openxmlformats.org/officeDocument/2006/relationships/image" Target="../media/image79.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83.wmf"/><Relationship Id="rId2" Type="http://schemas.openxmlformats.org/officeDocument/2006/relationships/slideLayout" Target="../slideLayouts/slideLayout11.xml"/><Relationship Id="rId1" Type="http://schemas.openxmlformats.org/officeDocument/2006/relationships/vmlDrawing" Target="../drawings/vmlDrawing27.vml"/><Relationship Id="rId6" Type="http://schemas.openxmlformats.org/officeDocument/2006/relationships/oleObject" Target="../embeddings/oleObject30.bin"/><Relationship Id="rId5" Type="http://schemas.openxmlformats.org/officeDocument/2006/relationships/image" Target="../media/image78.png"/><Relationship Id="rId4" Type="http://schemas.openxmlformats.org/officeDocument/2006/relationships/image" Target="../media/image7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83.wmf"/><Relationship Id="rId2" Type="http://schemas.openxmlformats.org/officeDocument/2006/relationships/slideLayout" Target="../slideLayouts/slideLayout11.xml"/><Relationship Id="rId1" Type="http://schemas.openxmlformats.org/officeDocument/2006/relationships/vmlDrawing" Target="../drawings/vmlDrawing28.vml"/><Relationship Id="rId6" Type="http://schemas.openxmlformats.org/officeDocument/2006/relationships/oleObject" Target="../embeddings/oleObject31.bin"/><Relationship Id="rId5" Type="http://schemas.openxmlformats.org/officeDocument/2006/relationships/image" Target="../media/image78.png"/><Relationship Id="rId4" Type="http://schemas.openxmlformats.org/officeDocument/2006/relationships/image" Target="../media/image79.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media/image78.png"/><Relationship Id="rId2" Type="http://schemas.openxmlformats.org/officeDocument/2006/relationships/slideLayout" Target="../slideLayouts/slideLayout11.xml"/><Relationship Id="rId1" Type="http://schemas.openxmlformats.org/officeDocument/2006/relationships/vmlDrawing" Target="../drawings/vmlDrawing29.vml"/><Relationship Id="rId6" Type="http://schemas.openxmlformats.org/officeDocument/2006/relationships/image" Target="../media/image79.jpeg"/><Relationship Id="rId5" Type="http://schemas.openxmlformats.org/officeDocument/2006/relationships/image" Target="../media/image84.wmf"/><Relationship Id="rId4" Type="http://schemas.openxmlformats.org/officeDocument/2006/relationships/oleObject" Target="../embeddings/oleObject32.bin"/></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image" Target="../media/image78.png"/><Relationship Id="rId2" Type="http://schemas.openxmlformats.org/officeDocument/2006/relationships/slideLayout" Target="../slideLayouts/slideLayout11.xml"/><Relationship Id="rId1" Type="http://schemas.openxmlformats.org/officeDocument/2006/relationships/vmlDrawing" Target="../drawings/vmlDrawing30.vml"/><Relationship Id="rId6" Type="http://schemas.openxmlformats.org/officeDocument/2006/relationships/image" Target="../media/image79.jpeg"/><Relationship Id="rId5" Type="http://schemas.openxmlformats.org/officeDocument/2006/relationships/image" Target="../media/image84.wmf"/><Relationship Id="rId4" Type="http://schemas.openxmlformats.org/officeDocument/2006/relationships/oleObject" Target="../embeddings/oleObject33.bin"/></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78.png"/><Relationship Id="rId2" Type="http://schemas.openxmlformats.org/officeDocument/2006/relationships/slideLayout" Target="../slideLayouts/slideLayout11.xml"/><Relationship Id="rId1" Type="http://schemas.openxmlformats.org/officeDocument/2006/relationships/vmlDrawing" Target="../drawings/vmlDrawing31.vml"/><Relationship Id="rId6" Type="http://schemas.openxmlformats.org/officeDocument/2006/relationships/image" Target="../media/image79.jpeg"/><Relationship Id="rId5" Type="http://schemas.openxmlformats.org/officeDocument/2006/relationships/image" Target="../media/image85.wmf"/><Relationship Id="rId4" Type="http://schemas.openxmlformats.org/officeDocument/2006/relationships/oleObject" Target="../embeddings/oleObject34.bin"/></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70.xml"/><Relationship Id="rId7" Type="http://schemas.openxmlformats.org/officeDocument/2006/relationships/image" Target="../media/image78.png"/><Relationship Id="rId2" Type="http://schemas.openxmlformats.org/officeDocument/2006/relationships/slideLayout" Target="../slideLayouts/slideLayout11.xml"/><Relationship Id="rId1" Type="http://schemas.openxmlformats.org/officeDocument/2006/relationships/vmlDrawing" Target="../drawings/vmlDrawing32.vml"/><Relationship Id="rId6" Type="http://schemas.openxmlformats.org/officeDocument/2006/relationships/image" Target="../media/image79.jpeg"/><Relationship Id="rId5" Type="http://schemas.openxmlformats.org/officeDocument/2006/relationships/image" Target="../media/image85.wmf"/><Relationship Id="rId4" Type="http://schemas.openxmlformats.org/officeDocument/2006/relationships/oleObject" Target="../embeddings/oleObject35.bin"/></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image" Target="../media/image78.png"/></Relationships>
</file>

<file path=ppt/slides/_rels/slide9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8" y="845820"/>
            <a:ext cx="7772400" cy="1821180"/>
          </a:xfrm>
        </p:spPr>
        <p:txBody>
          <a:bodyPr/>
          <a:lstStyle/>
          <a:p>
            <a:r>
              <a:rPr lang="en-US" sz="3600" dirty="0"/>
              <a:t>Fans, Ducts and Air Handling  Systems:</a:t>
            </a:r>
            <a:br>
              <a:rPr lang="en-US" sz="3600" dirty="0"/>
            </a:br>
            <a:r>
              <a:rPr lang="en-US" sz="3600" dirty="0"/>
              <a:t>Design, Performance and Commissioning Issues</a:t>
            </a:r>
          </a:p>
        </p:txBody>
      </p:sp>
      <p:sp>
        <p:nvSpPr>
          <p:cNvPr id="5" name="Text Placeholder 4"/>
          <p:cNvSpPr>
            <a:spLocks noGrp="1"/>
          </p:cNvSpPr>
          <p:nvPr>
            <p:ph type="body" sz="quarter" idx="12"/>
          </p:nvPr>
        </p:nvSpPr>
        <p:spPr/>
        <p:txBody>
          <a:bodyPr/>
          <a:lstStyle/>
          <a:p>
            <a:r>
              <a:rPr lang="en-US" dirty="0"/>
              <a:t>David Sellers</a:t>
            </a:r>
          </a:p>
        </p:txBody>
      </p:sp>
      <p:sp>
        <p:nvSpPr>
          <p:cNvPr id="6" name="Text Placeholder 5"/>
          <p:cNvSpPr>
            <a:spLocks noGrp="1"/>
          </p:cNvSpPr>
          <p:nvPr>
            <p:ph type="body" sz="quarter" idx="13"/>
          </p:nvPr>
        </p:nvSpPr>
        <p:spPr/>
        <p:txBody>
          <a:bodyPr/>
          <a:lstStyle/>
          <a:p>
            <a:r>
              <a:rPr lang="en-US" dirty="0"/>
              <a:t>Senior Engineer</a:t>
            </a:r>
          </a:p>
        </p:txBody>
      </p:sp>
      <p:sp>
        <p:nvSpPr>
          <p:cNvPr id="7" name="Text Placeholder 6"/>
          <p:cNvSpPr>
            <a:spLocks noGrp="1"/>
          </p:cNvSpPr>
          <p:nvPr>
            <p:ph type="body" sz="quarter" idx="14"/>
          </p:nvPr>
        </p:nvSpPr>
        <p:spPr/>
        <p:txBody>
          <a:bodyPr/>
          <a:lstStyle/>
          <a:p>
            <a:r>
              <a:rPr lang="en-US" dirty="0"/>
              <a:t>Facility Dynamics Engineering</a:t>
            </a:r>
          </a:p>
        </p:txBody>
      </p:sp>
      <p:sp>
        <p:nvSpPr>
          <p:cNvPr id="9" name="Text Placeholder 8"/>
          <p:cNvSpPr>
            <a:spLocks noGrp="1"/>
          </p:cNvSpPr>
          <p:nvPr>
            <p:ph type="body" sz="quarter" idx="10"/>
          </p:nvPr>
        </p:nvSpPr>
        <p:spPr>
          <a:xfrm>
            <a:off x="838200" y="3124200"/>
            <a:ext cx="7772400" cy="685800"/>
          </a:xfrm>
        </p:spPr>
        <p:txBody>
          <a:bodyPr/>
          <a:lstStyle/>
          <a:p>
            <a:pPr marL="0" indent="0">
              <a:buNone/>
            </a:pPr>
            <a:r>
              <a:rPr lang="en-US" dirty="0"/>
              <a:t>Ducts</a:t>
            </a:r>
          </a:p>
        </p:txBody>
      </p:sp>
    </p:spTree>
    <p:extLst>
      <p:ext uri="{BB962C8B-B14F-4D97-AF65-F5344CB8AC3E}">
        <p14:creationId xmlns:p14="http://schemas.microsoft.com/office/powerpoint/2010/main" val="332365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descr="Moon set and atmosphere.jpg"/>
          <p:cNvPicPr>
            <a:picLocks noChangeAspect="1"/>
          </p:cNvPicPr>
          <p:nvPr/>
        </p:nvPicPr>
        <p:blipFill>
          <a:blip r:embed="rId3" cstate="print"/>
          <a:stretch>
            <a:fillRect/>
          </a:stretch>
        </p:blipFill>
        <p:spPr>
          <a:xfrm>
            <a:off x="0" y="306008"/>
            <a:ext cx="9144000" cy="6245983"/>
          </a:xfrm>
          <a:prstGeom prst="rect">
            <a:avLst/>
          </a:prstGeom>
        </p:spPr>
      </p:pic>
      <p:sp>
        <p:nvSpPr>
          <p:cNvPr id="1299458" name="Rectangle 2"/>
          <p:cNvSpPr>
            <a:spLocks noGrp="1" noChangeArrowheads="1"/>
          </p:cNvSpPr>
          <p:nvPr>
            <p:ph type="title"/>
          </p:nvPr>
        </p:nvSpPr>
        <p:spPr>
          <a:xfrm>
            <a:off x="3657600" y="609600"/>
            <a:ext cx="4800600" cy="1295400"/>
          </a:xfrm>
        </p:spPr>
        <p:txBody>
          <a:bodyPr>
            <a:normAutofit fontScale="90000"/>
          </a:bodyPr>
          <a:lstStyle/>
          <a:p>
            <a:r>
              <a:rPr lang="en-US" dirty="0">
                <a:solidFill>
                  <a:schemeClr val="bg1"/>
                </a:solidFill>
              </a:rPr>
              <a:t>This Problem is Often Solved by Throwing Energy at It</a:t>
            </a:r>
          </a:p>
        </p:txBody>
      </p:sp>
      <p:sp>
        <p:nvSpPr>
          <p:cNvPr id="1299459" name="Rectangle 3"/>
          <p:cNvSpPr>
            <a:spLocks noGrp="1" noChangeArrowheads="1"/>
          </p:cNvSpPr>
          <p:nvPr>
            <p:ph idx="1"/>
          </p:nvPr>
        </p:nvSpPr>
        <p:spPr>
          <a:xfrm>
            <a:off x="4038600" y="2286000"/>
            <a:ext cx="4419600" cy="4191000"/>
          </a:xfrm>
        </p:spPr>
        <p:txBody>
          <a:bodyPr/>
          <a:lstStyle/>
          <a:p>
            <a:pPr indent="0">
              <a:buNone/>
            </a:pPr>
            <a:r>
              <a:rPr lang="en-US" sz="2000" dirty="0">
                <a:solidFill>
                  <a:schemeClr val="bg1"/>
                </a:solidFill>
              </a:rPr>
              <a:t>For our example:</a:t>
            </a:r>
          </a:p>
          <a:p>
            <a:pPr lvl="2" indent="0">
              <a:buNone/>
            </a:pPr>
            <a:r>
              <a:rPr lang="en-US" sz="2000" i="1" dirty="0">
                <a:solidFill>
                  <a:schemeClr val="bg1"/>
                </a:solidFill>
              </a:rPr>
              <a:t>Speed the fan up and everyone wins!</a:t>
            </a:r>
          </a:p>
          <a:p>
            <a:pPr lvl="2" algn="r">
              <a:buFontTx/>
              <a:buNone/>
            </a:pPr>
            <a:endParaRPr lang="en-US" sz="2000" i="1" dirty="0">
              <a:solidFill>
                <a:schemeClr val="bg1"/>
              </a:solidFill>
            </a:endParaRPr>
          </a:p>
          <a:p>
            <a:pPr lvl="2" algn="r">
              <a:buFontTx/>
              <a:buNone/>
            </a:pPr>
            <a:r>
              <a:rPr lang="en-US" sz="2000" i="1" dirty="0">
                <a:solidFill>
                  <a:schemeClr val="bg1"/>
                </a:solidFill>
              </a:rPr>
              <a:t>(Except the planet)</a:t>
            </a:r>
          </a:p>
          <a:p>
            <a:pPr lvl="2" algn="r">
              <a:buFontTx/>
              <a:buNone/>
            </a:pPr>
            <a:endParaRPr lang="en-US" i="1" dirty="0">
              <a:solidFill>
                <a:schemeClr val="bg1"/>
              </a:solidFill>
            </a:endParaRPr>
          </a:p>
          <a:p>
            <a:pPr lvl="2" algn="r">
              <a:buFontTx/>
              <a:buNone/>
            </a:pPr>
            <a:endParaRPr lang="en-US" i="1" dirty="0">
              <a:solidFill>
                <a:schemeClr val="bg1"/>
              </a:solidFill>
            </a:endParaRPr>
          </a:p>
          <a:p>
            <a:pPr lvl="2" algn="r">
              <a:buFontTx/>
              <a:buNone/>
            </a:pPr>
            <a:endParaRPr lang="en-US" i="1" dirty="0">
              <a:solidFill>
                <a:schemeClr val="bg1"/>
              </a:solidFill>
            </a:endParaRPr>
          </a:p>
        </p:txBody>
      </p:sp>
      <p:sp>
        <p:nvSpPr>
          <p:cNvPr id="17" name="TextBox 16"/>
          <p:cNvSpPr txBox="1"/>
          <p:nvPr/>
        </p:nvSpPr>
        <p:spPr>
          <a:xfrm>
            <a:off x="6338424" y="6324600"/>
            <a:ext cx="2805576" cy="276999"/>
          </a:xfrm>
          <a:prstGeom prst="rect">
            <a:avLst/>
          </a:prstGeom>
          <a:noFill/>
        </p:spPr>
        <p:txBody>
          <a:bodyPr wrap="none" rtlCol="0">
            <a:spAutoFit/>
          </a:bodyPr>
          <a:lstStyle/>
          <a:p>
            <a:r>
              <a:rPr lang="en-US" sz="1200" i="1" dirty="0">
                <a:latin typeface="Times New Roman" pitchFamily="18" charset="0"/>
                <a:cs typeface="Times New Roman" pitchFamily="18" charset="0"/>
              </a:rPr>
              <a:t>Image Courtesy NASA ISS Image Archives</a:t>
            </a:r>
          </a:p>
        </p:txBody>
      </p:sp>
      <p:sp>
        <p:nvSpPr>
          <p:cNvPr id="9" name="Rectangle 3"/>
          <p:cNvSpPr txBox="1">
            <a:spLocks noChangeArrowheads="1"/>
          </p:cNvSpPr>
          <p:nvPr/>
        </p:nvSpPr>
        <p:spPr bwMode="auto">
          <a:xfrm>
            <a:off x="298268" y="3350622"/>
            <a:ext cx="4572000" cy="29456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228600" lvl="2" indent="-228600" eaLnBrk="1" hangingPunct="1">
              <a:spcBef>
                <a:spcPct val="20000"/>
              </a:spcBef>
              <a:defRPr/>
            </a:pPr>
            <a:endParaRPr lang="en-US" sz="2000" i="1" kern="0" dirty="0">
              <a:solidFill>
                <a:schemeClr val="bg1"/>
              </a:solidFill>
              <a:latin typeface="Arial" panose="020B0604020202020204" pitchFamily="34" charset="0"/>
              <a:cs typeface="Arial" panose="020B0604020202020204" pitchFamily="34" charset="0"/>
            </a:endParaRPr>
          </a:p>
          <a:p>
            <a:pPr marL="0" lvl="2" eaLnBrk="1" hangingPunct="1">
              <a:spcBef>
                <a:spcPts val="600"/>
              </a:spcBef>
              <a:defRPr/>
            </a:pPr>
            <a:r>
              <a:rPr lang="en-US" sz="2000" i="1" kern="0" dirty="0">
                <a:solidFill>
                  <a:schemeClr val="bg1"/>
                </a:solidFill>
                <a:latin typeface="Arial" panose="020B0604020202020204" pitchFamily="34" charset="0"/>
                <a:cs typeface="Arial" panose="020B0604020202020204" pitchFamily="34" charset="0"/>
              </a:rPr>
              <a:t>"If I could use only one word to describe the earth as seen from the moon, I would ignore both its size and color and search for a more elemental quality, that of fragility.  The earth appears "fragile," above all else.  I don't know why, but it does.”</a:t>
            </a:r>
          </a:p>
          <a:p>
            <a:pPr marL="228600" lvl="2" indent="-228600" eaLnBrk="1" hangingPunct="1">
              <a:spcBef>
                <a:spcPct val="20000"/>
              </a:spcBef>
              <a:defRPr/>
            </a:pPr>
            <a:endParaRPr lang="en-US" sz="1200" kern="0" dirty="0">
              <a:solidFill>
                <a:schemeClr val="bg1"/>
              </a:solidFill>
              <a:latin typeface="Arial" panose="020B0604020202020204" pitchFamily="34" charset="0"/>
              <a:cs typeface="Arial" panose="020B0604020202020204" pitchFamily="34" charset="0"/>
            </a:endParaRPr>
          </a:p>
          <a:p>
            <a:pPr marL="228600" lvl="2" indent="-228600" eaLnBrk="1" hangingPunct="1">
              <a:spcBef>
                <a:spcPct val="20000"/>
              </a:spcBef>
              <a:defRPr/>
            </a:pPr>
            <a:r>
              <a:rPr lang="en-US" sz="1200" kern="0" dirty="0">
                <a:solidFill>
                  <a:schemeClr val="bg1"/>
                </a:solidFill>
                <a:latin typeface="Arial" panose="020B0604020202020204" pitchFamily="34" charset="0"/>
                <a:cs typeface="Arial" panose="020B0604020202020204" pitchFamily="34" charset="0"/>
              </a:rPr>
              <a:t>Michael Collins, “Carrying the Fire”</a:t>
            </a:r>
          </a:p>
        </p:txBody>
      </p:sp>
      <p:sp>
        <p:nvSpPr>
          <p:cNvPr id="3" name="Slide Number Placeholder 2"/>
          <p:cNvSpPr>
            <a:spLocks noGrp="1"/>
          </p:cNvSpPr>
          <p:nvPr>
            <p:ph type="sldNum" sz="quarter" idx="11"/>
          </p:nvPr>
        </p:nvSpPr>
        <p:spPr/>
        <p:txBody>
          <a:bodyPr/>
          <a:lstStyle/>
          <a:p>
            <a:fld id="{A9320731-3B2C-4107-8664-CAD7BE973DC8}" type="slidenum">
              <a:rPr lang="en-US" smtClean="0"/>
              <a:pPr/>
              <a:t>10</a:t>
            </a:fld>
            <a:endParaRPr lang="en-US"/>
          </a:p>
        </p:txBody>
      </p:sp>
      <p:sp>
        <p:nvSpPr>
          <p:cNvPr id="4" name="Footer Placeholder 3">
            <a:extLst>
              <a:ext uri="{FF2B5EF4-FFF2-40B4-BE49-F238E27FC236}">
                <a16:creationId xmlns:a16="http://schemas.microsoft.com/office/drawing/2014/main" id="{C05236E5-FEEC-48B8-8814-89EEE227046D}"/>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75286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dissolve">
                                      <p:cBhvr>
                                        <p:cTn id="7" dur="500"/>
                                        <p:tgtEl>
                                          <p:spTgt spid="9">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xEl>
                                              <p:pRg st="3" end="3"/>
                                            </p:txEl>
                                          </p:spTgt>
                                        </p:tgtEl>
                                        <p:attrNameLst>
                                          <p:attrName>style.visibility</p:attrName>
                                        </p:attrNameLst>
                                      </p:cBhvr>
                                      <p:to>
                                        <p:strVal val="visible"/>
                                      </p:to>
                                    </p:set>
                                    <p:animEffect transition="in" filter="dissolve">
                                      <p:cBhvr>
                                        <p:cTn id="1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Jakie and his ladies.JPG"/>
          <p:cNvPicPr>
            <a:picLocks noChangeAspect="1"/>
          </p:cNvPicPr>
          <p:nvPr/>
        </p:nvPicPr>
        <p:blipFill>
          <a:blip r:embed="rId3" cstate="print"/>
          <a:stretch>
            <a:fillRect/>
          </a:stretch>
        </p:blipFill>
        <p:spPr>
          <a:xfrm>
            <a:off x="0" y="0"/>
            <a:ext cx="9144000" cy="6858000"/>
          </a:xfrm>
          <a:prstGeom prst="rect">
            <a:avLst/>
          </a:prstGeom>
        </p:spPr>
      </p:pic>
      <p:sp>
        <p:nvSpPr>
          <p:cNvPr id="9" name="Rectangle 3"/>
          <p:cNvSpPr txBox="1">
            <a:spLocks noChangeArrowheads="1"/>
          </p:cNvSpPr>
          <p:nvPr/>
        </p:nvSpPr>
        <p:spPr bwMode="auto">
          <a:xfrm>
            <a:off x="316117" y="1539558"/>
            <a:ext cx="3604034" cy="1371605"/>
          </a:xfrm>
          <a:prstGeom prst="rect">
            <a:avLst/>
          </a:prstGeom>
          <a:solidFill>
            <a:schemeClr val="tx1">
              <a:alpha val="25000"/>
            </a:schemeClr>
          </a:solidFill>
          <a:ln w="9525">
            <a:noFill/>
            <a:miter lim="800000"/>
            <a:headEnd/>
            <a:tailEnd/>
          </a:ln>
          <a:effectLst>
            <a:softEdge rad="127000"/>
          </a:effectLst>
        </p:spPr>
        <p:txBody>
          <a:bodyPr vert="horz" wrap="square" lIns="91440" tIns="45720" rIns="91440" bIns="45720" numCol="1" anchor="t" anchorCtr="0" compatLnSpc="1">
            <a:prstTxWarp prst="textNoShape">
              <a:avLst/>
            </a:prstTxWarp>
          </a:bodyPr>
          <a:lstStyle/>
          <a:p>
            <a:pPr marL="228600" marR="0" lvl="2" indent="-228600" defTabSz="914400" rtl="0" eaLnBrk="1" fontAlgn="base" latinLnBrk="0" hangingPunct="1">
              <a:lnSpc>
                <a:spcPct val="100000"/>
              </a:lnSpc>
              <a:spcBef>
                <a:spcPct val="20000"/>
              </a:spcBef>
              <a:spcAft>
                <a:spcPct val="0"/>
              </a:spcAft>
              <a:buClrTx/>
              <a:buSzTx/>
              <a:buFontTx/>
              <a:buNone/>
              <a:tabLst/>
              <a:defRPr/>
            </a:pPr>
            <a:r>
              <a:rPr kumimoji="0" lang="en-US" sz="2000" b="0"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We don’t inherit the world </a:t>
            </a:r>
          </a:p>
          <a:p>
            <a:pPr marL="228600" marR="0" lvl="2" indent="-228600" defTabSz="914400" rtl="0" eaLnBrk="1" fontAlgn="base" latinLnBrk="0" hangingPunct="1">
              <a:lnSpc>
                <a:spcPct val="100000"/>
              </a:lnSpc>
              <a:spcBef>
                <a:spcPct val="20000"/>
              </a:spcBef>
              <a:spcAft>
                <a:spcPct val="0"/>
              </a:spcAft>
              <a:buClrTx/>
              <a:buSzTx/>
              <a:buFontTx/>
              <a:buNone/>
              <a:tabLst/>
              <a:defRPr/>
            </a:pPr>
            <a:r>
              <a:rPr kumimoji="0" lang="en-US" sz="2000" b="0"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from our ancestors;</a:t>
            </a:r>
          </a:p>
          <a:p>
            <a:pPr marL="228600" marR="0" lvl="2" indent="-228600" defTabSz="914400" rtl="0" eaLnBrk="1" fontAlgn="base" latinLnBrk="0" hangingPunct="1">
              <a:lnSpc>
                <a:spcPct val="100000"/>
              </a:lnSpc>
              <a:spcBef>
                <a:spcPct val="20000"/>
              </a:spcBef>
              <a:spcAft>
                <a:spcPct val="0"/>
              </a:spcAft>
              <a:buClrTx/>
              <a:buSzTx/>
              <a:buFontTx/>
              <a:buNone/>
              <a:tabLst/>
              <a:defRPr/>
            </a:pPr>
            <a:r>
              <a:rPr kumimoji="0" lang="en-US" sz="2000" b="0"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We borrow it from our children</a:t>
            </a:r>
          </a:p>
          <a:p>
            <a:pPr marL="228600" marR="0" lvl="2" indent="-228600"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Unknown</a:t>
            </a:r>
            <a:endParaRPr kumimoji="0" lang="en-US" sz="2400" b="0" i="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1"/>
          </p:nvPr>
        </p:nvSpPr>
        <p:spPr/>
        <p:txBody>
          <a:bodyPr/>
          <a:lstStyle/>
          <a:p>
            <a:fld id="{A9320731-3B2C-4107-8664-CAD7BE973DC8}" type="slidenum">
              <a:rPr lang="en-US" smtClean="0"/>
              <a:pPr/>
              <a:t>11</a:t>
            </a:fld>
            <a:endParaRPr lang="en-US"/>
          </a:p>
        </p:txBody>
      </p:sp>
      <p:sp>
        <p:nvSpPr>
          <p:cNvPr id="1299458" name="Rectangle 2"/>
          <p:cNvSpPr>
            <a:spLocks noGrp="1" noChangeArrowheads="1"/>
          </p:cNvSpPr>
          <p:nvPr>
            <p:ph type="title"/>
          </p:nvPr>
        </p:nvSpPr>
        <p:spPr>
          <a:xfrm>
            <a:off x="3657600" y="609600"/>
            <a:ext cx="4800600" cy="1295400"/>
          </a:xfrm>
        </p:spPr>
        <p:txBody>
          <a:bodyPr>
            <a:normAutofit fontScale="90000"/>
          </a:bodyPr>
          <a:lstStyle/>
          <a:p>
            <a:r>
              <a:rPr lang="en-US" dirty="0">
                <a:solidFill>
                  <a:schemeClr val="bg1"/>
                </a:solidFill>
              </a:rPr>
              <a:t>This Problem is Often Solved by Throwing Energy at It</a:t>
            </a:r>
          </a:p>
        </p:txBody>
      </p:sp>
      <p:sp>
        <p:nvSpPr>
          <p:cNvPr id="4" name="Footer Placeholder 3">
            <a:extLst>
              <a:ext uri="{FF2B5EF4-FFF2-40B4-BE49-F238E27FC236}">
                <a16:creationId xmlns:a16="http://schemas.microsoft.com/office/drawing/2014/main" id="{42C05E2A-73A7-418D-812A-D77B096EE308}"/>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361856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dissolve">
                                      <p:cBhvr>
                                        <p:cTn id="10" dur="500"/>
                                        <p:tgtEl>
                                          <p:spTgt spid="9">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dissolve">
                                      <p:cBhvr>
                                        <p:cTn id="13" dur="500"/>
                                        <p:tgtEl>
                                          <p:spTgt spid="9">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dissolve">
                                      <p:cBhvr>
                                        <p:cTn id="16"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Remember …</a:t>
            </a:r>
          </a:p>
        </p:txBody>
      </p:sp>
      <p:sp>
        <p:nvSpPr>
          <p:cNvPr id="3" name="Content Placeholder 2"/>
          <p:cNvSpPr>
            <a:spLocks noGrp="1"/>
          </p:cNvSpPr>
          <p:nvPr>
            <p:ph idx="1"/>
          </p:nvPr>
        </p:nvSpPr>
        <p:spPr/>
        <p:txBody>
          <a:bodyPr/>
          <a:lstStyle/>
          <a:p>
            <a:pPr marL="0" indent="0">
              <a:buNone/>
            </a:pPr>
            <a:r>
              <a:rPr lang="en-US" b="0" i="1" dirty="0">
                <a:solidFill>
                  <a:schemeClr val="bg1"/>
                </a:solidFill>
              </a:rPr>
              <a:t>Simply using “Best Practices” could save significant fan energy</a:t>
            </a:r>
          </a:p>
          <a:p>
            <a:pPr marL="0" indent="0">
              <a:buNone/>
            </a:pPr>
            <a:endParaRPr lang="en-US" i="1" dirty="0"/>
          </a:p>
          <a:p>
            <a:pPr marL="0" indent="0">
              <a:buNone/>
            </a:pPr>
            <a:endParaRPr lang="en-US" i="1" dirty="0"/>
          </a:p>
          <a:p>
            <a:pPr marL="400050" lvl="1" indent="0" algn="r">
              <a:buNone/>
            </a:pPr>
            <a:r>
              <a:rPr lang="en-US" sz="2000" i="1" dirty="0">
                <a:solidFill>
                  <a:srgbClr val="00B0F0"/>
                </a:solidFill>
              </a:rPr>
              <a:t>“Best Practices” are things we already know how to do</a:t>
            </a:r>
          </a:p>
        </p:txBody>
      </p:sp>
      <p:sp>
        <p:nvSpPr>
          <p:cNvPr id="5" name="Slide Number Placeholder 4"/>
          <p:cNvSpPr>
            <a:spLocks noGrp="1"/>
          </p:cNvSpPr>
          <p:nvPr>
            <p:ph type="sldNum" sz="quarter" idx="11"/>
          </p:nvPr>
        </p:nvSpPr>
        <p:spPr/>
        <p:txBody>
          <a:bodyPr/>
          <a:lstStyle/>
          <a:p>
            <a:fld id="{A9320731-3B2C-4107-8664-CAD7BE973DC8}" type="slidenum">
              <a:rPr lang="en-US" smtClean="0"/>
              <a:pPr/>
              <a:t>12</a:t>
            </a:fld>
            <a:endParaRPr lang="en-US"/>
          </a:p>
        </p:txBody>
      </p:sp>
      <p:sp>
        <p:nvSpPr>
          <p:cNvPr id="6" name="Footer Placeholder 5">
            <a:extLst>
              <a:ext uri="{FF2B5EF4-FFF2-40B4-BE49-F238E27FC236}">
                <a16:creationId xmlns:a16="http://schemas.microsoft.com/office/drawing/2014/main" id="{03E370AD-642C-4162-BBB6-E6E5A312A958}"/>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115367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6" descr="Fans with poor inlets"/>
          <p:cNvPicPr>
            <a:picLocks noChangeAspect="1" noChangeArrowheads="1"/>
          </p:cNvPicPr>
          <p:nvPr/>
        </p:nvPicPr>
        <p:blipFill>
          <a:blip r:embed="rId3" cstate="print"/>
          <a:srcRect/>
          <a:stretch>
            <a:fillRect/>
          </a:stretch>
        </p:blipFill>
        <p:spPr bwMode="auto">
          <a:xfrm>
            <a:off x="0" y="0"/>
            <a:ext cx="9144000" cy="6858002"/>
          </a:xfrm>
          <a:prstGeom prst="rect">
            <a:avLst/>
          </a:prstGeom>
          <a:noFill/>
        </p:spPr>
      </p:pic>
      <p:sp>
        <p:nvSpPr>
          <p:cNvPr id="5" name="Oval 4"/>
          <p:cNvSpPr>
            <a:spLocks noChangeAspect="1"/>
          </p:cNvSpPr>
          <p:nvPr/>
        </p:nvSpPr>
        <p:spPr bwMode="auto">
          <a:xfrm>
            <a:off x="4331970" y="1268730"/>
            <a:ext cx="1657350" cy="1657350"/>
          </a:xfrm>
          <a:prstGeom prst="ellipse">
            <a:avLst/>
          </a:prstGeom>
          <a:solidFill>
            <a:srgbClr val="FFFF00">
              <a:alpha val="25000"/>
            </a:srgbClr>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6" name="TextBox 5"/>
          <p:cNvSpPr txBox="1"/>
          <p:nvPr/>
        </p:nvSpPr>
        <p:spPr>
          <a:xfrm>
            <a:off x="5977890" y="1291590"/>
            <a:ext cx="2185214" cy="369332"/>
          </a:xfrm>
          <a:prstGeom prst="rect">
            <a:avLst/>
          </a:prstGeom>
          <a:solidFill>
            <a:schemeClr val="bg1">
              <a:lumMod val="85000"/>
              <a:alpha val="75000"/>
            </a:schemeClr>
          </a:solidFill>
        </p:spPr>
        <p:txBody>
          <a:bodyPr wrap="none" rtlCol="0">
            <a:spAutoFit/>
          </a:bodyPr>
          <a:lstStyle/>
          <a:p>
            <a:pPr algn="r"/>
            <a:r>
              <a:rPr lang="en-US" dirty="0"/>
              <a:t>Making progress …</a:t>
            </a:r>
          </a:p>
        </p:txBody>
      </p:sp>
      <p:sp>
        <p:nvSpPr>
          <p:cNvPr id="7" name="Oval 6"/>
          <p:cNvSpPr>
            <a:spLocks noChangeAspect="1"/>
          </p:cNvSpPr>
          <p:nvPr/>
        </p:nvSpPr>
        <p:spPr bwMode="auto">
          <a:xfrm>
            <a:off x="4341495" y="2941320"/>
            <a:ext cx="1059180" cy="1059180"/>
          </a:xfrm>
          <a:prstGeom prst="ellipse">
            <a:avLst/>
          </a:prstGeom>
          <a:solidFill>
            <a:srgbClr val="FFFF00">
              <a:alpha val="25000"/>
            </a:srgbClr>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8" name="TextBox 7"/>
          <p:cNvSpPr txBox="1"/>
          <p:nvPr/>
        </p:nvSpPr>
        <p:spPr>
          <a:xfrm>
            <a:off x="1870512" y="4335780"/>
            <a:ext cx="3518912" cy="369332"/>
          </a:xfrm>
          <a:prstGeom prst="rect">
            <a:avLst/>
          </a:prstGeom>
          <a:solidFill>
            <a:schemeClr val="bg1">
              <a:lumMod val="85000"/>
              <a:alpha val="75000"/>
            </a:schemeClr>
          </a:solidFill>
        </p:spPr>
        <p:txBody>
          <a:bodyPr wrap="none" rtlCol="0">
            <a:spAutoFit/>
          </a:bodyPr>
          <a:lstStyle/>
          <a:p>
            <a:pPr algn="r"/>
            <a:r>
              <a:rPr lang="en-US" dirty="0"/>
              <a:t>… but still room for improvement</a:t>
            </a:r>
          </a:p>
        </p:txBody>
      </p:sp>
      <p:sp>
        <p:nvSpPr>
          <p:cNvPr id="9" name="Oval 8"/>
          <p:cNvSpPr>
            <a:spLocks noChangeAspect="1"/>
          </p:cNvSpPr>
          <p:nvPr/>
        </p:nvSpPr>
        <p:spPr bwMode="auto">
          <a:xfrm>
            <a:off x="5991225" y="3790950"/>
            <a:ext cx="1059180" cy="1059180"/>
          </a:xfrm>
          <a:prstGeom prst="ellipse">
            <a:avLst/>
          </a:prstGeom>
          <a:solidFill>
            <a:srgbClr val="FFFF00">
              <a:alpha val="25000"/>
            </a:srgbClr>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10" name="Title 9"/>
          <p:cNvSpPr>
            <a:spLocks noGrp="1"/>
          </p:cNvSpPr>
          <p:nvPr>
            <p:ph type="title"/>
          </p:nvPr>
        </p:nvSpPr>
        <p:spPr>
          <a:xfrm>
            <a:off x="565842" y="5352472"/>
            <a:ext cx="8229600" cy="1143000"/>
          </a:xfrm>
        </p:spPr>
        <p:txBody>
          <a:bodyPr/>
          <a:lstStyle/>
          <a:p>
            <a:r>
              <a:rPr lang="en-US" dirty="0"/>
              <a:t>Field Report</a:t>
            </a:r>
          </a:p>
        </p:txBody>
      </p:sp>
      <p:sp>
        <p:nvSpPr>
          <p:cNvPr id="3" name="Slide Number Placeholder 2"/>
          <p:cNvSpPr>
            <a:spLocks noGrp="1"/>
          </p:cNvSpPr>
          <p:nvPr>
            <p:ph type="sldNum" sz="quarter" idx="11"/>
          </p:nvPr>
        </p:nvSpPr>
        <p:spPr/>
        <p:txBody>
          <a:bodyPr/>
          <a:lstStyle/>
          <a:p>
            <a:fld id="{A9320731-3B2C-4107-8664-CAD7BE973DC8}" type="slidenum">
              <a:rPr lang="en-US" smtClean="0"/>
              <a:pPr/>
              <a:t>13</a:t>
            </a:fld>
            <a:endParaRPr lang="en-US"/>
          </a:p>
        </p:txBody>
      </p:sp>
      <p:sp>
        <p:nvSpPr>
          <p:cNvPr id="11" name="Footer Placeholder 10">
            <a:extLst>
              <a:ext uri="{FF2B5EF4-FFF2-40B4-BE49-F238E27FC236}">
                <a16:creationId xmlns:a16="http://schemas.microsoft.com/office/drawing/2014/main" id="{437C3F5C-71CE-4C40-89A6-73AEC83A69E5}"/>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263778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Duct Length</a:t>
            </a:r>
          </a:p>
        </p:txBody>
      </p:sp>
      <p:sp>
        <p:nvSpPr>
          <p:cNvPr id="4" name="Slide Number Placeholder 3"/>
          <p:cNvSpPr>
            <a:spLocks noGrp="1"/>
          </p:cNvSpPr>
          <p:nvPr>
            <p:ph type="sldNum" sz="quarter" idx="11"/>
          </p:nvPr>
        </p:nvSpPr>
        <p:spPr/>
        <p:txBody>
          <a:bodyPr/>
          <a:lstStyle/>
          <a:p>
            <a:fld id="{A9320731-3B2C-4107-8664-CAD7BE973DC8}" type="slidenum">
              <a:rPr lang="en-US" smtClean="0"/>
              <a:pPr/>
              <a:t>14</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446191866"/>
              </p:ext>
            </p:extLst>
          </p:nvPr>
        </p:nvGraphicFramePr>
        <p:xfrm>
          <a:off x="533400" y="1219200"/>
          <a:ext cx="5930900" cy="5511800"/>
        </p:xfrm>
        <a:graphic>
          <a:graphicData uri="http://schemas.openxmlformats.org/presentationml/2006/ole">
            <mc:AlternateContent xmlns:mc="http://schemas.openxmlformats.org/markup-compatibility/2006">
              <mc:Choice xmlns:v="urn:schemas-microsoft-com:vml" Requires="v">
                <p:oleObj spid="_x0000_s25610" name="Equation" r:id="rId3" imgW="5930640" imgH="5511600" progId="Equation.DSMT4">
                  <p:embed/>
                </p:oleObj>
              </mc:Choice>
              <mc:Fallback>
                <p:oleObj name="Equation" r:id="rId3" imgW="5930640" imgH="5511600" progId="Equation.DSMT4">
                  <p:embed/>
                  <p:pic>
                    <p:nvPicPr>
                      <p:cNvPr id="0" name=""/>
                      <p:cNvPicPr/>
                      <p:nvPr/>
                    </p:nvPicPr>
                    <p:blipFill>
                      <a:blip r:embed="rId4">
                        <a:lum bright="100000"/>
                      </a:blip>
                      <a:stretch>
                        <a:fillRect/>
                      </a:stretch>
                    </p:blipFill>
                    <p:spPr>
                      <a:xfrm>
                        <a:off x="533400" y="1219200"/>
                        <a:ext cx="5930900" cy="5511800"/>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06251CAF-1A10-4721-BF56-5C2FD85AC16B}"/>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388611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Rectangular Duct Equivalent Diameter </a:t>
            </a:r>
            <a:r>
              <a:rPr lang="en-US" sz="2400" dirty="0"/>
              <a:t> </a:t>
            </a:r>
            <a:br>
              <a:rPr lang="en-US" sz="2400" dirty="0"/>
            </a:br>
            <a:r>
              <a:rPr lang="en-US" sz="2400" dirty="0"/>
              <a:t>ASHRAE Basis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15</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120099750"/>
              </p:ext>
            </p:extLst>
          </p:nvPr>
        </p:nvGraphicFramePr>
        <p:xfrm>
          <a:off x="635000" y="1439316"/>
          <a:ext cx="5727700" cy="2882900"/>
        </p:xfrm>
        <a:graphic>
          <a:graphicData uri="http://schemas.openxmlformats.org/presentationml/2006/ole">
            <mc:AlternateContent xmlns:mc="http://schemas.openxmlformats.org/markup-compatibility/2006">
              <mc:Choice xmlns:v="urn:schemas-microsoft-com:vml" Requires="v">
                <p:oleObj spid="_x0000_s26634" name="Equation" r:id="rId3" imgW="5727600" imgH="2882880" progId="Equation.DSMT4">
                  <p:embed/>
                </p:oleObj>
              </mc:Choice>
              <mc:Fallback>
                <p:oleObj name="Equation" r:id="rId3" imgW="5727600" imgH="2882880" progId="Equation.DSMT4">
                  <p:embed/>
                  <p:pic>
                    <p:nvPicPr>
                      <p:cNvPr id="0" name=""/>
                      <p:cNvPicPr/>
                      <p:nvPr/>
                    </p:nvPicPr>
                    <p:blipFill>
                      <a:blip r:embed="rId4">
                        <a:lum bright="100000"/>
                      </a:blip>
                      <a:stretch>
                        <a:fillRect/>
                      </a:stretch>
                    </p:blipFill>
                    <p:spPr>
                      <a:xfrm>
                        <a:off x="635000" y="1439316"/>
                        <a:ext cx="5727700" cy="2882900"/>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43541D78-EE31-4AE9-9AD0-7EE50720D8A6}"/>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175737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Rectangular Duct Equivalent Diameter </a:t>
            </a:r>
            <a:r>
              <a:rPr lang="en-US" sz="2400" dirty="0"/>
              <a:t> </a:t>
            </a:r>
            <a:br>
              <a:rPr lang="en-US" sz="2400" dirty="0"/>
            </a:br>
            <a:r>
              <a:rPr lang="en-US" sz="2400" dirty="0"/>
              <a:t>AMCA Basis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16</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4151765556"/>
              </p:ext>
            </p:extLst>
          </p:nvPr>
        </p:nvGraphicFramePr>
        <p:xfrm>
          <a:off x="635000" y="1820863"/>
          <a:ext cx="5727700" cy="2120900"/>
        </p:xfrm>
        <a:graphic>
          <a:graphicData uri="http://schemas.openxmlformats.org/presentationml/2006/ole">
            <mc:AlternateContent xmlns:mc="http://schemas.openxmlformats.org/markup-compatibility/2006">
              <mc:Choice xmlns:v="urn:schemas-microsoft-com:vml" Requires="v">
                <p:oleObj spid="_x0000_s27658" name="Equation" r:id="rId3" imgW="5727600" imgH="2120760" progId="Equation.DSMT4">
                  <p:embed/>
                </p:oleObj>
              </mc:Choice>
              <mc:Fallback>
                <p:oleObj name="Equation" r:id="rId3" imgW="5727600" imgH="2120760" progId="Equation.DSMT4">
                  <p:embed/>
                  <p:pic>
                    <p:nvPicPr>
                      <p:cNvPr id="0" name=""/>
                      <p:cNvPicPr/>
                      <p:nvPr/>
                    </p:nvPicPr>
                    <p:blipFill>
                      <a:blip r:embed="rId4">
                        <a:lum bright="100000"/>
                      </a:blip>
                      <a:stretch>
                        <a:fillRect/>
                      </a:stretch>
                    </p:blipFill>
                    <p:spPr>
                      <a:xfrm>
                        <a:off x="635000" y="1820863"/>
                        <a:ext cx="5727700" cy="2120900"/>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C4E7F77B-C651-4795-9664-D0F4BAA1B795}"/>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114433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Flat Oval Duct Equivalent Diameter </a:t>
            </a:r>
            <a:r>
              <a:rPr lang="en-US" sz="2400" dirty="0"/>
              <a:t> </a:t>
            </a:r>
            <a:br>
              <a:rPr lang="en-US" sz="2400" dirty="0"/>
            </a:br>
            <a:r>
              <a:rPr lang="en-US" sz="2400" dirty="0"/>
              <a:t>ASHRAE Basis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17</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886134211"/>
              </p:ext>
            </p:extLst>
          </p:nvPr>
        </p:nvGraphicFramePr>
        <p:xfrm>
          <a:off x="412750" y="1386491"/>
          <a:ext cx="6172200" cy="5194300"/>
        </p:xfrm>
        <a:graphic>
          <a:graphicData uri="http://schemas.openxmlformats.org/presentationml/2006/ole">
            <mc:AlternateContent xmlns:mc="http://schemas.openxmlformats.org/markup-compatibility/2006">
              <mc:Choice xmlns:v="urn:schemas-microsoft-com:vml" Requires="v">
                <p:oleObj spid="_x0000_s28682" name="Equation" r:id="rId3" imgW="6172200" imgH="5194080" progId="Equation.DSMT4">
                  <p:embed/>
                </p:oleObj>
              </mc:Choice>
              <mc:Fallback>
                <p:oleObj name="Equation" r:id="rId3" imgW="6172200" imgH="5194080" progId="Equation.DSMT4">
                  <p:embed/>
                  <p:pic>
                    <p:nvPicPr>
                      <p:cNvPr id="0" name=""/>
                      <p:cNvPicPr/>
                      <p:nvPr/>
                    </p:nvPicPr>
                    <p:blipFill>
                      <a:blip r:embed="rId4">
                        <a:lum bright="100000"/>
                      </a:blip>
                      <a:stretch>
                        <a:fillRect/>
                      </a:stretch>
                    </p:blipFill>
                    <p:spPr>
                      <a:xfrm>
                        <a:off x="412750" y="1386491"/>
                        <a:ext cx="6172200" cy="5194300"/>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25D9A0DA-E055-4B48-8DB3-C0B626B83EEB}"/>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259195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Hydraulic Diameter</a:t>
            </a:r>
          </a:p>
        </p:txBody>
      </p:sp>
      <p:sp>
        <p:nvSpPr>
          <p:cNvPr id="4" name="Slide Number Placeholder 3"/>
          <p:cNvSpPr>
            <a:spLocks noGrp="1"/>
          </p:cNvSpPr>
          <p:nvPr>
            <p:ph type="sldNum" sz="quarter" idx="11"/>
          </p:nvPr>
        </p:nvSpPr>
        <p:spPr/>
        <p:txBody>
          <a:bodyPr/>
          <a:lstStyle/>
          <a:p>
            <a:fld id="{A9320731-3B2C-4107-8664-CAD7BE973DC8}" type="slidenum">
              <a:rPr lang="en-US" smtClean="0"/>
              <a:pPr/>
              <a:t>18</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628632383"/>
              </p:ext>
            </p:extLst>
          </p:nvPr>
        </p:nvGraphicFramePr>
        <p:xfrm>
          <a:off x="609600" y="1417638"/>
          <a:ext cx="5143500" cy="2082800"/>
        </p:xfrm>
        <a:graphic>
          <a:graphicData uri="http://schemas.openxmlformats.org/presentationml/2006/ole">
            <mc:AlternateContent xmlns:mc="http://schemas.openxmlformats.org/markup-compatibility/2006">
              <mc:Choice xmlns:v="urn:schemas-microsoft-com:vml" Requires="v">
                <p:oleObj spid="_x0000_s29706" name="Equation" r:id="rId3" imgW="5143320" imgH="2082600" progId="Equation.DSMT4">
                  <p:embed/>
                </p:oleObj>
              </mc:Choice>
              <mc:Fallback>
                <p:oleObj name="Equation" r:id="rId3" imgW="5143320" imgH="2082600" progId="Equation.DSMT4">
                  <p:embed/>
                  <p:pic>
                    <p:nvPicPr>
                      <p:cNvPr id="0" name=""/>
                      <p:cNvPicPr/>
                      <p:nvPr/>
                    </p:nvPicPr>
                    <p:blipFill>
                      <a:blip r:embed="rId4">
                        <a:lum bright="100000"/>
                      </a:blip>
                      <a:stretch>
                        <a:fillRect/>
                      </a:stretch>
                    </p:blipFill>
                    <p:spPr>
                      <a:xfrm>
                        <a:off x="609600" y="1417638"/>
                        <a:ext cx="5143500" cy="2082800"/>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46493A52-08B4-4367-AE3D-2F5E8A6C4C4B}"/>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276186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Darcy Equation for Friction Loss in Duct</a:t>
            </a:r>
          </a:p>
        </p:txBody>
      </p:sp>
      <p:sp>
        <p:nvSpPr>
          <p:cNvPr id="4" name="Slide Number Placeholder 3"/>
          <p:cNvSpPr>
            <a:spLocks noGrp="1"/>
          </p:cNvSpPr>
          <p:nvPr>
            <p:ph type="sldNum" sz="quarter" idx="11"/>
          </p:nvPr>
        </p:nvSpPr>
        <p:spPr/>
        <p:txBody>
          <a:bodyPr/>
          <a:lstStyle/>
          <a:p>
            <a:fld id="{A9320731-3B2C-4107-8664-CAD7BE973DC8}" type="slidenum">
              <a:rPr lang="en-US" smtClean="0"/>
              <a:pPr/>
              <a:t>19</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926527269"/>
              </p:ext>
            </p:extLst>
          </p:nvPr>
        </p:nvGraphicFramePr>
        <p:xfrm>
          <a:off x="472966" y="1422948"/>
          <a:ext cx="5930900" cy="2616200"/>
        </p:xfrm>
        <a:graphic>
          <a:graphicData uri="http://schemas.openxmlformats.org/presentationml/2006/ole">
            <mc:AlternateContent xmlns:mc="http://schemas.openxmlformats.org/markup-compatibility/2006">
              <mc:Choice xmlns:v="urn:schemas-microsoft-com:vml" Requires="v">
                <p:oleObj spid="_x0000_s31752" name="Equation" r:id="rId3" imgW="5930640" imgH="2616120" progId="Equation.DSMT4">
                  <p:embed/>
                </p:oleObj>
              </mc:Choice>
              <mc:Fallback>
                <p:oleObj name="Equation" r:id="rId3" imgW="5930640" imgH="2616120" progId="Equation.DSMT4">
                  <p:embed/>
                  <p:pic>
                    <p:nvPicPr>
                      <p:cNvPr id="0" name=""/>
                      <p:cNvPicPr/>
                      <p:nvPr/>
                    </p:nvPicPr>
                    <p:blipFill>
                      <a:blip r:embed="rId4">
                        <a:lum bright="100000"/>
                      </a:blip>
                      <a:stretch>
                        <a:fillRect/>
                      </a:stretch>
                    </p:blipFill>
                    <p:spPr>
                      <a:xfrm>
                        <a:off x="472966" y="1422948"/>
                        <a:ext cx="5930900" cy="2616200"/>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28111D98-CD3F-424A-B2BC-749B361F1C00}"/>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152577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3" cstate="print"/>
          <a:srcRect/>
          <a:stretch>
            <a:fillRect/>
          </a:stretch>
        </p:blipFill>
        <p:spPr bwMode="auto">
          <a:xfrm>
            <a:off x="0" y="0"/>
            <a:ext cx="9144000" cy="6227641"/>
          </a:xfrm>
          <a:prstGeom prst="rect">
            <a:avLst/>
          </a:prstGeom>
          <a:noFill/>
          <a:ln w="9525">
            <a:noFill/>
            <a:miter lim="800000"/>
            <a:headEnd/>
            <a:tailEnd/>
          </a:ln>
        </p:spPr>
      </p:pic>
      <p:sp>
        <p:nvSpPr>
          <p:cNvPr id="15" name="Title 14"/>
          <p:cNvSpPr>
            <a:spLocks noGrp="1"/>
          </p:cNvSpPr>
          <p:nvPr>
            <p:ph type="title"/>
          </p:nvPr>
        </p:nvSpPr>
        <p:spPr>
          <a:gradFill>
            <a:gsLst>
              <a:gs pos="33000">
                <a:schemeClr val="bg1"/>
              </a:gs>
              <a:gs pos="66000">
                <a:schemeClr val="bg1">
                  <a:alpha val="42000"/>
                </a:schemeClr>
              </a:gs>
              <a:gs pos="100000">
                <a:schemeClr val="bg1">
                  <a:alpha val="45000"/>
                </a:schemeClr>
              </a:gs>
            </a:gsLst>
            <a:path path="circle">
              <a:fillToRect l="50000" t="50000" r="50000" b="50000"/>
            </a:path>
          </a:gradFill>
        </p:spPr>
        <p:txBody>
          <a:bodyPr/>
          <a:lstStyle/>
          <a:p>
            <a:r>
              <a:rPr lang="en-US" dirty="0"/>
              <a:t>Fan to System Interface; </a:t>
            </a:r>
            <a:br>
              <a:rPr lang="en-US" sz="2400" dirty="0"/>
            </a:br>
            <a:r>
              <a:rPr lang="en-US" sz="2400" dirty="0"/>
              <a:t>A Critical Point of Interaction</a:t>
            </a:r>
            <a:endParaRPr lang="en-US" dirty="0"/>
          </a:p>
        </p:txBody>
      </p:sp>
      <p:sp>
        <p:nvSpPr>
          <p:cNvPr id="3" name="Slide Number Placeholder 2"/>
          <p:cNvSpPr>
            <a:spLocks noGrp="1"/>
          </p:cNvSpPr>
          <p:nvPr>
            <p:ph type="sldNum" sz="quarter" idx="11"/>
          </p:nvPr>
        </p:nvSpPr>
        <p:spPr/>
        <p:txBody>
          <a:bodyPr/>
          <a:lstStyle/>
          <a:p>
            <a:fld id="{A9320731-3B2C-4107-8664-CAD7BE973DC8}" type="slidenum">
              <a:rPr lang="en-US" smtClean="0"/>
              <a:pPr/>
              <a:t>2</a:t>
            </a:fld>
            <a:endParaRPr lang="en-US"/>
          </a:p>
        </p:txBody>
      </p:sp>
      <p:sp>
        <p:nvSpPr>
          <p:cNvPr id="4" name="Footer Placeholder 3">
            <a:extLst>
              <a:ext uri="{FF2B5EF4-FFF2-40B4-BE49-F238E27FC236}">
                <a16:creationId xmlns:a16="http://schemas.microsoft.com/office/drawing/2014/main" id="{FEFFBB1B-B7F0-4876-AFA2-D11E63E7B90C}"/>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188300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00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Reynolds Number</a:t>
            </a:r>
          </a:p>
        </p:txBody>
      </p:sp>
      <p:sp>
        <p:nvSpPr>
          <p:cNvPr id="4" name="Slide Number Placeholder 3"/>
          <p:cNvSpPr>
            <a:spLocks noGrp="1"/>
          </p:cNvSpPr>
          <p:nvPr>
            <p:ph type="sldNum" sz="quarter" idx="11"/>
          </p:nvPr>
        </p:nvSpPr>
        <p:spPr/>
        <p:txBody>
          <a:bodyPr/>
          <a:lstStyle/>
          <a:p>
            <a:fld id="{A9320731-3B2C-4107-8664-CAD7BE973DC8}" type="slidenum">
              <a:rPr lang="en-US" smtClean="0"/>
              <a:pPr/>
              <a:t>20</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700131829"/>
              </p:ext>
            </p:extLst>
          </p:nvPr>
        </p:nvGraphicFramePr>
        <p:xfrm>
          <a:off x="462455" y="1295400"/>
          <a:ext cx="5981700" cy="4165600"/>
        </p:xfrm>
        <a:graphic>
          <a:graphicData uri="http://schemas.openxmlformats.org/presentationml/2006/ole">
            <mc:AlternateContent xmlns:mc="http://schemas.openxmlformats.org/markup-compatibility/2006">
              <mc:Choice xmlns:v="urn:schemas-microsoft-com:vml" Requires="v">
                <p:oleObj spid="_x0000_s32776" name="Equation" r:id="rId3" imgW="5981400" imgH="4165560" progId="Equation.DSMT4">
                  <p:embed/>
                </p:oleObj>
              </mc:Choice>
              <mc:Fallback>
                <p:oleObj name="Equation" r:id="rId3" imgW="5981400" imgH="4165560" progId="Equation.DSMT4">
                  <p:embed/>
                  <p:pic>
                    <p:nvPicPr>
                      <p:cNvPr id="0" name=""/>
                      <p:cNvPicPr/>
                      <p:nvPr/>
                    </p:nvPicPr>
                    <p:blipFill>
                      <a:blip r:embed="rId4">
                        <a:lum bright="100000"/>
                      </a:blip>
                      <a:stretch>
                        <a:fillRect/>
                      </a:stretch>
                    </p:blipFill>
                    <p:spPr>
                      <a:xfrm>
                        <a:off x="462455" y="1295400"/>
                        <a:ext cx="5981700" cy="4165600"/>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CECC7CF9-F191-45BE-83D0-E76A406B4BA1}"/>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24111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Relative Roughness</a:t>
            </a:r>
          </a:p>
        </p:txBody>
      </p:sp>
      <p:sp>
        <p:nvSpPr>
          <p:cNvPr id="4" name="Slide Number Placeholder 3"/>
          <p:cNvSpPr>
            <a:spLocks noGrp="1"/>
          </p:cNvSpPr>
          <p:nvPr>
            <p:ph type="sldNum" sz="quarter" idx="11"/>
          </p:nvPr>
        </p:nvSpPr>
        <p:spPr/>
        <p:txBody>
          <a:bodyPr/>
          <a:lstStyle/>
          <a:p>
            <a:fld id="{A9320731-3B2C-4107-8664-CAD7BE973DC8}" type="slidenum">
              <a:rPr lang="en-US" smtClean="0"/>
              <a:pPr/>
              <a:t>21</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094092412"/>
              </p:ext>
            </p:extLst>
          </p:nvPr>
        </p:nvGraphicFramePr>
        <p:xfrm>
          <a:off x="533400" y="1524000"/>
          <a:ext cx="6286500" cy="3200400"/>
        </p:xfrm>
        <a:graphic>
          <a:graphicData uri="http://schemas.openxmlformats.org/presentationml/2006/ole">
            <mc:AlternateContent xmlns:mc="http://schemas.openxmlformats.org/markup-compatibility/2006">
              <mc:Choice xmlns:v="urn:schemas-microsoft-com:vml" Requires="v">
                <p:oleObj spid="_x0000_s33800" name="Equation" r:id="rId3" imgW="6286320" imgH="3200400" progId="Equation.DSMT4">
                  <p:embed/>
                </p:oleObj>
              </mc:Choice>
              <mc:Fallback>
                <p:oleObj name="Equation" r:id="rId3" imgW="6286320" imgH="3200400" progId="Equation.DSMT4">
                  <p:embed/>
                  <p:pic>
                    <p:nvPicPr>
                      <p:cNvPr id="0" name=""/>
                      <p:cNvPicPr/>
                      <p:nvPr/>
                    </p:nvPicPr>
                    <p:blipFill>
                      <a:blip r:embed="rId4">
                        <a:lum bright="100000"/>
                      </a:blip>
                      <a:stretch>
                        <a:fillRect/>
                      </a:stretch>
                    </p:blipFill>
                    <p:spPr>
                      <a:xfrm>
                        <a:off x="533400" y="1524000"/>
                        <a:ext cx="6286500" cy="3200400"/>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2AD2849E-42A0-4A9C-A82E-DB69ED244673}"/>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321337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Nikuardse’s</a:t>
            </a:r>
            <a:r>
              <a:rPr lang="en-US" dirty="0"/>
              <a:t> Experiment</a:t>
            </a:r>
          </a:p>
        </p:txBody>
      </p:sp>
      <p:sp>
        <p:nvSpPr>
          <p:cNvPr id="4" name="Slide Number Placeholder 3"/>
          <p:cNvSpPr>
            <a:spLocks noGrp="1"/>
          </p:cNvSpPr>
          <p:nvPr>
            <p:ph type="sldNum" sz="quarter" idx="11"/>
          </p:nvPr>
        </p:nvSpPr>
        <p:spPr/>
        <p:txBody>
          <a:bodyPr/>
          <a:lstStyle/>
          <a:p>
            <a:fld id="{A9320731-3B2C-4107-8664-CAD7BE973DC8}" type="slidenum">
              <a:rPr lang="en-US" smtClean="0"/>
              <a:pPr/>
              <a:t>22</a:t>
            </a:fld>
            <a:endParaRPr lang="en-US"/>
          </a:p>
        </p:txBody>
      </p:sp>
      <p:pic>
        <p:nvPicPr>
          <p:cNvPr id="6" name="Picture 5"/>
          <p:cNvPicPr>
            <a:picLocks noChangeAspect="1"/>
          </p:cNvPicPr>
          <p:nvPr/>
        </p:nvPicPr>
        <p:blipFill>
          <a:blip r:embed="rId2"/>
          <a:stretch>
            <a:fillRect/>
          </a:stretch>
        </p:blipFill>
        <p:spPr>
          <a:xfrm>
            <a:off x="1315275" y="1417638"/>
            <a:ext cx="6513450" cy="4914667"/>
          </a:xfrm>
          <a:prstGeom prst="rect">
            <a:avLst/>
          </a:prstGeom>
        </p:spPr>
      </p:pic>
      <p:sp>
        <p:nvSpPr>
          <p:cNvPr id="5" name="Footer Placeholder 4">
            <a:extLst>
              <a:ext uri="{FF2B5EF4-FFF2-40B4-BE49-F238E27FC236}">
                <a16:creationId xmlns:a16="http://schemas.microsoft.com/office/drawing/2014/main" id="{55B18835-CB8D-46EB-AD1D-5E06DF5085B0}"/>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219032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Moody Diagram</a:t>
            </a:r>
          </a:p>
        </p:txBody>
      </p:sp>
      <p:sp>
        <p:nvSpPr>
          <p:cNvPr id="4" name="Slide Number Placeholder 3"/>
          <p:cNvSpPr>
            <a:spLocks noGrp="1"/>
          </p:cNvSpPr>
          <p:nvPr>
            <p:ph type="sldNum" sz="quarter" idx="11"/>
          </p:nvPr>
        </p:nvSpPr>
        <p:spPr/>
        <p:txBody>
          <a:bodyPr/>
          <a:lstStyle/>
          <a:p>
            <a:fld id="{A9320731-3B2C-4107-8664-CAD7BE973DC8}" type="slidenum">
              <a:rPr lang="en-US" smtClean="0"/>
              <a:pPr/>
              <a:t>23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659" y="1267641"/>
            <a:ext cx="7226683" cy="5343366"/>
          </a:xfrm>
          <a:prstGeom prst="rect">
            <a:avLst/>
          </a:prstGeom>
        </p:spPr>
      </p:pic>
      <p:sp>
        <p:nvSpPr>
          <p:cNvPr id="6" name="Footer Placeholder 5">
            <a:extLst>
              <a:ext uri="{FF2B5EF4-FFF2-40B4-BE49-F238E27FC236}">
                <a16:creationId xmlns:a16="http://schemas.microsoft.com/office/drawing/2014/main" id="{C9372331-5E74-451F-9619-C764FC821E65}"/>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172669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Duct Friction Chart</a:t>
            </a:r>
          </a:p>
        </p:txBody>
      </p:sp>
      <p:sp>
        <p:nvSpPr>
          <p:cNvPr id="4" name="Slide Number Placeholder 3"/>
          <p:cNvSpPr>
            <a:spLocks noGrp="1"/>
          </p:cNvSpPr>
          <p:nvPr>
            <p:ph type="sldNum" sz="quarter" idx="11"/>
          </p:nvPr>
        </p:nvSpPr>
        <p:spPr/>
        <p:txBody>
          <a:bodyPr/>
          <a:lstStyle/>
          <a:p>
            <a:fld id="{A9320731-3B2C-4107-8664-CAD7BE973DC8}" type="slidenum">
              <a:rPr lang="en-US" smtClean="0"/>
              <a:pPr/>
              <a:t>24</a:t>
            </a:fld>
            <a:endParaRPr lang="en-US"/>
          </a:p>
        </p:txBody>
      </p:sp>
      <p:pic>
        <p:nvPicPr>
          <p:cNvPr id="5" name="Picture 4"/>
          <p:cNvPicPr>
            <a:picLocks noChangeAspect="1"/>
          </p:cNvPicPr>
          <p:nvPr/>
        </p:nvPicPr>
        <p:blipFill>
          <a:blip r:embed="rId2"/>
          <a:stretch>
            <a:fillRect/>
          </a:stretch>
        </p:blipFill>
        <p:spPr>
          <a:xfrm>
            <a:off x="1066800" y="1219200"/>
            <a:ext cx="7162800" cy="5304468"/>
          </a:xfrm>
          <a:prstGeom prst="rect">
            <a:avLst/>
          </a:prstGeom>
        </p:spPr>
      </p:pic>
      <p:sp>
        <p:nvSpPr>
          <p:cNvPr id="6" name="Footer Placeholder 5">
            <a:extLst>
              <a:ext uri="{FF2B5EF4-FFF2-40B4-BE49-F238E27FC236}">
                <a16:creationId xmlns:a16="http://schemas.microsoft.com/office/drawing/2014/main" id="{F52B58D6-85CF-4766-8E7E-2BD75CEF5337}"/>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282966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Turbulent vs. Laminar</a:t>
            </a:r>
          </a:p>
        </p:txBody>
      </p:sp>
      <p:pic>
        <p:nvPicPr>
          <p:cNvPr id="7" name="Laminar IMG_2778 - Part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19200"/>
            <a:ext cx="9144000" cy="5151549"/>
          </a:xfrm>
          <a:prstGeom prst="rect">
            <a:avLst/>
          </a:prstGeom>
        </p:spPr>
      </p:pic>
      <p:sp>
        <p:nvSpPr>
          <p:cNvPr id="2" name="Footer Placeholder 1"/>
          <p:cNvSpPr>
            <a:spLocks noGrp="1"/>
          </p:cNvSpPr>
          <p:nvPr>
            <p:ph type="ftr" sz="quarter" idx="10"/>
          </p:nvPr>
        </p:nvSpPr>
        <p:spPr/>
        <p:txBody>
          <a:bodyPr/>
          <a:lstStyle/>
          <a:p>
            <a:r>
              <a:rPr lang="en-US" dirty="0"/>
              <a:t>Tab 3-5 - Ducts and Pipes</a:t>
            </a:r>
          </a:p>
        </p:txBody>
      </p:sp>
      <p:sp>
        <p:nvSpPr>
          <p:cNvPr id="3" name="Slide Number Placeholder 2"/>
          <p:cNvSpPr>
            <a:spLocks noGrp="1"/>
          </p:cNvSpPr>
          <p:nvPr>
            <p:ph type="sldNum" sz="quarter" idx="11"/>
          </p:nvPr>
        </p:nvSpPr>
        <p:spPr/>
        <p:txBody>
          <a:bodyPr/>
          <a:lstStyle/>
          <a:p>
            <a:fld id="{A9320731-3B2C-4107-8664-CAD7BE973DC8}" type="slidenum">
              <a:rPr lang="en-US" smtClean="0"/>
              <a:pPr/>
              <a:t>25</a:t>
            </a:fld>
            <a:endParaRPr lang="en-US"/>
          </a:p>
        </p:txBody>
      </p:sp>
    </p:spTree>
    <p:extLst>
      <p:ext uri="{BB962C8B-B14F-4D97-AF65-F5344CB8AC3E}">
        <p14:creationId xmlns:p14="http://schemas.microsoft.com/office/powerpoint/2010/main" val="10020406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Content Placeholder 254"/>
          <p:cNvSpPr>
            <a:spLocks noGrp="1"/>
          </p:cNvSpPr>
          <p:nvPr>
            <p:ph sz="half" idx="1"/>
          </p:nvPr>
        </p:nvSpPr>
        <p:spPr>
          <a:xfrm>
            <a:off x="457200" y="2209800"/>
            <a:ext cx="4038600" cy="548634"/>
          </a:xfrm>
        </p:spPr>
        <p:txBody>
          <a:bodyPr>
            <a:noAutofit/>
          </a:bodyPr>
          <a:lstStyle/>
          <a:p>
            <a:pPr algn="ctr"/>
            <a:r>
              <a:rPr lang="en-US" dirty="0"/>
              <a:t>Fully Developed Laminar Flow Average Velocity</a:t>
            </a:r>
          </a:p>
        </p:txBody>
      </p:sp>
      <p:sp>
        <p:nvSpPr>
          <p:cNvPr id="11" name="Content Placeholder 10"/>
          <p:cNvSpPr>
            <a:spLocks noGrp="1"/>
          </p:cNvSpPr>
          <p:nvPr>
            <p:ph sz="half" idx="2"/>
          </p:nvPr>
        </p:nvSpPr>
        <p:spPr>
          <a:xfrm>
            <a:off x="4648200" y="2209800"/>
            <a:ext cx="4038600" cy="548634"/>
          </a:xfrm>
        </p:spPr>
        <p:txBody>
          <a:bodyPr>
            <a:noAutofit/>
          </a:bodyPr>
          <a:lstStyle/>
          <a:p>
            <a:pPr algn="ctr"/>
            <a:r>
              <a:rPr lang="en-US" dirty="0"/>
              <a:t>Fully Developed Turbulent Flow Average Velocity</a:t>
            </a:r>
          </a:p>
        </p:txBody>
      </p:sp>
      <p:sp>
        <p:nvSpPr>
          <p:cNvPr id="6" name="Footer Placeholder 5"/>
          <p:cNvSpPr>
            <a:spLocks noGrp="1"/>
          </p:cNvSpPr>
          <p:nvPr>
            <p:ph type="ftr" sz="quarter" idx="10"/>
          </p:nvPr>
        </p:nvSpPr>
        <p:spPr/>
        <p:txBody>
          <a:bodyPr/>
          <a:lstStyle/>
          <a:p>
            <a:r>
              <a:rPr lang="en-US"/>
              <a:t>Tab 20-2 - Flow and Pressure Measurement</a:t>
            </a:r>
            <a:endParaRPr lang="en-US" dirty="0"/>
          </a:p>
        </p:txBody>
      </p:sp>
      <p:sp>
        <p:nvSpPr>
          <p:cNvPr id="7" name="Slide Number Placeholder 6"/>
          <p:cNvSpPr>
            <a:spLocks noGrp="1"/>
          </p:cNvSpPr>
          <p:nvPr>
            <p:ph type="sldNum" sz="quarter" idx="11"/>
          </p:nvPr>
        </p:nvSpPr>
        <p:spPr/>
        <p:txBody>
          <a:bodyPr/>
          <a:lstStyle/>
          <a:p>
            <a:fld id="{E347D01F-1A12-4043-9E52-C5C412E1DD77}" type="slidenum">
              <a:rPr lang="en-US" smtClean="0"/>
              <a:pPr/>
              <a:t>26</a:t>
            </a:fld>
            <a:endParaRPr lang="en-US"/>
          </a:p>
        </p:txBody>
      </p:sp>
      <p:cxnSp>
        <p:nvCxnSpPr>
          <p:cNvPr id="43" name="Straight Connector 42"/>
          <p:cNvCxnSpPr/>
          <p:nvPr/>
        </p:nvCxnSpPr>
        <p:spPr bwMode="auto">
          <a:xfrm>
            <a:off x="792528" y="228635"/>
            <a:ext cx="7513272" cy="0"/>
          </a:xfrm>
          <a:prstGeom prst="line">
            <a:avLst/>
          </a:prstGeom>
          <a:solidFill>
            <a:schemeClr val="accent1"/>
          </a:solidFill>
          <a:ln w="38100" cap="rnd" cmpd="sng" algn="ctr">
            <a:solidFill>
              <a:schemeClr val="bg1"/>
            </a:solidFill>
            <a:prstDash val="solid"/>
            <a:round/>
            <a:headEnd type="none" w="med" len="med"/>
            <a:tailEnd type="none" w="med" len="med"/>
          </a:ln>
          <a:effectLst/>
        </p:spPr>
      </p:cxnSp>
      <p:cxnSp>
        <p:nvCxnSpPr>
          <p:cNvPr id="45" name="Straight Connector 44"/>
          <p:cNvCxnSpPr/>
          <p:nvPr/>
        </p:nvCxnSpPr>
        <p:spPr bwMode="auto">
          <a:xfrm>
            <a:off x="792528" y="2057415"/>
            <a:ext cx="7513272" cy="0"/>
          </a:xfrm>
          <a:prstGeom prst="line">
            <a:avLst/>
          </a:prstGeom>
          <a:solidFill>
            <a:schemeClr val="accent1"/>
          </a:solidFill>
          <a:ln w="38100" cap="rnd" cmpd="sng" algn="ctr">
            <a:solidFill>
              <a:schemeClr val="bg1"/>
            </a:solidFill>
            <a:prstDash val="solid"/>
            <a:round/>
            <a:headEnd type="none" w="med" len="med"/>
            <a:tailEnd type="none" w="med" len="med"/>
          </a:ln>
          <a:effectLst/>
        </p:spPr>
      </p:cxnSp>
      <p:grpSp>
        <p:nvGrpSpPr>
          <p:cNvPr id="2" name="Group 74"/>
          <p:cNvGrpSpPr/>
          <p:nvPr/>
        </p:nvGrpSpPr>
        <p:grpSpPr>
          <a:xfrm>
            <a:off x="2057399" y="320074"/>
            <a:ext cx="1828800" cy="1645902"/>
            <a:chOff x="548683" y="777269"/>
            <a:chExt cx="1828800" cy="1645902"/>
          </a:xfrm>
        </p:grpSpPr>
        <p:cxnSp>
          <p:nvCxnSpPr>
            <p:cNvPr id="54" name="Straight Connector 53"/>
            <p:cNvCxnSpPr/>
            <p:nvPr/>
          </p:nvCxnSpPr>
          <p:spPr bwMode="auto">
            <a:xfrm>
              <a:off x="548684" y="960147"/>
              <a:ext cx="822960" cy="0"/>
            </a:xfrm>
            <a:prstGeom prst="line">
              <a:avLst/>
            </a:prstGeom>
            <a:solidFill>
              <a:schemeClr val="accent1"/>
            </a:solidFill>
            <a:ln w="38100" cap="rnd" cmpd="sng" algn="ctr">
              <a:solidFill>
                <a:schemeClr val="accent4"/>
              </a:solidFill>
              <a:prstDash val="solid"/>
              <a:round/>
              <a:headEnd type="none" w="med" len="med"/>
              <a:tailEnd type="arrow" w="sm" len="sm"/>
            </a:ln>
            <a:effectLst/>
          </p:spPr>
        </p:cxnSp>
        <p:cxnSp>
          <p:nvCxnSpPr>
            <p:cNvPr id="55" name="Straight Connector 54"/>
            <p:cNvCxnSpPr/>
            <p:nvPr/>
          </p:nvCxnSpPr>
          <p:spPr bwMode="auto">
            <a:xfrm>
              <a:off x="548684" y="1143025"/>
              <a:ext cx="1371600" cy="0"/>
            </a:xfrm>
            <a:prstGeom prst="line">
              <a:avLst/>
            </a:prstGeom>
            <a:solidFill>
              <a:schemeClr val="accent1"/>
            </a:solidFill>
            <a:ln w="38100" cap="rnd" cmpd="sng" algn="ctr">
              <a:solidFill>
                <a:schemeClr val="accent4"/>
              </a:solidFill>
              <a:prstDash val="solid"/>
              <a:round/>
              <a:headEnd type="none" w="med" len="med"/>
              <a:tailEnd type="arrow" w="sm" len="sm"/>
            </a:ln>
            <a:effectLst/>
          </p:spPr>
        </p:cxnSp>
        <p:cxnSp>
          <p:nvCxnSpPr>
            <p:cNvPr id="57" name="Straight Connector 56"/>
            <p:cNvCxnSpPr/>
            <p:nvPr/>
          </p:nvCxnSpPr>
          <p:spPr bwMode="auto">
            <a:xfrm>
              <a:off x="548683" y="1325903"/>
              <a:ext cx="1645920" cy="0"/>
            </a:xfrm>
            <a:prstGeom prst="line">
              <a:avLst/>
            </a:prstGeom>
            <a:solidFill>
              <a:schemeClr val="accent1"/>
            </a:solidFill>
            <a:ln w="38100" cap="rnd" cmpd="sng" algn="ctr">
              <a:solidFill>
                <a:schemeClr val="accent4"/>
              </a:solidFill>
              <a:prstDash val="solid"/>
              <a:round/>
              <a:headEnd type="none" w="med" len="med"/>
              <a:tailEnd type="arrow" w="sm" len="sm"/>
            </a:ln>
            <a:effectLst/>
          </p:spPr>
        </p:cxnSp>
        <p:cxnSp>
          <p:nvCxnSpPr>
            <p:cNvPr id="59" name="Straight Connector 58"/>
            <p:cNvCxnSpPr/>
            <p:nvPr/>
          </p:nvCxnSpPr>
          <p:spPr bwMode="auto">
            <a:xfrm>
              <a:off x="548683" y="1508781"/>
              <a:ext cx="1828800" cy="0"/>
            </a:xfrm>
            <a:prstGeom prst="line">
              <a:avLst/>
            </a:prstGeom>
            <a:solidFill>
              <a:schemeClr val="accent1"/>
            </a:solidFill>
            <a:ln w="38100" cap="rnd" cmpd="sng" algn="ctr">
              <a:solidFill>
                <a:schemeClr val="accent4"/>
              </a:solidFill>
              <a:prstDash val="solid"/>
              <a:round/>
              <a:headEnd type="none" w="med" len="med"/>
              <a:tailEnd type="arrow" w="sm" len="sm"/>
            </a:ln>
            <a:effectLst/>
          </p:spPr>
        </p:cxnSp>
        <p:cxnSp>
          <p:nvCxnSpPr>
            <p:cNvPr id="61" name="Straight Connector 60"/>
            <p:cNvCxnSpPr/>
            <p:nvPr/>
          </p:nvCxnSpPr>
          <p:spPr bwMode="auto">
            <a:xfrm>
              <a:off x="548684" y="2240293"/>
              <a:ext cx="822960" cy="0"/>
            </a:xfrm>
            <a:prstGeom prst="line">
              <a:avLst/>
            </a:prstGeom>
            <a:solidFill>
              <a:schemeClr val="accent1"/>
            </a:solidFill>
            <a:ln w="38100" cap="rnd" cmpd="sng" algn="ctr">
              <a:solidFill>
                <a:schemeClr val="accent4"/>
              </a:solidFill>
              <a:prstDash val="solid"/>
              <a:round/>
              <a:headEnd type="none" w="med" len="med"/>
              <a:tailEnd type="arrow" w="sm" len="sm"/>
            </a:ln>
            <a:effectLst/>
          </p:spPr>
        </p:cxnSp>
        <p:cxnSp>
          <p:nvCxnSpPr>
            <p:cNvPr id="62" name="Straight Connector 61"/>
            <p:cNvCxnSpPr/>
            <p:nvPr/>
          </p:nvCxnSpPr>
          <p:spPr bwMode="auto">
            <a:xfrm>
              <a:off x="548684" y="2057415"/>
              <a:ext cx="1371600" cy="0"/>
            </a:xfrm>
            <a:prstGeom prst="line">
              <a:avLst/>
            </a:prstGeom>
            <a:solidFill>
              <a:schemeClr val="accent1"/>
            </a:solidFill>
            <a:ln w="38100" cap="rnd" cmpd="sng" algn="ctr">
              <a:solidFill>
                <a:schemeClr val="accent4"/>
              </a:solidFill>
              <a:prstDash val="solid"/>
              <a:round/>
              <a:headEnd type="none" w="med" len="med"/>
              <a:tailEnd type="arrow" w="sm" len="sm"/>
            </a:ln>
            <a:effectLst/>
          </p:spPr>
        </p:cxnSp>
        <p:cxnSp>
          <p:nvCxnSpPr>
            <p:cNvPr id="63" name="Straight Connector 62"/>
            <p:cNvCxnSpPr/>
            <p:nvPr/>
          </p:nvCxnSpPr>
          <p:spPr bwMode="auto">
            <a:xfrm>
              <a:off x="548683" y="1874537"/>
              <a:ext cx="1645920" cy="0"/>
            </a:xfrm>
            <a:prstGeom prst="line">
              <a:avLst/>
            </a:prstGeom>
            <a:solidFill>
              <a:schemeClr val="accent1"/>
            </a:solidFill>
            <a:ln w="38100" cap="rnd" cmpd="sng" algn="ctr">
              <a:solidFill>
                <a:schemeClr val="accent4"/>
              </a:solidFill>
              <a:prstDash val="solid"/>
              <a:round/>
              <a:headEnd type="none" w="med" len="med"/>
              <a:tailEnd type="arrow" w="sm" len="sm"/>
            </a:ln>
            <a:effectLst/>
          </p:spPr>
        </p:cxnSp>
        <p:cxnSp>
          <p:nvCxnSpPr>
            <p:cNvPr id="64" name="Straight Connector 63"/>
            <p:cNvCxnSpPr/>
            <p:nvPr/>
          </p:nvCxnSpPr>
          <p:spPr bwMode="auto">
            <a:xfrm>
              <a:off x="548683" y="1691659"/>
              <a:ext cx="1828800" cy="0"/>
            </a:xfrm>
            <a:prstGeom prst="line">
              <a:avLst/>
            </a:prstGeom>
            <a:solidFill>
              <a:schemeClr val="accent1"/>
            </a:solidFill>
            <a:ln w="38100" cap="rnd" cmpd="sng" algn="ctr">
              <a:solidFill>
                <a:schemeClr val="accent4"/>
              </a:solidFill>
              <a:prstDash val="solid"/>
              <a:round/>
              <a:headEnd type="none" w="med" len="med"/>
              <a:tailEnd type="arrow" w="sm" len="sm"/>
            </a:ln>
            <a:effectLst/>
          </p:spPr>
        </p:cxnSp>
        <p:cxnSp>
          <p:nvCxnSpPr>
            <p:cNvPr id="74" name="Straight Connector 73"/>
            <p:cNvCxnSpPr/>
            <p:nvPr/>
          </p:nvCxnSpPr>
          <p:spPr bwMode="auto">
            <a:xfrm>
              <a:off x="548684" y="777269"/>
              <a:ext cx="182878" cy="0"/>
            </a:xfrm>
            <a:prstGeom prst="line">
              <a:avLst/>
            </a:prstGeom>
            <a:solidFill>
              <a:schemeClr val="accent1"/>
            </a:solidFill>
            <a:ln w="38100" cap="rnd" cmpd="sng" algn="ctr">
              <a:solidFill>
                <a:schemeClr val="accent4"/>
              </a:solidFill>
              <a:prstDash val="solid"/>
              <a:round/>
              <a:headEnd type="none" w="med" len="med"/>
              <a:tailEnd type="arrow" w="sm" len="sm"/>
            </a:ln>
            <a:effectLst/>
          </p:spPr>
        </p:cxnSp>
        <p:cxnSp>
          <p:nvCxnSpPr>
            <p:cNvPr id="76" name="Straight Connector 75"/>
            <p:cNvCxnSpPr/>
            <p:nvPr/>
          </p:nvCxnSpPr>
          <p:spPr bwMode="auto">
            <a:xfrm>
              <a:off x="548684" y="2423171"/>
              <a:ext cx="182878" cy="0"/>
            </a:xfrm>
            <a:prstGeom prst="line">
              <a:avLst/>
            </a:prstGeom>
            <a:solidFill>
              <a:schemeClr val="accent1"/>
            </a:solidFill>
            <a:ln w="38100" cap="rnd" cmpd="sng" algn="ctr">
              <a:solidFill>
                <a:schemeClr val="accent4"/>
              </a:solidFill>
              <a:prstDash val="solid"/>
              <a:round/>
              <a:headEnd type="none" w="med" len="med"/>
              <a:tailEnd type="arrow" w="sm" len="sm"/>
            </a:ln>
            <a:effectLst/>
          </p:spPr>
        </p:cxnSp>
      </p:grpSp>
      <p:grpSp>
        <p:nvGrpSpPr>
          <p:cNvPr id="56" name="Group 74"/>
          <p:cNvGrpSpPr/>
          <p:nvPr/>
        </p:nvGrpSpPr>
        <p:grpSpPr>
          <a:xfrm>
            <a:off x="6187448" y="320074"/>
            <a:ext cx="1828800" cy="1645902"/>
            <a:chOff x="548683" y="777269"/>
            <a:chExt cx="1828800" cy="1645902"/>
          </a:xfrm>
        </p:grpSpPr>
        <p:cxnSp>
          <p:nvCxnSpPr>
            <p:cNvPr id="58" name="Straight Connector 57"/>
            <p:cNvCxnSpPr/>
            <p:nvPr/>
          </p:nvCxnSpPr>
          <p:spPr bwMode="auto">
            <a:xfrm>
              <a:off x="548684" y="960147"/>
              <a:ext cx="1463040" cy="0"/>
            </a:xfrm>
            <a:prstGeom prst="line">
              <a:avLst/>
            </a:prstGeom>
            <a:solidFill>
              <a:schemeClr val="accent1"/>
            </a:solidFill>
            <a:ln w="38100" cap="rnd" cmpd="sng" algn="ctr">
              <a:solidFill>
                <a:schemeClr val="accent4"/>
              </a:solidFill>
              <a:prstDash val="solid"/>
              <a:round/>
              <a:headEnd type="none" w="med" len="med"/>
              <a:tailEnd type="arrow" w="sm" len="sm"/>
            </a:ln>
            <a:effectLst/>
          </p:spPr>
        </p:cxnSp>
        <p:cxnSp>
          <p:nvCxnSpPr>
            <p:cNvPr id="60" name="Straight Connector 59"/>
            <p:cNvCxnSpPr/>
            <p:nvPr/>
          </p:nvCxnSpPr>
          <p:spPr bwMode="auto">
            <a:xfrm>
              <a:off x="548684" y="1143025"/>
              <a:ext cx="1645920" cy="0"/>
            </a:xfrm>
            <a:prstGeom prst="line">
              <a:avLst/>
            </a:prstGeom>
            <a:solidFill>
              <a:schemeClr val="accent1"/>
            </a:solidFill>
            <a:ln w="38100" cap="rnd" cmpd="sng" algn="ctr">
              <a:solidFill>
                <a:schemeClr val="accent4"/>
              </a:solidFill>
              <a:prstDash val="solid"/>
              <a:round/>
              <a:headEnd type="none" w="med" len="med"/>
              <a:tailEnd type="arrow" w="sm" len="sm"/>
            </a:ln>
            <a:effectLst/>
          </p:spPr>
        </p:cxnSp>
        <p:cxnSp>
          <p:nvCxnSpPr>
            <p:cNvPr id="65" name="Straight Connector 64"/>
            <p:cNvCxnSpPr/>
            <p:nvPr/>
          </p:nvCxnSpPr>
          <p:spPr bwMode="auto">
            <a:xfrm>
              <a:off x="548683" y="1325903"/>
              <a:ext cx="1737360" cy="0"/>
            </a:xfrm>
            <a:prstGeom prst="line">
              <a:avLst/>
            </a:prstGeom>
            <a:solidFill>
              <a:schemeClr val="accent1"/>
            </a:solidFill>
            <a:ln w="38100" cap="rnd" cmpd="sng" algn="ctr">
              <a:solidFill>
                <a:schemeClr val="accent4"/>
              </a:solidFill>
              <a:prstDash val="solid"/>
              <a:round/>
              <a:headEnd type="none" w="med" len="med"/>
              <a:tailEnd type="arrow" w="sm" len="sm"/>
            </a:ln>
            <a:effectLst/>
          </p:spPr>
        </p:cxnSp>
        <p:cxnSp>
          <p:nvCxnSpPr>
            <p:cNvPr id="66" name="Straight Connector 65"/>
            <p:cNvCxnSpPr/>
            <p:nvPr/>
          </p:nvCxnSpPr>
          <p:spPr bwMode="auto">
            <a:xfrm>
              <a:off x="548683" y="1508781"/>
              <a:ext cx="1828800" cy="0"/>
            </a:xfrm>
            <a:prstGeom prst="line">
              <a:avLst/>
            </a:prstGeom>
            <a:solidFill>
              <a:schemeClr val="accent1"/>
            </a:solidFill>
            <a:ln w="38100" cap="rnd" cmpd="sng" algn="ctr">
              <a:solidFill>
                <a:schemeClr val="accent4"/>
              </a:solidFill>
              <a:prstDash val="solid"/>
              <a:round/>
              <a:headEnd type="none" w="med" len="med"/>
              <a:tailEnd type="arrow" w="sm" len="sm"/>
            </a:ln>
            <a:effectLst/>
          </p:spPr>
        </p:cxnSp>
        <p:cxnSp>
          <p:nvCxnSpPr>
            <p:cNvPr id="68" name="Straight Connector 67"/>
            <p:cNvCxnSpPr/>
            <p:nvPr/>
          </p:nvCxnSpPr>
          <p:spPr bwMode="auto">
            <a:xfrm>
              <a:off x="548684" y="2240293"/>
              <a:ext cx="1463040" cy="0"/>
            </a:xfrm>
            <a:prstGeom prst="line">
              <a:avLst/>
            </a:prstGeom>
            <a:solidFill>
              <a:schemeClr val="accent1"/>
            </a:solidFill>
            <a:ln w="38100" cap="rnd" cmpd="sng" algn="ctr">
              <a:solidFill>
                <a:schemeClr val="accent4"/>
              </a:solidFill>
              <a:prstDash val="solid"/>
              <a:round/>
              <a:headEnd type="none" w="med" len="med"/>
              <a:tailEnd type="arrow" w="sm" len="sm"/>
            </a:ln>
            <a:effectLst/>
          </p:spPr>
        </p:cxnSp>
        <p:cxnSp>
          <p:nvCxnSpPr>
            <p:cNvPr id="69" name="Straight Connector 68"/>
            <p:cNvCxnSpPr/>
            <p:nvPr/>
          </p:nvCxnSpPr>
          <p:spPr bwMode="auto">
            <a:xfrm>
              <a:off x="548684" y="2057415"/>
              <a:ext cx="1645920" cy="0"/>
            </a:xfrm>
            <a:prstGeom prst="line">
              <a:avLst/>
            </a:prstGeom>
            <a:solidFill>
              <a:schemeClr val="accent1"/>
            </a:solidFill>
            <a:ln w="38100" cap="rnd" cmpd="sng" algn="ctr">
              <a:solidFill>
                <a:schemeClr val="accent4"/>
              </a:solidFill>
              <a:prstDash val="solid"/>
              <a:round/>
              <a:headEnd type="none" w="med" len="med"/>
              <a:tailEnd type="arrow" w="sm" len="sm"/>
            </a:ln>
            <a:effectLst/>
          </p:spPr>
        </p:cxnSp>
        <p:cxnSp>
          <p:nvCxnSpPr>
            <p:cNvPr id="71" name="Straight Connector 70"/>
            <p:cNvCxnSpPr/>
            <p:nvPr/>
          </p:nvCxnSpPr>
          <p:spPr bwMode="auto">
            <a:xfrm>
              <a:off x="548683" y="1874537"/>
              <a:ext cx="1737360" cy="0"/>
            </a:xfrm>
            <a:prstGeom prst="line">
              <a:avLst/>
            </a:prstGeom>
            <a:solidFill>
              <a:schemeClr val="accent1"/>
            </a:solidFill>
            <a:ln w="38100" cap="rnd" cmpd="sng" algn="ctr">
              <a:solidFill>
                <a:schemeClr val="accent4"/>
              </a:solidFill>
              <a:prstDash val="solid"/>
              <a:round/>
              <a:headEnd type="none" w="med" len="med"/>
              <a:tailEnd type="arrow" w="sm" len="sm"/>
            </a:ln>
            <a:effectLst/>
          </p:spPr>
        </p:cxnSp>
        <p:cxnSp>
          <p:nvCxnSpPr>
            <p:cNvPr id="72" name="Straight Connector 71"/>
            <p:cNvCxnSpPr/>
            <p:nvPr/>
          </p:nvCxnSpPr>
          <p:spPr bwMode="auto">
            <a:xfrm>
              <a:off x="548683" y="1691659"/>
              <a:ext cx="1828800" cy="0"/>
            </a:xfrm>
            <a:prstGeom prst="line">
              <a:avLst/>
            </a:prstGeom>
            <a:solidFill>
              <a:schemeClr val="accent1"/>
            </a:solidFill>
            <a:ln w="38100" cap="rnd" cmpd="sng" algn="ctr">
              <a:solidFill>
                <a:schemeClr val="accent4"/>
              </a:solidFill>
              <a:prstDash val="solid"/>
              <a:round/>
              <a:headEnd type="none" w="med" len="med"/>
              <a:tailEnd type="arrow" w="sm" len="sm"/>
            </a:ln>
            <a:effectLst/>
          </p:spPr>
        </p:cxnSp>
        <p:cxnSp>
          <p:nvCxnSpPr>
            <p:cNvPr id="73" name="Straight Connector 72"/>
            <p:cNvCxnSpPr/>
            <p:nvPr/>
          </p:nvCxnSpPr>
          <p:spPr bwMode="auto">
            <a:xfrm>
              <a:off x="548684" y="777269"/>
              <a:ext cx="1280160" cy="0"/>
            </a:xfrm>
            <a:prstGeom prst="line">
              <a:avLst/>
            </a:prstGeom>
            <a:solidFill>
              <a:schemeClr val="accent1"/>
            </a:solidFill>
            <a:ln w="38100" cap="rnd" cmpd="sng" algn="ctr">
              <a:solidFill>
                <a:schemeClr val="accent4"/>
              </a:solidFill>
              <a:prstDash val="solid"/>
              <a:round/>
              <a:headEnd type="none" w="med" len="med"/>
              <a:tailEnd type="arrow" w="sm" len="sm"/>
            </a:ln>
            <a:effectLst/>
          </p:spPr>
        </p:cxnSp>
        <p:cxnSp>
          <p:nvCxnSpPr>
            <p:cNvPr id="75" name="Straight Connector 74"/>
            <p:cNvCxnSpPr/>
            <p:nvPr/>
          </p:nvCxnSpPr>
          <p:spPr bwMode="auto">
            <a:xfrm>
              <a:off x="548684" y="2423171"/>
              <a:ext cx="1280160" cy="0"/>
            </a:xfrm>
            <a:prstGeom prst="line">
              <a:avLst/>
            </a:prstGeom>
            <a:solidFill>
              <a:schemeClr val="accent1"/>
            </a:solidFill>
            <a:ln w="38100" cap="rnd" cmpd="sng" algn="ctr">
              <a:solidFill>
                <a:schemeClr val="accent4"/>
              </a:solidFill>
              <a:prstDash val="solid"/>
              <a:round/>
              <a:headEnd type="none" w="med" len="med"/>
              <a:tailEnd type="arrow" w="sm" len="sm"/>
            </a:ln>
            <a:effectLst/>
          </p:spPr>
        </p:cxnSp>
      </p:grpSp>
      <p:sp>
        <p:nvSpPr>
          <p:cNvPr id="12" name="TextBox 11"/>
          <p:cNvSpPr txBox="1"/>
          <p:nvPr/>
        </p:nvSpPr>
        <p:spPr>
          <a:xfrm>
            <a:off x="792528" y="2971800"/>
            <a:ext cx="7513272" cy="3400931"/>
          </a:xfrm>
          <a:prstGeom prst="rect">
            <a:avLst/>
          </a:prstGeom>
          <a:noFill/>
        </p:spPr>
        <p:txBody>
          <a:bodyPr wrap="square" rtlCol="0">
            <a:spAutoFit/>
          </a:bodyPr>
          <a:lstStyle/>
          <a:p>
            <a:r>
              <a:rPr lang="en-US" sz="2000" dirty="0">
                <a:solidFill>
                  <a:schemeClr val="bg1"/>
                </a:solidFill>
              </a:rPr>
              <a:t>The vectors typically shown to represent the velocity profile in a pipe are usually an indication of the average velocity for a given fluid particle over time not the streamlines</a:t>
            </a:r>
          </a:p>
          <a:p>
            <a:pPr marL="342900" indent="-342900">
              <a:spcAft>
                <a:spcPts val="600"/>
              </a:spcAft>
              <a:buFont typeface="Arial" panose="020B0604020202020204" pitchFamily="34" charset="0"/>
              <a:buChar char="•"/>
            </a:pPr>
            <a:r>
              <a:rPr lang="en-US" sz="2000" dirty="0">
                <a:solidFill>
                  <a:srgbClr val="FFA100"/>
                </a:solidFill>
              </a:rPr>
              <a:t>The actual motion of any given particle could be laminar (parallel lines) or turbulent (swirling lines)</a:t>
            </a:r>
          </a:p>
          <a:p>
            <a:pPr marL="342900" indent="-342900">
              <a:spcAft>
                <a:spcPts val="600"/>
              </a:spcAft>
              <a:buFont typeface="Arial" panose="020B0604020202020204" pitchFamily="34" charset="0"/>
              <a:buChar char="•"/>
            </a:pPr>
            <a:r>
              <a:rPr lang="en-US" sz="2000" dirty="0">
                <a:solidFill>
                  <a:srgbClr val="FFA100"/>
                </a:solidFill>
              </a:rPr>
              <a:t>Laminar flow will tend to have a parabolic average velocity profile shape</a:t>
            </a:r>
          </a:p>
          <a:p>
            <a:pPr marL="342900" indent="-342900">
              <a:spcAft>
                <a:spcPts val="600"/>
              </a:spcAft>
              <a:buFont typeface="Arial" panose="020B0604020202020204" pitchFamily="34" charset="0"/>
              <a:buChar char="•"/>
            </a:pPr>
            <a:r>
              <a:rPr lang="en-US" sz="2000" dirty="0">
                <a:solidFill>
                  <a:srgbClr val="FFA100"/>
                </a:solidFill>
              </a:rPr>
              <a:t>Turbulent flow will have a flatter, fuller velocity profile shape</a:t>
            </a:r>
          </a:p>
          <a:p>
            <a:pPr marL="342900" indent="-342900">
              <a:spcAft>
                <a:spcPts val="600"/>
              </a:spcAft>
              <a:buFont typeface="Arial" panose="020B0604020202020204" pitchFamily="34" charset="0"/>
              <a:buChar char="•"/>
            </a:pPr>
            <a:r>
              <a:rPr lang="en-US" sz="2000" dirty="0">
                <a:solidFill>
                  <a:srgbClr val="FFA100"/>
                </a:solidFill>
              </a:rPr>
              <a:t>Fully developed flow exists when the average flow profile does not change as the fluid moves down the conduit</a:t>
            </a:r>
            <a:endParaRPr lang="en-US" sz="2000" dirty="0">
              <a:solidFill>
                <a:schemeClr val="bg1"/>
              </a:solidFill>
            </a:endParaRPr>
          </a:p>
        </p:txBody>
      </p:sp>
    </p:spTree>
    <p:extLst>
      <p:ext uri="{BB962C8B-B14F-4D97-AF65-F5344CB8AC3E}">
        <p14:creationId xmlns:p14="http://schemas.microsoft.com/office/powerpoint/2010/main" val="25658945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The Square Law:  </a:t>
            </a:r>
            <a:br>
              <a:rPr lang="en-US" sz="2400" dirty="0"/>
            </a:br>
            <a:r>
              <a:rPr lang="en-US" sz="2400" dirty="0"/>
              <a:t>Common to both Air and Water Systems</a:t>
            </a:r>
            <a:endParaRPr lang="en-US" dirty="0"/>
          </a:p>
        </p:txBody>
      </p:sp>
      <p:sp>
        <p:nvSpPr>
          <p:cNvPr id="10" name="Content Placeholder 9"/>
          <p:cNvSpPr>
            <a:spLocks noGrp="1"/>
          </p:cNvSpPr>
          <p:nvPr>
            <p:ph idx="1"/>
          </p:nvPr>
        </p:nvSpPr>
        <p:spPr/>
        <p:txBody>
          <a:bodyPr/>
          <a:lstStyle/>
          <a:p>
            <a:pPr marL="342900" indent="-342900">
              <a:buFont typeface="Arial" panose="020B0604020202020204" pitchFamily="34" charset="0"/>
              <a:buChar char="•"/>
            </a:pPr>
            <a:r>
              <a:rPr lang="en-US" dirty="0"/>
              <a:t>Roots in the </a:t>
            </a:r>
            <a:r>
              <a:rPr lang="en-US" dirty="0" err="1"/>
              <a:t>Darcey</a:t>
            </a:r>
            <a:r>
              <a:rPr lang="en-US" dirty="0"/>
              <a:t> - </a:t>
            </a:r>
            <a:r>
              <a:rPr lang="en-US" dirty="0" err="1"/>
              <a:t>Weisbach</a:t>
            </a:r>
            <a:r>
              <a:rPr lang="en-US" dirty="0"/>
              <a:t> equation</a:t>
            </a:r>
          </a:p>
          <a:p>
            <a:pPr marL="342900" indent="-342900">
              <a:buFont typeface="Arial" panose="020B0604020202020204" pitchFamily="34" charset="0"/>
              <a:buChar char="•"/>
            </a:pPr>
            <a:r>
              <a:rPr lang="en-US" dirty="0"/>
              <a:t>Applies to fully developed turbulent flow</a:t>
            </a:r>
          </a:p>
          <a:p>
            <a:pPr marL="342900" indent="-342900">
              <a:buFont typeface="Arial" panose="020B0604020202020204" pitchFamily="34" charset="0"/>
              <a:buChar char="•"/>
            </a:pPr>
            <a:endParaRPr lang="en-US" dirty="0"/>
          </a:p>
        </p:txBody>
      </p:sp>
      <p:graphicFrame>
        <p:nvGraphicFramePr>
          <p:cNvPr id="2" name="Object 1"/>
          <p:cNvGraphicFramePr>
            <a:graphicFrameLocks noChangeAspect="1"/>
          </p:cNvGraphicFramePr>
          <p:nvPr/>
        </p:nvGraphicFramePr>
        <p:xfrm>
          <a:off x="2616200" y="2698750"/>
          <a:ext cx="3911600" cy="1460500"/>
        </p:xfrm>
        <a:graphic>
          <a:graphicData uri="http://schemas.openxmlformats.org/presentationml/2006/ole">
            <mc:AlternateContent xmlns:mc="http://schemas.openxmlformats.org/markup-compatibility/2006">
              <mc:Choice xmlns:v="urn:schemas-microsoft-com:vml" Requires="v">
                <p:oleObj spid="_x0000_s35843" name="Equation" r:id="rId3" imgW="3911400" imgH="1460160" progId="Equation.DSMT4">
                  <p:embed/>
                </p:oleObj>
              </mc:Choice>
              <mc:Fallback>
                <p:oleObj name="Equation" r:id="rId3" imgW="3911400" imgH="1460160" progId="Equation.DSMT4">
                  <p:embed/>
                  <p:pic>
                    <p:nvPicPr>
                      <p:cNvPr id="2" name="Object 1"/>
                      <p:cNvPicPr/>
                      <p:nvPr/>
                    </p:nvPicPr>
                    <p:blipFill>
                      <a:blip r:embed="rId4"/>
                      <a:stretch>
                        <a:fillRect/>
                      </a:stretch>
                    </p:blipFill>
                    <p:spPr>
                      <a:xfrm>
                        <a:off x="2616200" y="2698750"/>
                        <a:ext cx="3911600" cy="1460500"/>
                      </a:xfrm>
                      <a:prstGeom prst="rect">
                        <a:avLst/>
                      </a:prstGeom>
                    </p:spPr>
                  </p:pic>
                </p:oleObj>
              </mc:Fallback>
            </mc:AlternateContent>
          </a:graphicData>
        </a:graphic>
      </p:graphicFrame>
      <p:graphicFrame>
        <p:nvGraphicFramePr>
          <p:cNvPr id="3" name="Object 2"/>
          <p:cNvGraphicFramePr>
            <a:graphicFrameLocks noChangeAspect="1"/>
          </p:cNvGraphicFramePr>
          <p:nvPr/>
        </p:nvGraphicFramePr>
        <p:xfrm>
          <a:off x="685800" y="2743200"/>
          <a:ext cx="7822800" cy="2920320"/>
        </p:xfrm>
        <a:graphic>
          <a:graphicData uri="http://schemas.openxmlformats.org/presentationml/2006/ole">
            <mc:AlternateContent xmlns:mc="http://schemas.openxmlformats.org/markup-compatibility/2006">
              <mc:Choice xmlns:v="urn:schemas-microsoft-com:vml" Requires="v">
                <p:oleObj spid="_x0000_s35844" name="Equation" r:id="rId5" imgW="3911400" imgH="1460160" progId="Equation.DSMT4">
                  <p:embed/>
                </p:oleObj>
              </mc:Choice>
              <mc:Fallback>
                <p:oleObj name="Equation" r:id="rId5" imgW="3911400" imgH="1460160" progId="Equation.DSMT4">
                  <p:embed/>
                  <p:pic>
                    <p:nvPicPr>
                      <p:cNvPr id="3" name="Object 2"/>
                      <p:cNvPicPr/>
                      <p:nvPr/>
                    </p:nvPicPr>
                    <p:blipFill>
                      <a:blip r:embed="rId6">
                        <a:lum bright="100000" contrast="100000"/>
                      </a:blip>
                      <a:stretch>
                        <a:fillRect/>
                      </a:stretch>
                    </p:blipFill>
                    <p:spPr>
                      <a:xfrm>
                        <a:off x="685800" y="2743200"/>
                        <a:ext cx="7822800" cy="2920320"/>
                      </a:xfrm>
                      <a:prstGeom prst="rect">
                        <a:avLst/>
                      </a:prstGeom>
                    </p:spPr>
                  </p:pic>
                </p:oleObj>
              </mc:Fallback>
            </mc:AlternateContent>
          </a:graphicData>
        </a:graphic>
      </p:graphicFrame>
      <p:sp>
        <p:nvSpPr>
          <p:cNvPr id="6" name="Footer Placeholder 5"/>
          <p:cNvSpPr>
            <a:spLocks noGrp="1"/>
          </p:cNvSpPr>
          <p:nvPr>
            <p:ph type="ftr" sz="quarter" idx="10"/>
          </p:nvPr>
        </p:nvSpPr>
        <p:spPr/>
        <p:txBody>
          <a:bodyPr/>
          <a:lstStyle/>
          <a:p>
            <a:r>
              <a:rPr lang="en-US" dirty="0"/>
              <a:t>Tab 3-5 - Ducts and Pipes</a:t>
            </a:r>
          </a:p>
        </p:txBody>
      </p:sp>
      <p:sp>
        <p:nvSpPr>
          <p:cNvPr id="7" name="Slide Number Placeholder 6"/>
          <p:cNvSpPr>
            <a:spLocks noGrp="1"/>
          </p:cNvSpPr>
          <p:nvPr>
            <p:ph type="sldNum" sz="quarter" idx="11"/>
          </p:nvPr>
        </p:nvSpPr>
        <p:spPr/>
        <p:txBody>
          <a:bodyPr/>
          <a:lstStyle/>
          <a:p>
            <a:fld id="{A9320731-3B2C-4107-8664-CAD7BE973DC8}" type="slidenum">
              <a:rPr lang="en-US" smtClean="0"/>
              <a:pPr/>
              <a:t>27</a:t>
            </a:fld>
            <a:endParaRPr lang="en-US"/>
          </a:p>
        </p:txBody>
      </p:sp>
    </p:spTree>
    <p:extLst>
      <p:ext uri="{BB962C8B-B14F-4D97-AF65-F5344CB8AC3E}">
        <p14:creationId xmlns:p14="http://schemas.microsoft.com/office/powerpoint/2010/main" val="5824562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The Square Law:  </a:t>
            </a:r>
            <a:br>
              <a:rPr lang="en-US" sz="2400" dirty="0"/>
            </a:br>
            <a:r>
              <a:rPr lang="en-US" sz="2400" dirty="0"/>
              <a:t>Common to both Air and Water Systems</a:t>
            </a:r>
            <a:endParaRPr lang="en-US" dirty="0"/>
          </a:p>
        </p:txBody>
      </p:sp>
      <p:sp>
        <p:nvSpPr>
          <p:cNvPr id="10" name="Content Placeholder 9"/>
          <p:cNvSpPr>
            <a:spLocks noGrp="1"/>
          </p:cNvSpPr>
          <p:nvPr>
            <p:ph sz="half" idx="1"/>
          </p:nvPr>
        </p:nvSpPr>
        <p:spPr>
          <a:xfrm>
            <a:off x="457200" y="1600200"/>
            <a:ext cx="4038600" cy="5029200"/>
          </a:xfrm>
        </p:spPr>
        <p:txBody>
          <a:bodyPr/>
          <a:lstStyle/>
          <a:p>
            <a:pPr marL="342900" indent="-342900">
              <a:buFont typeface="Arial" panose="020B0604020202020204" pitchFamily="34" charset="0"/>
              <a:buChar char="•"/>
            </a:pPr>
            <a:r>
              <a:rPr lang="en-US" dirty="0"/>
              <a:t>Applies to a fixed system</a:t>
            </a:r>
          </a:p>
          <a:p>
            <a:pPr lvl="2"/>
            <a:r>
              <a:rPr lang="en-US" dirty="0"/>
              <a:t>If a damper moves in an air system, you generate a new system curve</a:t>
            </a:r>
          </a:p>
          <a:p>
            <a:pPr lvl="2"/>
            <a:r>
              <a:rPr lang="en-US" dirty="0"/>
              <a:t>If a valve moves in a water system you generate a new system curve</a:t>
            </a:r>
          </a:p>
          <a:p>
            <a:pPr marL="342900" lvl="1"/>
            <a:r>
              <a:rPr lang="en-US" dirty="0">
                <a:solidFill>
                  <a:schemeClr val="bg1"/>
                </a:solidFill>
              </a:rPr>
              <a:t>There are places in our systems where the flow is not fully developed turbulent flow</a:t>
            </a:r>
          </a:p>
          <a:p>
            <a:pPr lvl="2"/>
            <a:r>
              <a:rPr lang="en-US" dirty="0"/>
              <a:t>ASHRAE research suggests the nominal exponent is 1.85 – 1.89</a:t>
            </a:r>
          </a:p>
          <a:p>
            <a:pPr lvl="2"/>
            <a:r>
              <a:rPr lang="en-US" dirty="0"/>
              <a:t>Using 2 is close enough for field work most of the time</a:t>
            </a:r>
          </a:p>
          <a:p>
            <a:pPr lvl="1"/>
            <a:endParaRPr lang="en-US" dirty="0"/>
          </a:p>
          <a:p>
            <a:pPr marL="342900" indent="-342900">
              <a:buFont typeface="Arial" panose="020B0604020202020204" pitchFamily="34" charset="0"/>
              <a:buChar char="•"/>
            </a:pPr>
            <a:endParaRPr lang="en-US" dirty="0"/>
          </a:p>
        </p:txBody>
      </p:sp>
      <p:pic>
        <p:nvPicPr>
          <p:cNvPr id="5" name="Content Placeholder 4"/>
          <p:cNvPicPr>
            <a:picLocks noGrp="1" noChangeAspect="1"/>
          </p:cNvPicPr>
          <p:nvPr>
            <p:ph sz="half" idx="2"/>
          </p:nvPr>
        </p:nvPicPr>
        <p:blipFill>
          <a:blip r:embed="rId2"/>
          <a:stretch>
            <a:fillRect/>
          </a:stretch>
        </p:blipFill>
        <p:spPr>
          <a:xfrm>
            <a:off x="4919308" y="1600200"/>
            <a:ext cx="3496384" cy="4525963"/>
          </a:xfrm>
          <a:prstGeom prst="rect">
            <a:avLst/>
          </a:prstGeom>
        </p:spPr>
      </p:pic>
      <p:sp>
        <p:nvSpPr>
          <p:cNvPr id="6" name="Footer Placeholder 5"/>
          <p:cNvSpPr>
            <a:spLocks noGrp="1"/>
          </p:cNvSpPr>
          <p:nvPr>
            <p:ph type="ftr" sz="quarter" idx="10"/>
          </p:nvPr>
        </p:nvSpPr>
        <p:spPr/>
        <p:txBody>
          <a:bodyPr/>
          <a:lstStyle/>
          <a:p>
            <a:r>
              <a:rPr lang="en-US" dirty="0"/>
              <a:t>Tab 3-5 - Ducts and Pipes</a:t>
            </a:r>
          </a:p>
        </p:txBody>
      </p:sp>
      <p:sp>
        <p:nvSpPr>
          <p:cNvPr id="7" name="Slide Number Placeholder 6"/>
          <p:cNvSpPr>
            <a:spLocks noGrp="1"/>
          </p:cNvSpPr>
          <p:nvPr>
            <p:ph type="sldNum" sz="quarter" idx="11"/>
          </p:nvPr>
        </p:nvSpPr>
        <p:spPr/>
        <p:txBody>
          <a:bodyPr/>
          <a:lstStyle/>
          <a:p>
            <a:fld id="{A9320731-3B2C-4107-8664-CAD7BE973DC8}" type="slidenum">
              <a:rPr lang="en-US" smtClean="0"/>
              <a:pPr/>
              <a:t>28</a:t>
            </a:fld>
            <a:endParaRPr lang="en-US"/>
          </a:p>
        </p:txBody>
      </p:sp>
    </p:spTree>
    <p:extLst>
      <p:ext uri="{BB962C8B-B14F-4D97-AF65-F5344CB8AC3E}">
        <p14:creationId xmlns:p14="http://schemas.microsoft.com/office/powerpoint/2010/main" val="7070230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Why This Matters if You are Working with Control Systems</a:t>
            </a:r>
          </a:p>
        </p:txBody>
      </p:sp>
      <p:sp>
        <p:nvSpPr>
          <p:cNvPr id="8" name="Content Placeholder 7"/>
          <p:cNvSpPr>
            <a:spLocks noGrp="1"/>
          </p:cNvSpPr>
          <p:nvPr>
            <p:ph idx="1"/>
          </p:nvPr>
        </p:nvSpPr>
        <p:spPr>
          <a:xfrm>
            <a:off x="457200" y="1600200"/>
            <a:ext cx="8229600" cy="4525963"/>
          </a:xfrm>
        </p:spPr>
        <p:txBody>
          <a:bodyPr/>
          <a:lstStyle/>
          <a:p>
            <a:r>
              <a:rPr lang="en-US" dirty="0"/>
              <a:t>Fan power is a function of flow and static pressure</a:t>
            </a:r>
          </a:p>
        </p:txBody>
      </p:sp>
      <p:graphicFrame>
        <p:nvGraphicFramePr>
          <p:cNvPr id="9" name="Object 4"/>
          <p:cNvGraphicFramePr>
            <a:graphicFrameLocks noChangeAspect="1"/>
          </p:cNvGraphicFramePr>
          <p:nvPr>
            <p:extLst>
              <p:ext uri="{D42A27DB-BD31-4B8C-83A1-F6EECF244321}">
                <p14:modId xmlns:p14="http://schemas.microsoft.com/office/powerpoint/2010/main" val="504643392"/>
              </p:ext>
            </p:extLst>
          </p:nvPr>
        </p:nvGraphicFramePr>
        <p:xfrm>
          <a:off x="609600" y="2133600"/>
          <a:ext cx="6654240" cy="4444560"/>
        </p:xfrm>
        <a:graphic>
          <a:graphicData uri="http://schemas.openxmlformats.org/presentationml/2006/ole">
            <mc:AlternateContent xmlns:mc="http://schemas.openxmlformats.org/markup-compatibility/2006">
              <mc:Choice xmlns:v="urn:schemas-microsoft-com:vml" Requires="v">
                <p:oleObj spid="_x0000_s36866" name="Equation" r:id="rId4" imgW="3327120" imgH="2222280" progId="Equation.DSMT4">
                  <p:embed/>
                </p:oleObj>
              </mc:Choice>
              <mc:Fallback>
                <p:oleObj name="Equation" r:id="rId4" imgW="3327120" imgH="2222280" progId="Equation.DSMT4">
                  <p:embed/>
                  <p:pic>
                    <p:nvPicPr>
                      <p:cNvPr id="9" name="Object 4"/>
                      <p:cNvPicPr>
                        <a:picLocks noChangeAspect="1" noChangeArrowheads="1"/>
                      </p:cNvPicPr>
                      <p:nvPr/>
                    </p:nvPicPr>
                    <p:blipFill>
                      <a:blip r:embed="rId5">
                        <a:lum bright="100000"/>
                      </a:blip>
                      <a:srcRect/>
                      <a:stretch>
                        <a:fillRect/>
                      </a:stretch>
                    </p:blipFill>
                    <p:spPr bwMode="auto">
                      <a:xfrm>
                        <a:off x="609600" y="2133600"/>
                        <a:ext cx="6654240" cy="4444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Footer Placeholder 9"/>
          <p:cNvSpPr>
            <a:spLocks noGrp="1"/>
          </p:cNvSpPr>
          <p:nvPr>
            <p:ph type="ftr" sz="quarter" idx="10"/>
          </p:nvPr>
        </p:nvSpPr>
        <p:spPr/>
        <p:txBody>
          <a:bodyPr/>
          <a:lstStyle/>
          <a:p>
            <a:r>
              <a:rPr lang="en-US" dirty="0"/>
              <a:t>Tab 3-5 - Ducts and Pipes</a:t>
            </a:r>
          </a:p>
        </p:txBody>
      </p:sp>
      <p:sp>
        <p:nvSpPr>
          <p:cNvPr id="11" name="Slide Number Placeholder 10"/>
          <p:cNvSpPr>
            <a:spLocks noGrp="1"/>
          </p:cNvSpPr>
          <p:nvPr>
            <p:ph type="sldNum" sz="quarter" idx="11"/>
          </p:nvPr>
        </p:nvSpPr>
        <p:spPr/>
        <p:txBody>
          <a:bodyPr/>
          <a:lstStyle/>
          <a:p>
            <a:fld id="{A9320731-3B2C-4107-8664-CAD7BE973DC8}" type="slidenum">
              <a:rPr lang="en-US" smtClean="0"/>
              <a:pPr/>
              <a:t>29</a:t>
            </a:fld>
            <a:endParaRPr lang="en-US"/>
          </a:p>
        </p:txBody>
      </p:sp>
    </p:spTree>
    <p:extLst>
      <p:ext uri="{BB962C8B-B14F-4D97-AF65-F5344CB8AC3E}">
        <p14:creationId xmlns:p14="http://schemas.microsoft.com/office/powerpoint/2010/main" val="5706527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435382" y="1195057"/>
            <a:ext cx="6708617" cy="5434343"/>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5362" name="Rectangle 2"/>
          <p:cNvSpPr>
            <a:spLocks noGrp="1" noChangeArrowheads="1"/>
          </p:cNvSpPr>
          <p:nvPr>
            <p:ph type="title"/>
          </p:nvPr>
        </p:nvSpPr>
        <p:spPr/>
        <p:txBody>
          <a:bodyPr/>
          <a:lstStyle/>
          <a:p>
            <a:r>
              <a:rPr lang="en-US" dirty="0"/>
              <a:t>System Effect Varies with Configuration</a:t>
            </a:r>
          </a:p>
        </p:txBody>
      </p:sp>
      <p:sp>
        <p:nvSpPr>
          <p:cNvPr id="1295363" name="Rectangle 3"/>
          <p:cNvSpPr>
            <a:spLocks noGrp="1" noChangeArrowheads="1"/>
          </p:cNvSpPr>
          <p:nvPr>
            <p:ph idx="1"/>
          </p:nvPr>
        </p:nvSpPr>
        <p:spPr>
          <a:xfrm>
            <a:off x="293688" y="1981200"/>
            <a:ext cx="2304657" cy="3257550"/>
          </a:xfrm>
        </p:spPr>
        <p:txBody>
          <a:bodyPr>
            <a:normAutofit/>
          </a:bodyPr>
          <a:lstStyle/>
          <a:p>
            <a:pPr marL="0" indent="0">
              <a:lnSpc>
                <a:spcPct val="90000"/>
              </a:lnSpc>
              <a:buFontTx/>
              <a:buNone/>
            </a:pPr>
            <a:r>
              <a:rPr lang="en-US" b="0" dirty="0">
                <a:solidFill>
                  <a:schemeClr val="bg1"/>
                </a:solidFill>
              </a:rPr>
              <a:t>Fitting placement and/or lack of a discharge duct has the same effect as adding static pressure</a:t>
            </a:r>
          </a:p>
        </p:txBody>
      </p:sp>
      <p:grpSp>
        <p:nvGrpSpPr>
          <p:cNvPr id="2" name="Group 4"/>
          <p:cNvGrpSpPr>
            <a:grpSpLocks/>
          </p:cNvGrpSpPr>
          <p:nvPr/>
        </p:nvGrpSpPr>
        <p:grpSpPr bwMode="auto">
          <a:xfrm>
            <a:off x="4205288" y="1798638"/>
            <a:ext cx="4740275" cy="1719262"/>
            <a:chOff x="2649" y="1133"/>
            <a:chExt cx="2986" cy="1083"/>
          </a:xfrm>
        </p:grpSpPr>
        <p:sp>
          <p:nvSpPr>
            <p:cNvPr id="1295365" name="Text Box 5"/>
            <p:cNvSpPr txBox="1">
              <a:spLocks noChangeArrowheads="1"/>
            </p:cNvSpPr>
            <p:nvPr/>
          </p:nvSpPr>
          <p:spPr bwMode="auto">
            <a:xfrm>
              <a:off x="4002" y="1355"/>
              <a:ext cx="1633" cy="861"/>
            </a:xfrm>
            <a:prstGeom prst="rect">
              <a:avLst/>
            </a:prstGeom>
            <a:noFill/>
            <a:ln w="38100">
              <a:solidFill>
                <a:srgbClr val="FF0000"/>
              </a:solidFill>
              <a:miter lim="800000"/>
              <a:headEnd/>
              <a:tailEnd/>
            </a:ln>
            <a:effectLst/>
          </p:spPr>
          <p:txBody>
            <a:bodyPr>
              <a:spAutoFit/>
            </a:bodyPr>
            <a:lstStyle/>
            <a:p>
              <a:pPr marL="225425" indent="-225425">
                <a:spcBef>
                  <a:spcPct val="50000"/>
                </a:spcBef>
                <a:buFontTx/>
                <a:buChar char="•"/>
              </a:pPr>
              <a:r>
                <a:rPr lang="en-US" sz="1800" dirty="0">
                  <a:latin typeface="Arial" charset="0"/>
                </a:rPr>
                <a:t>.55 </a:t>
              </a:r>
              <a:r>
                <a:rPr lang="en-US" sz="1800" dirty="0" err="1">
                  <a:latin typeface="Arial" charset="0"/>
                </a:rPr>
                <a:t>in.w.c</a:t>
              </a:r>
              <a:r>
                <a:rPr lang="en-US" sz="1800" dirty="0">
                  <a:latin typeface="Arial" charset="0"/>
                </a:rPr>
                <a:t>. at 0% effective duct length</a:t>
              </a:r>
            </a:p>
            <a:p>
              <a:pPr marL="225425" indent="-225425">
                <a:spcBef>
                  <a:spcPct val="50000"/>
                </a:spcBef>
                <a:buFontTx/>
                <a:buChar char="•"/>
              </a:pPr>
              <a:r>
                <a:rPr lang="en-US" sz="1800" dirty="0">
                  <a:latin typeface="Arial" charset="0"/>
                </a:rPr>
                <a:t>.18 </a:t>
              </a:r>
              <a:r>
                <a:rPr lang="en-US" sz="1800" dirty="0" err="1">
                  <a:latin typeface="Arial" charset="0"/>
                </a:rPr>
                <a:t>in.w.c</a:t>
              </a:r>
              <a:r>
                <a:rPr lang="en-US" sz="1800" dirty="0">
                  <a:latin typeface="Arial" charset="0"/>
                </a:rPr>
                <a:t>. at 50% effective duct length</a:t>
              </a:r>
            </a:p>
          </p:txBody>
        </p:sp>
        <p:sp>
          <p:nvSpPr>
            <p:cNvPr id="1295366" name="Oval 6"/>
            <p:cNvSpPr>
              <a:spLocks noChangeAspect="1" noChangeArrowheads="1"/>
            </p:cNvSpPr>
            <p:nvPr/>
          </p:nvSpPr>
          <p:spPr bwMode="auto">
            <a:xfrm>
              <a:off x="2649" y="1133"/>
              <a:ext cx="998" cy="921"/>
            </a:xfrm>
            <a:prstGeom prst="ellipse">
              <a:avLst/>
            </a:prstGeom>
            <a:solidFill>
              <a:srgbClr val="FFFF99">
                <a:alpha val="50000"/>
              </a:srgbClr>
            </a:solidFill>
            <a:ln w="38100">
              <a:solidFill>
                <a:srgbClr val="FF0000"/>
              </a:solidFill>
              <a:round/>
              <a:headEnd/>
              <a:tailEnd/>
            </a:ln>
            <a:effectLst/>
          </p:spPr>
          <p:txBody>
            <a:bodyPr wrap="none" anchor="ctr"/>
            <a:lstStyle/>
            <a:p>
              <a:endParaRPr lang="en-US"/>
            </a:p>
          </p:txBody>
        </p:sp>
        <p:sp>
          <p:nvSpPr>
            <p:cNvPr id="1295367" name="Line 7"/>
            <p:cNvSpPr>
              <a:spLocks noChangeShapeType="1"/>
            </p:cNvSpPr>
            <p:nvPr/>
          </p:nvSpPr>
          <p:spPr bwMode="auto">
            <a:xfrm>
              <a:off x="3630" y="1728"/>
              <a:ext cx="370" cy="63"/>
            </a:xfrm>
            <a:prstGeom prst="line">
              <a:avLst/>
            </a:prstGeom>
            <a:noFill/>
            <a:ln w="38100">
              <a:solidFill>
                <a:srgbClr val="FF0000"/>
              </a:solidFill>
              <a:round/>
              <a:headEnd/>
              <a:tailEnd/>
            </a:ln>
            <a:effectLst/>
          </p:spPr>
          <p:txBody>
            <a:bodyPr>
              <a:spAutoFit/>
            </a:bodyPr>
            <a:lstStyle/>
            <a:p>
              <a:endParaRPr lang="en-US"/>
            </a:p>
          </p:txBody>
        </p:sp>
      </p:grpSp>
      <p:grpSp>
        <p:nvGrpSpPr>
          <p:cNvPr id="3" name="Group 8"/>
          <p:cNvGrpSpPr>
            <a:grpSpLocks/>
          </p:cNvGrpSpPr>
          <p:nvPr/>
        </p:nvGrpSpPr>
        <p:grpSpPr bwMode="auto">
          <a:xfrm>
            <a:off x="4222750" y="4156075"/>
            <a:ext cx="4722813" cy="1863725"/>
            <a:chOff x="2660" y="2618"/>
            <a:chExt cx="2975" cy="1174"/>
          </a:xfrm>
        </p:grpSpPr>
        <p:sp>
          <p:nvSpPr>
            <p:cNvPr id="1295369" name="Oval 9"/>
            <p:cNvSpPr>
              <a:spLocks noChangeAspect="1" noChangeArrowheads="1"/>
            </p:cNvSpPr>
            <p:nvPr/>
          </p:nvSpPr>
          <p:spPr bwMode="auto">
            <a:xfrm>
              <a:off x="2660" y="2618"/>
              <a:ext cx="998" cy="921"/>
            </a:xfrm>
            <a:prstGeom prst="ellipse">
              <a:avLst/>
            </a:prstGeom>
            <a:solidFill>
              <a:srgbClr val="FFFF99">
                <a:alpha val="50000"/>
              </a:srgbClr>
            </a:solidFill>
            <a:ln w="38100">
              <a:solidFill>
                <a:srgbClr val="FF0000"/>
              </a:solidFill>
              <a:round/>
              <a:headEnd/>
              <a:tailEnd/>
            </a:ln>
            <a:effectLst/>
          </p:spPr>
          <p:txBody>
            <a:bodyPr wrap="none" anchor="ctr"/>
            <a:lstStyle/>
            <a:p>
              <a:endParaRPr lang="en-US"/>
            </a:p>
          </p:txBody>
        </p:sp>
        <p:sp>
          <p:nvSpPr>
            <p:cNvPr id="1295370" name="Text Box 10"/>
            <p:cNvSpPr txBox="1">
              <a:spLocks noChangeArrowheads="1"/>
            </p:cNvSpPr>
            <p:nvPr/>
          </p:nvSpPr>
          <p:spPr bwMode="auto">
            <a:xfrm>
              <a:off x="4002" y="2931"/>
              <a:ext cx="1633" cy="861"/>
            </a:xfrm>
            <a:prstGeom prst="rect">
              <a:avLst/>
            </a:prstGeom>
            <a:noFill/>
            <a:ln w="38100">
              <a:solidFill>
                <a:srgbClr val="FF0000"/>
              </a:solidFill>
              <a:miter lim="800000"/>
              <a:headEnd/>
              <a:tailEnd/>
            </a:ln>
            <a:effectLst/>
          </p:spPr>
          <p:txBody>
            <a:bodyPr>
              <a:spAutoFit/>
            </a:bodyPr>
            <a:lstStyle/>
            <a:p>
              <a:pPr marL="225425" indent="-225425">
                <a:spcBef>
                  <a:spcPct val="50000"/>
                </a:spcBef>
                <a:buFontTx/>
                <a:buChar char="•"/>
              </a:pPr>
              <a:r>
                <a:rPr lang="en-US" sz="1800">
                  <a:latin typeface="Arial" charset="0"/>
                </a:rPr>
                <a:t>.20 in.w.c. at 0% effective duct length</a:t>
              </a:r>
            </a:p>
            <a:p>
              <a:pPr marL="225425" indent="-225425">
                <a:spcBef>
                  <a:spcPct val="50000"/>
                </a:spcBef>
                <a:buFontTx/>
                <a:buChar char="•"/>
              </a:pPr>
              <a:r>
                <a:rPr lang="en-US" sz="1800">
                  <a:latin typeface="Arial" charset="0"/>
                </a:rPr>
                <a:t>.05 in.w.c. at 50% effective duct length</a:t>
              </a:r>
            </a:p>
          </p:txBody>
        </p:sp>
        <p:sp>
          <p:nvSpPr>
            <p:cNvPr id="1295371" name="Line 11"/>
            <p:cNvSpPr>
              <a:spLocks noChangeShapeType="1"/>
            </p:cNvSpPr>
            <p:nvPr/>
          </p:nvSpPr>
          <p:spPr bwMode="auto">
            <a:xfrm>
              <a:off x="3631" y="3229"/>
              <a:ext cx="370" cy="142"/>
            </a:xfrm>
            <a:prstGeom prst="line">
              <a:avLst/>
            </a:prstGeom>
            <a:noFill/>
            <a:ln w="38100">
              <a:solidFill>
                <a:srgbClr val="FF0000"/>
              </a:solidFill>
              <a:round/>
              <a:headEnd/>
              <a:tailEnd/>
            </a:ln>
            <a:effectLst/>
          </p:spPr>
          <p:txBody>
            <a:bodyPr>
              <a:spAutoFit/>
            </a:bodyPr>
            <a:lstStyle/>
            <a:p>
              <a:endParaRPr lang="en-US"/>
            </a:p>
          </p:txBody>
        </p:sp>
      </p:grpSp>
      <p:pic>
        <p:nvPicPr>
          <p:cNvPr id="1295372" name="Picture 12" descr="AMCA outlet el"/>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09875" y="1844675"/>
            <a:ext cx="3727450" cy="4049713"/>
          </a:xfrm>
          <a:prstGeom prst="rect">
            <a:avLst/>
          </a:prstGeom>
          <a:noFill/>
        </p:spPr>
      </p:pic>
      <p:sp>
        <p:nvSpPr>
          <p:cNvPr id="1295373" name="Text Box 13"/>
          <p:cNvSpPr txBox="1">
            <a:spLocks noChangeArrowheads="1"/>
          </p:cNvSpPr>
          <p:nvPr/>
        </p:nvSpPr>
        <p:spPr bwMode="auto">
          <a:xfrm>
            <a:off x="6605588" y="3787775"/>
            <a:ext cx="2314575" cy="639763"/>
          </a:xfrm>
          <a:prstGeom prst="rect">
            <a:avLst/>
          </a:prstGeom>
          <a:noFill/>
          <a:ln w="9525">
            <a:noFill/>
            <a:miter lim="800000"/>
            <a:headEnd/>
            <a:tailEnd/>
          </a:ln>
          <a:effectLst/>
        </p:spPr>
        <p:txBody>
          <a:bodyPr>
            <a:spAutoFit/>
          </a:bodyPr>
          <a:lstStyle/>
          <a:p>
            <a:pPr>
              <a:spcBef>
                <a:spcPct val="50000"/>
              </a:spcBef>
            </a:pPr>
            <a:r>
              <a:rPr lang="en-US" sz="1200" i="1">
                <a:latin typeface="Times New Roman" pitchFamily="18" charset="0"/>
              </a:rPr>
              <a:t>System effect assessed at 2,500 fpm and an outlet area to blast area ratio of 70%</a:t>
            </a:r>
          </a:p>
        </p:txBody>
      </p:sp>
      <p:sp>
        <p:nvSpPr>
          <p:cNvPr id="5" name="Slide Number Placeholder 4"/>
          <p:cNvSpPr>
            <a:spLocks noGrp="1"/>
          </p:cNvSpPr>
          <p:nvPr>
            <p:ph type="sldNum" sz="quarter" idx="11"/>
          </p:nvPr>
        </p:nvSpPr>
        <p:spPr/>
        <p:txBody>
          <a:bodyPr/>
          <a:lstStyle/>
          <a:p>
            <a:fld id="{A9320731-3B2C-4107-8664-CAD7BE973DC8}" type="slidenum">
              <a:rPr lang="en-US" smtClean="0"/>
              <a:pPr/>
              <a:t>3</a:t>
            </a:fld>
            <a:endParaRPr lang="en-US"/>
          </a:p>
        </p:txBody>
      </p:sp>
      <p:sp>
        <p:nvSpPr>
          <p:cNvPr id="6" name="Footer Placeholder 5">
            <a:extLst>
              <a:ext uri="{FF2B5EF4-FFF2-40B4-BE49-F238E27FC236}">
                <a16:creationId xmlns:a16="http://schemas.microsoft.com/office/drawing/2014/main" id="{DC7999B0-1761-4C17-AD97-E2CDDF118B70}"/>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345491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95373"/>
                                        </p:tgtEl>
                                        <p:attrNameLst>
                                          <p:attrName>style.visibility</p:attrName>
                                        </p:attrNameLst>
                                      </p:cBhvr>
                                      <p:to>
                                        <p:strVal val="visible"/>
                                      </p:to>
                                    </p:set>
                                    <p:animEffect transition="in" filter="dissolve">
                                      <p:cBhvr>
                                        <p:cTn id="11" dur="500"/>
                                        <p:tgtEl>
                                          <p:spTgt spid="129537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373"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Why This Matters if You are Working with Control Systems</a:t>
            </a:r>
          </a:p>
        </p:txBody>
      </p:sp>
      <p:sp>
        <p:nvSpPr>
          <p:cNvPr id="8" name="Content Placeholder 7"/>
          <p:cNvSpPr>
            <a:spLocks noGrp="1"/>
          </p:cNvSpPr>
          <p:nvPr>
            <p:ph idx="1"/>
          </p:nvPr>
        </p:nvSpPr>
        <p:spPr>
          <a:xfrm>
            <a:off x="457200" y="1600200"/>
            <a:ext cx="8229600" cy="4525963"/>
          </a:xfrm>
        </p:spPr>
        <p:txBody>
          <a:bodyPr/>
          <a:lstStyle/>
          <a:p>
            <a:r>
              <a:rPr lang="en-US" dirty="0"/>
              <a:t>The Square Law says that if we reduce the flow rate in a given system, the static required to deliver the flow will be reduced exponentially</a:t>
            </a:r>
          </a:p>
          <a:p>
            <a:pPr marL="693738" lvl="1"/>
            <a:r>
              <a:rPr lang="en-US" dirty="0"/>
              <a:t>Cut the flow by 50%, then you cut the static required to 25% of what it was (.5 x .5 or .5</a:t>
            </a:r>
            <a:r>
              <a:rPr lang="en-US" baseline="30000" dirty="0"/>
              <a:t>2</a:t>
            </a:r>
            <a:r>
              <a:rPr lang="en-US" dirty="0"/>
              <a:t>)</a:t>
            </a:r>
          </a:p>
        </p:txBody>
      </p:sp>
      <p:graphicFrame>
        <p:nvGraphicFramePr>
          <p:cNvPr id="10" name="Object 9"/>
          <p:cNvGraphicFramePr>
            <a:graphicFrameLocks noChangeAspect="1"/>
          </p:cNvGraphicFramePr>
          <p:nvPr>
            <p:extLst>
              <p:ext uri="{D42A27DB-BD31-4B8C-83A1-F6EECF244321}">
                <p14:modId xmlns:p14="http://schemas.microsoft.com/office/powerpoint/2010/main" val="3819788759"/>
              </p:ext>
            </p:extLst>
          </p:nvPr>
        </p:nvGraphicFramePr>
        <p:xfrm>
          <a:off x="787800" y="3556680"/>
          <a:ext cx="7822800" cy="2920320"/>
        </p:xfrm>
        <a:graphic>
          <a:graphicData uri="http://schemas.openxmlformats.org/presentationml/2006/ole">
            <mc:AlternateContent xmlns:mc="http://schemas.openxmlformats.org/markup-compatibility/2006">
              <mc:Choice xmlns:v="urn:schemas-microsoft-com:vml" Requires="v">
                <p:oleObj spid="_x0000_s37890" name="Equation" r:id="rId3" imgW="3911400" imgH="1460160" progId="Equation.DSMT4">
                  <p:embed/>
                </p:oleObj>
              </mc:Choice>
              <mc:Fallback>
                <p:oleObj name="Equation" r:id="rId3" imgW="3911400" imgH="1460160" progId="Equation.DSMT4">
                  <p:embed/>
                  <p:pic>
                    <p:nvPicPr>
                      <p:cNvPr id="10" name="Object 9"/>
                      <p:cNvPicPr/>
                      <p:nvPr/>
                    </p:nvPicPr>
                    <p:blipFill>
                      <a:blip r:embed="rId4">
                        <a:lum bright="100000" contrast="100000"/>
                      </a:blip>
                      <a:stretch>
                        <a:fillRect/>
                      </a:stretch>
                    </p:blipFill>
                    <p:spPr>
                      <a:xfrm>
                        <a:off x="787800" y="3556680"/>
                        <a:ext cx="7822800" cy="2920320"/>
                      </a:xfrm>
                      <a:prstGeom prst="rect">
                        <a:avLst/>
                      </a:prstGeom>
                    </p:spPr>
                  </p:pic>
                </p:oleObj>
              </mc:Fallback>
            </mc:AlternateContent>
          </a:graphicData>
        </a:graphic>
      </p:graphicFrame>
      <p:sp>
        <p:nvSpPr>
          <p:cNvPr id="2" name="Footer Placeholder 1"/>
          <p:cNvSpPr>
            <a:spLocks noGrp="1"/>
          </p:cNvSpPr>
          <p:nvPr>
            <p:ph type="ftr" sz="quarter" idx="10"/>
          </p:nvPr>
        </p:nvSpPr>
        <p:spPr/>
        <p:txBody>
          <a:bodyPr/>
          <a:lstStyle/>
          <a:p>
            <a:r>
              <a:rPr lang="en-US" dirty="0"/>
              <a:t>Tab 3-5 - Ducts and Pipes</a:t>
            </a:r>
          </a:p>
        </p:txBody>
      </p:sp>
      <p:sp>
        <p:nvSpPr>
          <p:cNvPr id="3" name="Slide Number Placeholder 2"/>
          <p:cNvSpPr>
            <a:spLocks noGrp="1"/>
          </p:cNvSpPr>
          <p:nvPr>
            <p:ph type="sldNum" sz="quarter" idx="11"/>
          </p:nvPr>
        </p:nvSpPr>
        <p:spPr/>
        <p:txBody>
          <a:bodyPr/>
          <a:lstStyle/>
          <a:p>
            <a:fld id="{A9320731-3B2C-4107-8664-CAD7BE973DC8}" type="slidenum">
              <a:rPr lang="en-US" smtClean="0"/>
              <a:pPr/>
              <a:t>30</a:t>
            </a:fld>
            <a:endParaRPr lang="en-US"/>
          </a:p>
        </p:txBody>
      </p:sp>
    </p:spTree>
    <p:extLst>
      <p:ext uri="{BB962C8B-B14F-4D97-AF65-F5344CB8AC3E}">
        <p14:creationId xmlns:p14="http://schemas.microsoft.com/office/powerpoint/2010/main" val="14431594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Why This Matters if You are Working with Control Systems</a:t>
            </a:r>
          </a:p>
        </p:txBody>
      </p:sp>
      <p:sp>
        <p:nvSpPr>
          <p:cNvPr id="8" name="Content Placeholder 7"/>
          <p:cNvSpPr>
            <a:spLocks noGrp="1"/>
          </p:cNvSpPr>
          <p:nvPr>
            <p:ph idx="1"/>
          </p:nvPr>
        </p:nvSpPr>
        <p:spPr>
          <a:xfrm>
            <a:off x="457200" y="1600200"/>
            <a:ext cx="8229600" cy="4525963"/>
          </a:xfrm>
        </p:spPr>
        <p:txBody>
          <a:bodyPr/>
          <a:lstStyle/>
          <a:p>
            <a:r>
              <a:rPr lang="en-US" dirty="0"/>
              <a:t>As a result, for a fixed system, fan power varies as the cube of the flow rate</a:t>
            </a:r>
          </a:p>
          <a:p>
            <a:endParaRPr lang="en-US" dirty="0"/>
          </a:p>
          <a:p>
            <a:endParaRPr lang="en-US" dirty="0"/>
          </a:p>
          <a:p>
            <a:pPr lvl="1"/>
            <a:r>
              <a:rPr lang="en-US" i="1" dirty="0">
                <a:solidFill>
                  <a:schemeClr val="accent4"/>
                </a:solidFill>
              </a:rPr>
              <a:t>Control systems can optimize both the flow and the static required by a system, thus control systems can optimize the fan power required by a system</a:t>
            </a:r>
          </a:p>
          <a:p>
            <a:pPr lvl="1"/>
            <a:r>
              <a:rPr lang="en-US" i="1" dirty="0">
                <a:solidFill>
                  <a:schemeClr val="accent1"/>
                </a:solidFill>
              </a:rPr>
              <a:t>Control systems can also mess this up if we are not careful and as a result waste energy and resources</a:t>
            </a:r>
          </a:p>
        </p:txBody>
      </p:sp>
      <p:graphicFrame>
        <p:nvGraphicFramePr>
          <p:cNvPr id="10" name="Object 9"/>
          <p:cNvGraphicFramePr>
            <a:graphicFrameLocks noChangeAspect="1"/>
          </p:cNvGraphicFramePr>
          <p:nvPr>
            <p:extLst>
              <p:ext uri="{D42A27DB-BD31-4B8C-83A1-F6EECF244321}">
                <p14:modId xmlns:p14="http://schemas.microsoft.com/office/powerpoint/2010/main" val="4026396894"/>
              </p:ext>
            </p:extLst>
          </p:nvPr>
        </p:nvGraphicFramePr>
        <p:xfrm>
          <a:off x="838200" y="2590800"/>
          <a:ext cx="1473200" cy="457200"/>
        </p:xfrm>
        <a:graphic>
          <a:graphicData uri="http://schemas.openxmlformats.org/presentationml/2006/ole">
            <mc:AlternateContent xmlns:mc="http://schemas.openxmlformats.org/markup-compatibility/2006">
              <mc:Choice xmlns:v="urn:schemas-microsoft-com:vml" Requires="v">
                <p:oleObj spid="_x0000_s38914" name="Equation" r:id="rId3" imgW="736560" imgH="228600" progId="Equation.DSMT4">
                  <p:embed/>
                </p:oleObj>
              </mc:Choice>
              <mc:Fallback>
                <p:oleObj name="Equation" r:id="rId3" imgW="736560" imgH="228600" progId="Equation.DSMT4">
                  <p:embed/>
                  <p:pic>
                    <p:nvPicPr>
                      <p:cNvPr id="10" name="Object 9"/>
                      <p:cNvPicPr/>
                      <p:nvPr/>
                    </p:nvPicPr>
                    <p:blipFill>
                      <a:blip r:embed="rId4">
                        <a:lum bright="100000" contrast="100000"/>
                      </a:blip>
                      <a:stretch>
                        <a:fillRect/>
                      </a:stretch>
                    </p:blipFill>
                    <p:spPr>
                      <a:xfrm>
                        <a:off x="838200" y="2590800"/>
                        <a:ext cx="1473200" cy="457200"/>
                      </a:xfrm>
                      <a:prstGeom prst="rect">
                        <a:avLst/>
                      </a:prstGeom>
                    </p:spPr>
                  </p:pic>
                </p:oleObj>
              </mc:Fallback>
            </mc:AlternateContent>
          </a:graphicData>
        </a:graphic>
      </p:graphicFrame>
      <p:sp>
        <p:nvSpPr>
          <p:cNvPr id="2" name="Footer Placeholder 1"/>
          <p:cNvSpPr>
            <a:spLocks noGrp="1"/>
          </p:cNvSpPr>
          <p:nvPr>
            <p:ph type="ftr" sz="quarter" idx="10"/>
          </p:nvPr>
        </p:nvSpPr>
        <p:spPr/>
        <p:txBody>
          <a:bodyPr/>
          <a:lstStyle/>
          <a:p>
            <a:r>
              <a:rPr lang="en-US" dirty="0"/>
              <a:t>Tab 3-5 - Ducts and Pipes</a:t>
            </a:r>
          </a:p>
        </p:txBody>
      </p:sp>
      <p:sp>
        <p:nvSpPr>
          <p:cNvPr id="3" name="Slide Number Placeholder 2"/>
          <p:cNvSpPr>
            <a:spLocks noGrp="1"/>
          </p:cNvSpPr>
          <p:nvPr>
            <p:ph type="sldNum" sz="quarter" idx="11"/>
          </p:nvPr>
        </p:nvSpPr>
        <p:spPr/>
        <p:txBody>
          <a:bodyPr/>
          <a:lstStyle/>
          <a:p>
            <a:fld id="{A9320731-3B2C-4107-8664-CAD7BE973DC8}" type="slidenum">
              <a:rPr lang="en-US" smtClean="0"/>
              <a:pPr/>
              <a:t>31</a:t>
            </a:fld>
            <a:endParaRPr lang="en-US"/>
          </a:p>
        </p:txBody>
      </p:sp>
    </p:spTree>
    <p:extLst>
      <p:ext uri="{BB962C8B-B14F-4D97-AF65-F5344CB8AC3E}">
        <p14:creationId xmlns:p14="http://schemas.microsoft.com/office/powerpoint/2010/main" val="7439298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3" cstate="print"/>
          <a:srcRect/>
          <a:stretch>
            <a:fillRect/>
          </a:stretch>
        </p:blipFill>
        <p:spPr bwMode="auto">
          <a:xfrm>
            <a:off x="0" y="0"/>
            <a:ext cx="9144000" cy="6179736"/>
          </a:xfrm>
          <a:prstGeom prst="rect">
            <a:avLst/>
          </a:prstGeom>
          <a:noFill/>
          <a:ln w="9525">
            <a:noFill/>
            <a:miter lim="800000"/>
            <a:headEnd/>
            <a:tailEnd/>
          </a:ln>
        </p:spPr>
      </p:pic>
      <p:sp>
        <p:nvSpPr>
          <p:cNvPr id="1183748" name="AutoShape 4"/>
          <p:cNvSpPr>
            <a:spLocks noChangeAspect="1" noChangeArrowheads="1"/>
          </p:cNvSpPr>
          <p:nvPr/>
        </p:nvSpPr>
        <p:spPr bwMode="auto">
          <a:xfrm rot="8469984">
            <a:off x="1877694" y="957900"/>
            <a:ext cx="355600" cy="485775"/>
          </a:xfrm>
          <a:prstGeom prst="rightArrow">
            <a:avLst>
              <a:gd name="adj1" fmla="val 45102"/>
              <a:gd name="adj2" fmla="val 61606"/>
            </a:avLst>
          </a:prstGeom>
          <a:solidFill>
            <a:srgbClr val="FF0000"/>
          </a:solidFill>
          <a:ln w="38100" algn="ctr">
            <a:solidFill>
              <a:schemeClr val="tx1"/>
            </a:solidFill>
            <a:miter lim="800000"/>
            <a:headEnd/>
            <a:tailEnd/>
          </a:ln>
          <a:effectLst/>
        </p:spPr>
        <p:txBody>
          <a:bodyPr wrap="none" anchor="ctr"/>
          <a:lstStyle/>
          <a:p>
            <a:endParaRPr lang="en-US"/>
          </a:p>
        </p:txBody>
      </p:sp>
      <p:sp>
        <p:nvSpPr>
          <p:cNvPr id="1183749" name="AutoShape 5"/>
          <p:cNvSpPr>
            <a:spLocks noChangeAspect="1" noChangeArrowheads="1"/>
          </p:cNvSpPr>
          <p:nvPr/>
        </p:nvSpPr>
        <p:spPr bwMode="auto">
          <a:xfrm rot="8469984">
            <a:off x="1817370" y="5019359"/>
            <a:ext cx="355600" cy="485775"/>
          </a:xfrm>
          <a:prstGeom prst="rightArrow">
            <a:avLst>
              <a:gd name="adj1" fmla="val 45102"/>
              <a:gd name="adj2" fmla="val 61606"/>
            </a:avLst>
          </a:prstGeom>
          <a:solidFill>
            <a:srgbClr val="FF0000"/>
          </a:solidFill>
          <a:ln w="38100" algn="ctr">
            <a:solidFill>
              <a:schemeClr val="tx1"/>
            </a:solidFill>
            <a:miter lim="800000"/>
            <a:headEnd/>
            <a:tailEnd/>
          </a:ln>
          <a:effectLst/>
        </p:spPr>
        <p:txBody>
          <a:bodyPr wrap="none" anchor="ctr"/>
          <a:lstStyle/>
          <a:p>
            <a:endParaRPr lang="en-US"/>
          </a:p>
        </p:txBody>
      </p:sp>
      <p:sp>
        <p:nvSpPr>
          <p:cNvPr id="1183750" name="Line 6"/>
          <p:cNvSpPr>
            <a:spLocks noChangeShapeType="1"/>
          </p:cNvSpPr>
          <p:nvPr/>
        </p:nvSpPr>
        <p:spPr bwMode="auto">
          <a:xfrm>
            <a:off x="900748" y="3149283"/>
            <a:ext cx="4917122" cy="0"/>
          </a:xfrm>
          <a:prstGeom prst="line">
            <a:avLst/>
          </a:prstGeom>
          <a:noFill/>
          <a:ln w="28575">
            <a:solidFill>
              <a:srgbClr val="008000"/>
            </a:solidFill>
            <a:prstDash val="dash"/>
            <a:round/>
            <a:headEnd/>
            <a:tailEnd/>
          </a:ln>
          <a:effectLst/>
        </p:spPr>
        <p:txBody>
          <a:bodyPr anchor="ctr"/>
          <a:lstStyle/>
          <a:p>
            <a:endParaRPr lang="en-US"/>
          </a:p>
        </p:txBody>
      </p:sp>
      <p:sp>
        <p:nvSpPr>
          <p:cNvPr id="1183751" name="AutoShape 7"/>
          <p:cNvSpPr>
            <a:spLocks noChangeAspect="1" noChangeArrowheads="1"/>
          </p:cNvSpPr>
          <p:nvPr/>
        </p:nvSpPr>
        <p:spPr bwMode="auto">
          <a:xfrm rot="8469984">
            <a:off x="5448618" y="2709565"/>
            <a:ext cx="355600" cy="485775"/>
          </a:xfrm>
          <a:prstGeom prst="rightArrow">
            <a:avLst>
              <a:gd name="adj1" fmla="val 45102"/>
              <a:gd name="adj2" fmla="val 61606"/>
            </a:avLst>
          </a:prstGeom>
          <a:solidFill>
            <a:srgbClr val="008000"/>
          </a:solidFill>
          <a:ln w="38100" algn="ctr">
            <a:solidFill>
              <a:schemeClr val="tx1"/>
            </a:solidFill>
            <a:miter lim="800000"/>
            <a:headEnd/>
            <a:tailEnd/>
          </a:ln>
          <a:effectLst/>
        </p:spPr>
        <p:txBody>
          <a:bodyPr wrap="none" anchor="ctr"/>
          <a:lstStyle/>
          <a:p>
            <a:endParaRPr lang="en-US"/>
          </a:p>
        </p:txBody>
      </p:sp>
      <p:sp>
        <p:nvSpPr>
          <p:cNvPr id="1183752" name="AutoShape 8"/>
          <p:cNvSpPr>
            <a:spLocks noChangeAspect="1" noChangeArrowheads="1"/>
          </p:cNvSpPr>
          <p:nvPr/>
        </p:nvSpPr>
        <p:spPr bwMode="auto">
          <a:xfrm rot="8469984">
            <a:off x="5388293" y="5021283"/>
            <a:ext cx="355600" cy="485775"/>
          </a:xfrm>
          <a:prstGeom prst="rightArrow">
            <a:avLst>
              <a:gd name="adj1" fmla="val 45102"/>
              <a:gd name="adj2" fmla="val 61606"/>
            </a:avLst>
          </a:prstGeom>
          <a:solidFill>
            <a:srgbClr val="008000"/>
          </a:solidFill>
          <a:ln w="38100" algn="ctr">
            <a:solidFill>
              <a:schemeClr val="tx1"/>
            </a:solidFill>
            <a:miter lim="800000"/>
            <a:headEnd/>
            <a:tailEnd/>
          </a:ln>
          <a:effectLst/>
        </p:spPr>
        <p:txBody>
          <a:bodyPr wrap="none" anchor="ctr"/>
          <a:lstStyle/>
          <a:p>
            <a:endParaRPr lang="en-US"/>
          </a:p>
        </p:txBody>
      </p:sp>
      <p:sp>
        <p:nvSpPr>
          <p:cNvPr id="1183746" name="Rectangle 2"/>
          <p:cNvSpPr>
            <a:spLocks noGrp="1" noChangeArrowheads="1"/>
          </p:cNvSpPr>
          <p:nvPr>
            <p:ph type="title"/>
          </p:nvPr>
        </p:nvSpPr>
        <p:spPr>
          <a:gradFill>
            <a:gsLst>
              <a:gs pos="33000">
                <a:schemeClr val="bg1"/>
              </a:gs>
              <a:gs pos="66000">
                <a:schemeClr val="bg1">
                  <a:alpha val="42000"/>
                </a:schemeClr>
              </a:gs>
              <a:gs pos="100000">
                <a:schemeClr val="bg1">
                  <a:alpha val="45000"/>
                </a:schemeClr>
              </a:gs>
            </a:gsLst>
            <a:path path="circle">
              <a:fillToRect l="50000" t="50000" r="50000" b="50000"/>
            </a:path>
          </a:grad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dirty="0">
                <a:solidFill>
                  <a:schemeClr val="tx1"/>
                </a:solidFill>
              </a:rPr>
              <a:t>System Effect and Duct Fittings </a:t>
            </a:r>
            <a:br>
              <a:rPr lang="en-US" dirty="0">
                <a:solidFill>
                  <a:schemeClr val="tx1"/>
                </a:solidFill>
              </a:rPr>
            </a:br>
            <a:r>
              <a:rPr lang="en-US" sz="2400" dirty="0">
                <a:solidFill>
                  <a:schemeClr val="tx1"/>
                </a:solidFill>
              </a:rPr>
              <a:t>(Fittings Interact!)</a:t>
            </a:r>
            <a:endParaRPr lang="en-US" dirty="0">
              <a:solidFill>
                <a:schemeClr val="tx1"/>
              </a:solidFill>
            </a:endParaRPr>
          </a:p>
        </p:txBody>
      </p:sp>
      <p:sp>
        <p:nvSpPr>
          <p:cNvPr id="3" name="Slide Number Placeholder 2"/>
          <p:cNvSpPr>
            <a:spLocks noGrp="1"/>
          </p:cNvSpPr>
          <p:nvPr>
            <p:ph type="sldNum" sz="quarter" idx="11"/>
          </p:nvPr>
        </p:nvSpPr>
        <p:spPr/>
        <p:txBody>
          <a:bodyPr/>
          <a:lstStyle/>
          <a:p>
            <a:fld id="{A9320731-3B2C-4107-8664-CAD7BE973DC8}" type="slidenum">
              <a:rPr lang="en-US" smtClean="0"/>
              <a:pPr/>
              <a:t>32</a:t>
            </a:fld>
            <a:endParaRPr lang="en-US"/>
          </a:p>
        </p:txBody>
      </p:sp>
      <p:sp>
        <p:nvSpPr>
          <p:cNvPr id="4" name="Footer Placeholder 3">
            <a:extLst>
              <a:ext uri="{FF2B5EF4-FFF2-40B4-BE49-F238E27FC236}">
                <a16:creationId xmlns:a16="http://schemas.microsoft.com/office/drawing/2014/main" id="{875920C4-253D-4B8B-B9A6-0E49F9B3BD45}"/>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142198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000"/>
                                  </p:stCondLst>
                                  <p:childTnLst>
                                    <p:animEffect transition="out" filter="fade">
                                      <p:cBhvr>
                                        <p:cTn id="6" dur="2000"/>
                                        <p:tgtEl>
                                          <p:spTgt spid="1183746"/>
                                        </p:tgtEl>
                                      </p:cBhvr>
                                    </p:animEffect>
                                    <p:set>
                                      <p:cBhvr>
                                        <p:cTn id="7" dur="1" fill="hold">
                                          <p:stCondLst>
                                            <p:cond delay="1999"/>
                                          </p:stCondLst>
                                        </p:cTn>
                                        <p:tgtEl>
                                          <p:spTgt spid="1183746"/>
                                        </p:tgtEl>
                                        <p:attrNameLst>
                                          <p:attrName>style.visibility</p:attrName>
                                        </p:attrNameLst>
                                      </p:cBhvr>
                                      <p:to>
                                        <p:strVal val="hidden"/>
                                      </p:to>
                                    </p:set>
                                  </p:childTnLst>
                                </p:cTn>
                              </p:par>
                            </p:childTnLst>
                          </p:cTn>
                        </p:par>
                        <p:par>
                          <p:cTn id="8" fill="hold">
                            <p:stCondLst>
                              <p:cond delay="3000"/>
                            </p:stCondLst>
                            <p:childTnLst>
                              <p:par>
                                <p:cTn id="9" presetID="22" presetClass="entr" presetSubtype="8" fill="hold" grpId="0" nodeType="afterEffect">
                                  <p:stCondLst>
                                    <p:cond delay="0"/>
                                  </p:stCondLst>
                                  <p:childTnLst>
                                    <p:set>
                                      <p:cBhvr>
                                        <p:cTn id="10" dur="1" fill="hold">
                                          <p:stCondLst>
                                            <p:cond delay="0"/>
                                          </p:stCondLst>
                                        </p:cTn>
                                        <p:tgtEl>
                                          <p:spTgt spid="1183750"/>
                                        </p:tgtEl>
                                        <p:attrNameLst>
                                          <p:attrName>style.visibility</p:attrName>
                                        </p:attrNameLst>
                                      </p:cBhvr>
                                      <p:to>
                                        <p:strVal val="visible"/>
                                      </p:to>
                                    </p:set>
                                    <p:animEffect transition="in" filter="wipe(left)">
                                      <p:cBhvr>
                                        <p:cTn id="11" dur="500"/>
                                        <p:tgtEl>
                                          <p:spTgt spid="1183750"/>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1183748"/>
                                        </p:tgtEl>
                                        <p:attrNameLst>
                                          <p:attrName>style.visibility</p:attrName>
                                        </p:attrNameLst>
                                      </p:cBhvr>
                                      <p:to>
                                        <p:strVal val="visible"/>
                                      </p:to>
                                    </p:set>
                                    <p:animEffect transition="in" filter="fade">
                                      <p:cBhvr>
                                        <p:cTn id="15" dur="500"/>
                                        <p:tgtEl>
                                          <p:spTgt spid="118374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83749"/>
                                        </p:tgtEl>
                                        <p:attrNameLst>
                                          <p:attrName>style.visibility</p:attrName>
                                        </p:attrNameLst>
                                      </p:cBhvr>
                                      <p:to>
                                        <p:strVal val="visible"/>
                                      </p:to>
                                    </p:set>
                                    <p:animEffect transition="in" filter="fade">
                                      <p:cBhvr>
                                        <p:cTn id="18" dur="500"/>
                                        <p:tgtEl>
                                          <p:spTgt spid="1183749"/>
                                        </p:tgtEl>
                                      </p:cBhvr>
                                    </p:animEffect>
                                  </p:childTnLst>
                                </p:cTn>
                              </p:par>
                            </p:childTnLst>
                          </p:cTn>
                        </p:par>
                        <p:par>
                          <p:cTn id="19" fill="hold">
                            <p:stCondLst>
                              <p:cond delay="4000"/>
                            </p:stCondLst>
                            <p:childTnLst>
                              <p:par>
                                <p:cTn id="20" presetID="10" presetClass="entr" presetSubtype="0" fill="hold" grpId="0" nodeType="afterEffect">
                                  <p:stCondLst>
                                    <p:cond delay="0"/>
                                  </p:stCondLst>
                                  <p:childTnLst>
                                    <p:set>
                                      <p:cBhvr>
                                        <p:cTn id="21" dur="1" fill="hold">
                                          <p:stCondLst>
                                            <p:cond delay="0"/>
                                          </p:stCondLst>
                                        </p:cTn>
                                        <p:tgtEl>
                                          <p:spTgt spid="1183751"/>
                                        </p:tgtEl>
                                        <p:attrNameLst>
                                          <p:attrName>style.visibility</p:attrName>
                                        </p:attrNameLst>
                                      </p:cBhvr>
                                      <p:to>
                                        <p:strVal val="visible"/>
                                      </p:to>
                                    </p:set>
                                    <p:animEffect transition="in" filter="fade">
                                      <p:cBhvr>
                                        <p:cTn id="22" dur="500"/>
                                        <p:tgtEl>
                                          <p:spTgt spid="118375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83752"/>
                                        </p:tgtEl>
                                        <p:attrNameLst>
                                          <p:attrName>style.visibility</p:attrName>
                                        </p:attrNameLst>
                                      </p:cBhvr>
                                      <p:to>
                                        <p:strVal val="visible"/>
                                      </p:to>
                                    </p:set>
                                    <p:animEffect transition="in" filter="fade">
                                      <p:cBhvr>
                                        <p:cTn id="25" dur="500"/>
                                        <p:tgtEl>
                                          <p:spTgt spid="1183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3748" grpId="0" animBg="1"/>
      <p:bldP spid="1183749" grpId="0" animBg="1"/>
      <p:bldP spid="1183750" grpId="0" animBg="1"/>
      <p:bldP spid="1183751" grpId="0" animBg="1"/>
      <p:bldP spid="1183752" grpId="0" animBg="1"/>
      <p:bldP spid="118374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a:blip r:embed="rId3" cstate="print"/>
          <a:srcRect/>
          <a:stretch>
            <a:fillRect/>
          </a:stretch>
        </p:blipFill>
        <p:spPr bwMode="auto">
          <a:xfrm>
            <a:off x="0" y="0"/>
            <a:ext cx="9144000" cy="6227641"/>
          </a:xfrm>
          <a:prstGeom prst="rect">
            <a:avLst/>
          </a:prstGeom>
          <a:noFill/>
          <a:ln w="9525">
            <a:noFill/>
            <a:miter lim="800000"/>
            <a:headEnd/>
            <a:tailEnd/>
          </a:ln>
        </p:spPr>
      </p:pic>
      <p:sp>
        <p:nvSpPr>
          <p:cNvPr id="3" name="Slide Number Placeholder 2"/>
          <p:cNvSpPr>
            <a:spLocks noGrp="1"/>
          </p:cNvSpPr>
          <p:nvPr>
            <p:ph type="sldNum" sz="quarter" idx="11"/>
          </p:nvPr>
        </p:nvSpPr>
        <p:spPr/>
        <p:txBody>
          <a:bodyPr/>
          <a:lstStyle/>
          <a:p>
            <a:fld id="{A9320731-3B2C-4107-8664-CAD7BE973DC8}" type="slidenum">
              <a:rPr lang="en-US" smtClean="0"/>
              <a:pPr/>
              <a:t>33</a:t>
            </a:fld>
            <a:endParaRPr lang="en-US"/>
          </a:p>
        </p:txBody>
      </p:sp>
      <p:sp>
        <p:nvSpPr>
          <p:cNvPr id="4" name="Footer Placeholder 3">
            <a:extLst>
              <a:ext uri="{FF2B5EF4-FFF2-40B4-BE49-F238E27FC236}">
                <a16:creationId xmlns:a16="http://schemas.microsoft.com/office/drawing/2014/main" id="{D19C92FB-6D74-4DF1-B768-638E3372F5FC}"/>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234977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9684" name="Picture 4"/>
          <p:cNvPicPr>
            <a:picLocks noChangeAspect="1" noChangeArrowheads="1"/>
          </p:cNvPicPr>
          <p:nvPr/>
        </p:nvPicPr>
        <p:blipFill>
          <a:blip r:embed="rId3" cstate="print"/>
          <a:srcRect/>
          <a:stretch>
            <a:fillRect/>
          </a:stretch>
        </p:blipFill>
        <p:spPr bwMode="auto">
          <a:xfrm>
            <a:off x="0" y="0"/>
            <a:ext cx="9144000" cy="6227641"/>
          </a:xfrm>
          <a:prstGeom prst="rect">
            <a:avLst/>
          </a:prstGeom>
          <a:noFill/>
          <a:ln w="9525">
            <a:noFill/>
            <a:miter lim="800000"/>
            <a:headEnd/>
            <a:tailEnd/>
          </a:ln>
        </p:spPr>
      </p:pic>
      <p:sp>
        <p:nvSpPr>
          <p:cNvPr id="3" name="Rectangle 2"/>
          <p:cNvSpPr txBox="1">
            <a:spLocks noChangeArrowheads="1"/>
          </p:cNvSpPr>
          <p:nvPr/>
        </p:nvSpPr>
        <p:spPr>
          <a:xfrm>
            <a:off x="685800" y="609600"/>
            <a:ext cx="5680710" cy="1143000"/>
          </a:xfrm>
          <a:prstGeom prst="rect">
            <a:avLst/>
          </a:prstGeom>
          <a:gradFill>
            <a:gsLst>
              <a:gs pos="33000">
                <a:schemeClr val="bg1"/>
              </a:gs>
              <a:gs pos="66000">
                <a:schemeClr val="bg1">
                  <a:alpha val="42000"/>
                </a:schemeClr>
              </a:gs>
              <a:gs pos="100000">
                <a:schemeClr val="bg1">
                  <a:alpha val="45000"/>
                </a:schemeClr>
              </a:gs>
            </a:gsLst>
            <a:path path="circle">
              <a:fillToRect l="50000" t="50000" r="50000" b="50000"/>
            </a:path>
          </a:grad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Subtle Geometry Difference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Big Pressure Drop Difference</a:t>
            </a:r>
          </a:p>
        </p:txBody>
      </p:sp>
      <p:sp>
        <p:nvSpPr>
          <p:cNvPr id="4" name="Slide Number Placeholder 3"/>
          <p:cNvSpPr>
            <a:spLocks noGrp="1"/>
          </p:cNvSpPr>
          <p:nvPr>
            <p:ph type="sldNum" sz="quarter" idx="11"/>
          </p:nvPr>
        </p:nvSpPr>
        <p:spPr/>
        <p:txBody>
          <a:bodyPr/>
          <a:lstStyle/>
          <a:p>
            <a:fld id="{A9320731-3B2C-4107-8664-CAD7BE973DC8}" type="slidenum">
              <a:rPr lang="en-US" smtClean="0"/>
              <a:pPr/>
              <a:t>34</a:t>
            </a:fld>
            <a:endParaRPr lang="en-US"/>
          </a:p>
        </p:txBody>
      </p:sp>
      <p:sp>
        <p:nvSpPr>
          <p:cNvPr id="5" name="Footer Placeholder 4">
            <a:extLst>
              <a:ext uri="{FF2B5EF4-FFF2-40B4-BE49-F238E27FC236}">
                <a16:creationId xmlns:a16="http://schemas.microsoft.com/office/drawing/2014/main" id="{300C9D72-9297-4EEB-BD0B-5137086F90B5}"/>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107240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00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76962" name="Rectangle 2"/>
          <p:cNvSpPr>
            <a:spLocks noGrp="1" noChangeArrowheads="1"/>
          </p:cNvSpPr>
          <p:nvPr>
            <p:ph type="title"/>
          </p:nvPr>
        </p:nvSpPr>
        <p:spPr>
          <a:xfrm>
            <a:off x="685800" y="4674870"/>
            <a:ext cx="7772400" cy="1330247"/>
          </a:xfrm>
        </p:spPr>
        <p:txBody>
          <a:bodyPr/>
          <a:lstStyle/>
          <a:p>
            <a:r>
              <a:rPr lang="en-US" sz="2400" dirty="0"/>
              <a:t>Loss coefficients rely on a uniform velocity profile for accurate measurements</a:t>
            </a:r>
          </a:p>
        </p:txBody>
      </p:sp>
      <p:cxnSp>
        <p:nvCxnSpPr>
          <p:cNvPr id="43" name="Straight Connector 42"/>
          <p:cNvCxnSpPr/>
          <p:nvPr/>
        </p:nvCxnSpPr>
        <p:spPr bwMode="auto">
          <a:xfrm>
            <a:off x="182928" y="228635"/>
            <a:ext cx="4206194" cy="0"/>
          </a:xfrm>
          <a:prstGeom prst="line">
            <a:avLst/>
          </a:prstGeom>
          <a:solidFill>
            <a:schemeClr val="accent1"/>
          </a:solidFill>
          <a:ln w="38100" cap="rnd" cmpd="sng" algn="ctr">
            <a:solidFill>
              <a:schemeClr val="bg1"/>
            </a:solidFill>
            <a:prstDash val="solid"/>
            <a:round/>
            <a:headEnd type="none" w="med" len="med"/>
            <a:tailEnd type="none" w="med" len="med"/>
          </a:ln>
          <a:effectLst/>
        </p:spPr>
      </p:cxnSp>
      <p:cxnSp>
        <p:nvCxnSpPr>
          <p:cNvPr id="45" name="Straight Connector 44"/>
          <p:cNvCxnSpPr/>
          <p:nvPr/>
        </p:nvCxnSpPr>
        <p:spPr bwMode="auto">
          <a:xfrm>
            <a:off x="182928" y="2057415"/>
            <a:ext cx="3291804" cy="0"/>
          </a:xfrm>
          <a:prstGeom prst="line">
            <a:avLst/>
          </a:prstGeom>
          <a:solidFill>
            <a:schemeClr val="accent1"/>
          </a:solidFill>
          <a:ln w="38100" cap="rnd" cmpd="sng" algn="ctr">
            <a:solidFill>
              <a:schemeClr val="bg1"/>
            </a:solidFill>
            <a:prstDash val="solid"/>
            <a:round/>
            <a:headEnd type="none" w="med" len="med"/>
            <a:tailEnd type="none" w="med" len="med"/>
          </a:ln>
          <a:effectLst/>
        </p:spPr>
      </p:cxnSp>
      <p:cxnSp>
        <p:nvCxnSpPr>
          <p:cNvPr id="48" name="Straight Connector 47"/>
          <p:cNvCxnSpPr/>
          <p:nvPr/>
        </p:nvCxnSpPr>
        <p:spPr bwMode="auto">
          <a:xfrm>
            <a:off x="3474732" y="2057415"/>
            <a:ext cx="914390" cy="0"/>
          </a:xfrm>
          <a:prstGeom prst="line">
            <a:avLst/>
          </a:prstGeom>
          <a:solidFill>
            <a:schemeClr val="accent1"/>
          </a:solidFill>
          <a:ln w="38100" cap="rnd" cmpd="sng" algn="ctr">
            <a:solidFill>
              <a:schemeClr val="bg1"/>
            </a:solidFill>
            <a:prstDash val="solid"/>
            <a:round/>
            <a:headEnd type="none" w="med" len="med"/>
            <a:tailEnd type="none" w="med" len="med"/>
          </a:ln>
          <a:effectLst/>
        </p:spPr>
      </p:cxnSp>
      <p:cxnSp>
        <p:nvCxnSpPr>
          <p:cNvPr id="54" name="Straight Connector 53"/>
          <p:cNvCxnSpPr/>
          <p:nvPr/>
        </p:nvCxnSpPr>
        <p:spPr bwMode="auto">
          <a:xfrm>
            <a:off x="548684" y="502952"/>
            <a:ext cx="548634"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55" name="Straight Connector 54"/>
          <p:cNvCxnSpPr/>
          <p:nvPr/>
        </p:nvCxnSpPr>
        <p:spPr bwMode="auto">
          <a:xfrm>
            <a:off x="548684" y="685830"/>
            <a:ext cx="731512"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57" name="Straight Connector 56"/>
          <p:cNvCxnSpPr/>
          <p:nvPr/>
        </p:nvCxnSpPr>
        <p:spPr bwMode="auto">
          <a:xfrm>
            <a:off x="548684" y="868708"/>
            <a:ext cx="822951"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59" name="Straight Connector 58"/>
          <p:cNvCxnSpPr/>
          <p:nvPr/>
        </p:nvCxnSpPr>
        <p:spPr bwMode="auto">
          <a:xfrm>
            <a:off x="548684" y="1051586"/>
            <a:ext cx="822951"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61" name="Straight Connector 60"/>
          <p:cNvCxnSpPr/>
          <p:nvPr/>
        </p:nvCxnSpPr>
        <p:spPr bwMode="auto">
          <a:xfrm>
            <a:off x="548684" y="1783098"/>
            <a:ext cx="548634"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62" name="Straight Connector 61"/>
          <p:cNvCxnSpPr/>
          <p:nvPr/>
        </p:nvCxnSpPr>
        <p:spPr bwMode="auto">
          <a:xfrm>
            <a:off x="548684" y="1600220"/>
            <a:ext cx="731512"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63" name="Straight Connector 62"/>
          <p:cNvCxnSpPr/>
          <p:nvPr/>
        </p:nvCxnSpPr>
        <p:spPr bwMode="auto">
          <a:xfrm>
            <a:off x="548684" y="1417342"/>
            <a:ext cx="822951"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64" name="Straight Connector 63"/>
          <p:cNvCxnSpPr/>
          <p:nvPr/>
        </p:nvCxnSpPr>
        <p:spPr bwMode="auto">
          <a:xfrm>
            <a:off x="548684" y="1234464"/>
            <a:ext cx="822951"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74" name="Straight Connector 73"/>
          <p:cNvCxnSpPr/>
          <p:nvPr/>
        </p:nvCxnSpPr>
        <p:spPr bwMode="auto">
          <a:xfrm>
            <a:off x="548684" y="320074"/>
            <a:ext cx="182878"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76" name="Straight Connector 75"/>
          <p:cNvCxnSpPr/>
          <p:nvPr/>
        </p:nvCxnSpPr>
        <p:spPr bwMode="auto">
          <a:xfrm>
            <a:off x="548684" y="1965976"/>
            <a:ext cx="182878"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sp>
        <p:nvSpPr>
          <p:cNvPr id="2" name="Footer Placeholder 1">
            <a:extLst>
              <a:ext uri="{FF2B5EF4-FFF2-40B4-BE49-F238E27FC236}">
                <a16:creationId xmlns:a16="http://schemas.microsoft.com/office/drawing/2014/main" id="{8B89FF50-DBD4-42D3-8FB5-2D7613DBE97C}"/>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245904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5" name="Content Placeholder 254"/>
          <p:cNvSpPr>
            <a:spLocks noGrp="1"/>
          </p:cNvSpPr>
          <p:nvPr>
            <p:ph sz="half" idx="2"/>
          </p:nvPr>
        </p:nvSpPr>
        <p:spPr>
          <a:xfrm>
            <a:off x="4648200" y="685830"/>
            <a:ext cx="3810000" cy="5333970"/>
          </a:xfrm>
        </p:spPr>
        <p:txBody>
          <a:bodyPr/>
          <a:lstStyle/>
          <a:p>
            <a:r>
              <a:rPr lang="en-US" sz="2400" b="0" dirty="0">
                <a:solidFill>
                  <a:schemeClr val="bg1"/>
                </a:solidFill>
              </a:rPr>
              <a:t>Turns and other obstructions distort the flow profile</a:t>
            </a:r>
          </a:p>
          <a:p>
            <a:r>
              <a:rPr lang="en-US" sz="2400" b="0" dirty="0">
                <a:solidFill>
                  <a:schemeClr val="bg1"/>
                </a:solidFill>
              </a:rPr>
              <a:t>Interactions between the air and the duct wall will eventually restore the uniform flow profile</a:t>
            </a:r>
          </a:p>
          <a:p>
            <a:r>
              <a:rPr lang="en-US" sz="2400" b="0" dirty="0">
                <a:solidFill>
                  <a:schemeClr val="bg1"/>
                </a:solidFill>
              </a:rPr>
              <a:t>Generally takes 5-10 equivalent duct diameters of distance</a:t>
            </a:r>
          </a:p>
        </p:txBody>
      </p:sp>
      <p:cxnSp>
        <p:nvCxnSpPr>
          <p:cNvPr id="43" name="Straight Connector 42"/>
          <p:cNvCxnSpPr/>
          <p:nvPr/>
        </p:nvCxnSpPr>
        <p:spPr bwMode="auto">
          <a:xfrm>
            <a:off x="182928" y="228635"/>
            <a:ext cx="4389072" cy="0"/>
          </a:xfrm>
          <a:prstGeom prst="line">
            <a:avLst/>
          </a:prstGeom>
          <a:solidFill>
            <a:schemeClr val="accent1"/>
          </a:solidFill>
          <a:ln w="38100" cap="rnd" cmpd="sng" algn="ctr">
            <a:solidFill>
              <a:schemeClr val="bg1"/>
            </a:solidFill>
            <a:prstDash val="solid"/>
            <a:round/>
            <a:headEnd type="none" w="med" len="med"/>
            <a:tailEnd type="none" w="med" len="med"/>
          </a:ln>
          <a:effectLst/>
        </p:spPr>
      </p:cxnSp>
      <p:cxnSp>
        <p:nvCxnSpPr>
          <p:cNvPr id="45" name="Straight Connector 44"/>
          <p:cNvCxnSpPr/>
          <p:nvPr/>
        </p:nvCxnSpPr>
        <p:spPr bwMode="auto">
          <a:xfrm>
            <a:off x="182928" y="2057415"/>
            <a:ext cx="2560292" cy="0"/>
          </a:xfrm>
          <a:prstGeom prst="line">
            <a:avLst/>
          </a:prstGeom>
          <a:solidFill>
            <a:schemeClr val="accent1"/>
          </a:solidFill>
          <a:ln w="38100" cap="rnd" cmpd="sng" algn="ctr">
            <a:solidFill>
              <a:schemeClr val="bg1"/>
            </a:solidFill>
            <a:prstDash val="solid"/>
            <a:round/>
            <a:headEnd type="none" w="med" len="med"/>
            <a:tailEnd type="none" w="med" len="med"/>
          </a:ln>
          <a:effectLst/>
        </p:spPr>
      </p:cxnSp>
      <p:grpSp>
        <p:nvGrpSpPr>
          <p:cNvPr id="2" name="Group 74"/>
          <p:cNvGrpSpPr/>
          <p:nvPr/>
        </p:nvGrpSpPr>
        <p:grpSpPr>
          <a:xfrm>
            <a:off x="548684" y="320074"/>
            <a:ext cx="822951" cy="1645902"/>
            <a:chOff x="548684" y="777269"/>
            <a:chExt cx="822951" cy="1645902"/>
          </a:xfrm>
        </p:grpSpPr>
        <p:cxnSp>
          <p:nvCxnSpPr>
            <p:cNvPr id="54" name="Straight Connector 53"/>
            <p:cNvCxnSpPr/>
            <p:nvPr/>
          </p:nvCxnSpPr>
          <p:spPr bwMode="auto">
            <a:xfrm>
              <a:off x="548684" y="960147"/>
              <a:ext cx="548634"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55" name="Straight Connector 54"/>
            <p:cNvCxnSpPr/>
            <p:nvPr/>
          </p:nvCxnSpPr>
          <p:spPr bwMode="auto">
            <a:xfrm>
              <a:off x="548684" y="1143025"/>
              <a:ext cx="731512"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57" name="Straight Connector 56"/>
            <p:cNvCxnSpPr/>
            <p:nvPr/>
          </p:nvCxnSpPr>
          <p:spPr bwMode="auto">
            <a:xfrm>
              <a:off x="548684" y="1325903"/>
              <a:ext cx="822951"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59" name="Straight Connector 58"/>
            <p:cNvCxnSpPr/>
            <p:nvPr/>
          </p:nvCxnSpPr>
          <p:spPr bwMode="auto">
            <a:xfrm>
              <a:off x="548684" y="1508781"/>
              <a:ext cx="822951"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61" name="Straight Connector 60"/>
            <p:cNvCxnSpPr/>
            <p:nvPr/>
          </p:nvCxnSpPr>
          <p:spPr bwMode="auto">
            <a:xfrm>
              <a:off x="548684" y="2240293"/>
              <a:ext cx="548634"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62" name="Straight Connector 61"/>
            <p:cNvCxnSpPr/>
            <p:nvPr/>
          </p:nvCxnSpPr>
          <p:spPr bwMode="auto">
            <a:xfrm>
              <a:off x="548684" y="2057415"/>
              <a:ext cx="731512"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63" name="Straight Connector 62"/>
            <p:cNvCxnSpPr/>
            <p:nvPr/>
          </p:nvCxnSpPr>
          <p:spPr bwMode="auto">
            <a:xfrm>
              <a:off x="548684" y="1874537"/>
              <a:ext cx="822951"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64" name="Straight Connector 63"/>
            <p:cNvCxnSpPr/>
            <p:nvPr/>
          </p:nvCxnSpPr>
          <p:spPr bwMode="auto">
            <a:xfrm>
              <a:off x="548684" y="1691659"/>
              <a:ext cx="822951"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74" name="Straight Connector 73"/>
            <p:cNvCxnSpPr/>
            <p:nvPr/>
          </p:nvCxnSpPr>
          <p:spPr bwMode="auto">
            <a:xfrm>
              <a:off x="548684" y="777269"/>
              <a:ext cx="182878"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76" name="Straight Connector 75"/>
            <p:cNvCxnSpPr/>
            <p:nvPr/>
          </p:nvCxnSpPr>
          <p:spPr bwMode="auto">
            <a:xfrm>
              <a:off x="548684" y="2423171"/>
              <a:ext cx="182878"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grpSp>
      <p:cxnSp>
        <p:nvCxnSpPr>
          <p:cNvPr id="67" name="Straight Connector 66"/>
          <p:cNvCxnSpPr/>
          <p:nvPr/>
        </p:nvCxnSpPr>
        <p:spPr bwMode="auto">
          <a:xfrm rot="16200000" flipH="1">
            <a:off x="1417355" y="3383280"/>
            <a:ext cx="6309293" cy="1"/>
          </a:xfrm>
          <a:prstGeom prst="line">
            <a:avLst/>
          </a:prstGeom>
          <a:solidFill>
            <a:schemeClr val="accent1"/>
          </a:solidFill>
          <a:ln w="38100" cap="rnd" cmpd="sng" algn="ctr">
            <a:solidFill>
              <a:schemeClr val="bg1"/>
            </a:solidFill>
            <a:prstDash val="solid"/>
            <a:round/>
            <a:headEnd type="none" w="med" len="med"/>
            <a:tailEnd type="none" w="med" len="med"/>
          </a:ln>
          <a:effectLst/>
        </p:spPr>
      </p:cxnSp>
      <p:cxnSp>
        <p:nvCxnSpPr>
          <p:cNvPr id="70" name="Straight Connector 69"/>
          <p:cNvCxnSpPr/>
          <p:nvPr/>
        </p:nvCxnSpPr>
        <p:spPr bwMode="auto">
          <a:xfrm rot="5400000">
            <a:off x="502965" y="4297670"/>
            <a:ext cx="4480511" cy="0"/>
          </a:xfrm>
          <a:prstGeom prst="line">
            <a:avLst/>
          </a:prstGeom>
          <a:solidFill>
            <a:schemeClr val="accent1"/>
          </a:solidFill>
          <a:ln w="38100" cap="rnd" cmpd="sng" algn="ctr">
            <a:solidFill>
              <a:schemeClr val="bg1"/>
            </a:solidFill>
            <a:prstDash val="solid"/>
            <a:round/>
            <a:headEnd type="none" w="med" len="med"/>
            <a:tailEnd type="none" w="med" len="med"/>
          </a:ln>
          <a:effectLst/>
        </p:spPr>
      </p:cxnSp>
      <p:grpSp>
        <p:nvGrpSpPr>
          <p:cNvPr id="3" name="Group 76"/>
          <p:cNvGrpSpPr/>
          <p:nvPr/>
        </p:nvGrpSpPr>
        <p:grpSpPr>
          <a:xfrm rot="5400000">
            <a:off x="3246134" y="5303500"/>
            <a:ext cx="822951" cy="1645902"/>
            <a:chOff x="548684" y="777269"/>
            <a:chExt cx="822951" cy="1645902"/>
          </a:xfrm>
        </p:grpSpPr>
        <p:cxnSp>
          <p:nvCxnSpPr>
            <p:cNvPr id="78" name="Straight Connector 77"/>
            <p:cNvCxnSpPr/>
            <p:nvPr/>
          </p:nvCxnSpPr>
          <p:spPr bwMode="auto">
            <a:xfrm>
              <a:off x="548684" y="960147"/>
              <a:ext cx="548634"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79" name="Straight Connector 78"/>
            <p:cNvCxnSpPr/>
            <p:nvPr/>
          </p:nvCxnSpPr>
          <p:spPr bwMode="auto">
            <a:xfrm>
              <a:off x="548684" y="1143025"/>
              <a:ext cx="731512"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80" name="Straight Connector 79"/>
            <p:cNvCxnSpPr/>
            <p:nvPr/>
          </p:nvCxnSpPr>
          <p:spPr bwMode="auto">
            <a:xfrm>
              <a:off x="548684" y="1325903"/>
              <a:ext cx="822951"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81" name="Straight Connector 80"/>
            <p:cNvCxnSpPr/>
            <p:nvPr/>
          </p:nvCxnSpPr>
          <p:spPr bwMode="auto">
            <a:xfrm>
              <a:off x="548684" y="1508781"/>
              <a:ext cx="822951"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82" name="Straight Connector 81"/>
            <p:cNvCxnSpPr/>
            <p:nvPr/>
          </p:nvCxnSpPr>
          <p:spPr bwMode="auto">
            <a:xfrm>
              <a:off x="548684" y="2240293"/>
              <a:ext cx="548634"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83" name="Straight Connector 82"/>
            <p:cNvCxnSpPr/>
            <p:nvPr/>
          </p:nvCxnSpPr>
          <p:spPr bwMode="auto">
            <a:xfrm>
              <a:off x="548684" y="2057415"/>
              <a:ext cx="731512"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84" name="Straight Connector 83"/>
            <p:cNvCxnSpPr/>
            <p:nvPr/>
          </p:nvCxnSpPr>
          <p:spPr bwMode="auto">
            <a:xfrm>
              <a:off x="548684" y="1874537"/>
              <a:ext cx="822951"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97" name="Straight Connector 96"/>
            <p:cNvCxnSpPr/>
            <p:nvPr/>
          </p:nvCxnSpPr>
          <p:spPr bwMode="auto">
            <a:xfrm>
              <a:off x="548684" y="1691659"/>
              <a:ext cx="822951"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98" name="Straight Connector 97"/>
            <p:cNvCxnSpPr/>
            <p:nvPr/>
          </p:nvCxnSpPr>
          <p:spPr bwMode="auto">
            <a:xfrm>
              <a:off x="548684" y="777269"/>
              <a:ext cx="182878"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99" name="Straight Connector 98"/>
            <p:cNvCxnSpPr/>
            <p:nvPr/>
          </p:nvCxnSpPr>
          <p:spPr bwMode="auto">
            <a:xfrm>
              <a:off x="548684" y="2423171"/>
              <a:ext cx="182878"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grpSp>
      <p:grpSp>
        <p:nvGrpSpPr>
          <p:cNvPr id="4" name="Group 99"/>
          <p:cNvGrpSpPr/>
          <p:nvPr/>
        </p:nvGrpSpPr>
        <p:grpSpPr>
          <a:xfrm rot="5400000">
            <a:off x="3154698" y="3840476"/>
            <a:ext cx="1005831" cy="1645903"/>
            <a:chOff x="548681" y="777268"/>
            <a:chExt cx="1005831" cy="1645903"/>
          </a:xfrm>
        </p:grpSpPr>
        <p:cxnSp>
          <p:nvCxnSpPr>
            <p:cNvPr id="101" name="Straight Connector 100"/>
            <p:cNvCxnSpPr/>
            <p:nvPr/>
          </p:nvCxnSpPr>
          <p:spPr bwMode="auto">
            <a:xfrm>
              <a:off x="548681" y="960147"/>
              <a:ext cx="640073" cy="2"/>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102" name="Straight Connector 101"/>
            <p:cNvCxnSpPr/>
            <p:nvPr/>
          </p:nvCxnSpPr>
          <p:spPr bwMode="auto">
            <a:xfrm>
              <a:off x="548683" y="1143024"/>
              <a:ext cx="822950" cy="3"/>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103" name="Straight Connector 102"/>
            <p:cNvCxnSpPr/>
            <p:nvPr/>
          </p:nvCxnSpPr>
          <p:spPr bwMode="auto">
            <a:xfrm>
              <a:off x="548682" y="1325904"/>
              <a:ext cx="1005830" cy="2"/>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104" name="Straight Connector 103"/>
            <p:cNvCxnSpPr/>
            <p:nvPr/>
          </p:nvCxnSpPr>
          <p:spPr bwMode="auto">
            <a:xfrm>
              <a:off x="548682" y="1508782"/>
              <a:ext cx="822950" cy="2"/>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105" name="Straight Connector 104"/>
            <p:cNvCxnSpPr/>
            <p:nvPr/>
          </p:nvCxnSpPr>
          <p:spPr bwMode="auto">
            <a:xfrm>
              <a:off x="548685" y="2240291"/>
              <a:ext cx="274315" cy="2"/>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106" name="Straight Connector 105"/>
            <p:cNvCxnSpPr/>
            <p:nvPr/>
          </p:nvCxnSpPr>
          <p:spPr bwMode="auto">
            <a:xfrm>
              <a:off x="548684" y="2057415"/>
              <a:ext cx="457194" cy="1"/>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107" name="Straight Connector 106"/>
            <p:cNvCxnSpPr/>
            <p:nvPr/>
          </p:nvCxnSpPr>
          <p:spPr bwMode="auto">
            <a:xfrm>
              <a:off x="548683" y="1874536"/>
              <a:ext cx="640075" cy="1"/>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108" name="Straight Connector 107"/>
            <p:cNvCxnSpPr/>
            <p:nvPr/>
          </p:nvCxnSpPr>
          <p:spPr bwMode="auto">
            <a:xfrm>
              <a:off x="548681" y="1691661"/>
              <a:ext cx="731514" cy="1"/>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109" name="Straight Connector 108"/>
            <p:cNvCxnSpPr/>
            <p:nvPr/>
          </p:nvCxnSpPr>
          <p:spPr bwMode="auto">
            <a:xfrm>
              <a:off x="548684" y="777268"/>
              <a:ext cx="365755" cy="1"/>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110" name="Straight Connector 109"/>
            <p:cNvCxnSpPr/>
            <p:nvPr/>
          </p:nvCxnSpPr>
          <p:spPr bwMode="auto">
            <a:xfrm>
              <a:off x="548684" y="2423171"/>
              <a:ext cx="182878" cy="0"/>
            </a:xfrm>
            <a:prstGeom prst="line">
              <a:avLst/>
            </a:prstGeom>
            <a:solidFill>
              <a:schemeClr val="accent1"/>
            </a:solidFill>
            <a:ln w="38100" cap="rnd" cmpd="sng" algn="ctr">
              <a:solidFill>
                <a:srgbClr val="00B0F0"/>
              </a:solidFill>
              <a:prstDash val="solid"/>
              <a:round/>
              <a:headEnd type="none" w="med" len="med"/>
              <a:tailEnd type="arrow" w="sm" len="sm"/>
            </a:ln>
            <a:effectLst/>
          </p:spPr>
        </p:cxnSp>
      </p:grpSp>
      <p:grpSp>
        <p:nvGrpSpPr>
          <p:cNvPr id="5" name="Group 250"/>
          <p:cNvGrpSpPr/>
          <p:nvPr/>
        </p:nvGrpSpPr>
        <p:grpSpPr>
          <a:xfrm>
            <a:off x="2834660" y="2148854"/>
            <a:ext cx="1645903" cy="1554465"/>
            <a:chOff x="2834660" y="2148854"/>
            <a:chExt cx="1645903" cy="1554465"/>
          </a:xfrm>
        </p:grpSpPr>
        <p:cxnSp>
          <p:nvCxnSpPr>
            <p:cNvPr id="112" name="Straight Connector 111"/>
            <p:cNvCxnSpPr/>
            <p:nvPr/>
          </p:nvCxnSpPr>
          <p:spPr bwMode="auto">
            <a:xfrm rot="5400000">
              <a:off x="3749052" y="2880365"/>
              <a:ext cx="1097268" cy="2"/>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113" name="Straight Connector 112"/>
            <p:cNvCxnSpPr/>
            <p:nvPr/>
          </p:nvCxnSpPr>
          <p:spPr bwMode="auto">
            <a:xfrm rot="5400000">
              <a:off x="3429014" y="3017523"/>
              <a:ext cx="1371588" cy="4"/>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114" name="Straight Connector 113"/>
            <p:cNvCxnSpPr/>
            <p:nvPr/>
          </p:nvCxnSpPr>
          <p:spPr bwMode="auto">
            <a:xfrm rot="5400000">
              <a:off x="3291859" y="2971809"/>
              <a:ext cx="1280146" cy="1"/>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115" name="Straight Connector 114"/>
            <p:cNvCxnSpPr/>
            <p:nvPr/>
          </p:nvCxnSpPr>
          <p:spPr bwMode="auto">
            <a:xfrm rot="5400000">
              <a:off x="3200421" y="2880371"/>
              <a:ext cx="1097268" cy="1"/>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116" name="Straight Connector 115"/>
            <p:cNvCxnSpPr/>
            <p:nvPr/>
          </p:nvCxnSpPr>
          <p:spPr bwMode="auto">
            <a:xfrm rot="5400000">
              <a:off x="2926101" y="2423170"/>
              <a:ext cx="182878" cy="2"/>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117" name="Straight Connector 116"/>
            <p:cNvCxnSpPr/>
            <p:nvPr/>
          </p:nvCxnSpPr>
          <p:spPr bwMode="auto">
            <a:xfrm rot="5400000">
              <a:off x="3063266" y="2468899"/>
              <a:ext cx="274316" cy="1"/>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118" name="Straight Connector 117"/>
            <p:cNvCxnSpPr/>
            <p:nvPr/>
          </p:nvCxnSpPr>
          <p:spPr bwMode="auto">
            <a:xfrm rot="5400000">
              <a:off x="3154698" y="2560328"/>
              <a:ext cx="457196" cy="2"/>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119" name="Straight Connector 118"/>
            <p:cNvCxnSpPr/>
            <p:nvPr/>
          </p:nvCxnSpPr>
          <p:spPr bwMode="auto">
            <a:xfrm rot="5400000">
              <a:off x="3200422" y="2697494"/>
              <a:ext cx="731512" cy="1"/>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120" name="Straight Connector 119"/>
            <p:cNvCxnSpPr/>
            <p:nvPr/>
          </p:nvCxnSpPr>
          <p:spPr bwMode="auto">
            <a:xfrm rot="5400000">
              <a:off x="4206245" y="2606050"/>
              <a:ext cx="548634" cy="2"/>
            </a:xfrm>
            <a:prstGeom prst="line">
              <a:avLst/>
            </a:prstGeom>
            <a:solidFill>
              <a:schemeClr val="accent1"/>
            </a:solidFill>
            <a:ln w="38100" cap="rnd" cmpd="sng" algn="ctr">
              <a:solidFill>
                <a:srgbClr val="00B0F0"/>
              </a:solidFill>
              <a:prstDash val="solid"/>
              <a:round/>
              <a:headEnd type="none" w="med" len="med"/>
              <a:tailEnd type="arrow" w="sm" len="sm"/>
            </a:ln>
            <a:effectLst/>
          </p:spPr>
        </p:cxnSp>
        <p:cxnSp>
          <p:nvCxnSpPr>
            <p:cNvPr id="121" name="Straight Connector 120"/>
            <p:cNvCxnSpPr/>
            <p:nvPr/>
          </p:nvCxnSpPr>
          <p:spPr bwMode="auto">
            <a:xfrm rot="16200000" flipV="1">
              <a:off x="2743221" y="2240293"/>
              <a:ext cx="182880" cy="2"/>
            </a:xfrm>
            <a:prstGeom prst="line">
              <a:avLst/>
            </a:prstGeom>
            <a:solidFill>
              <a:schemeClr val="accent1"/>
            </a:solidFill>
            <a:ln w="38100" cap="rnd" cmpd="sng" algn="ctr">
              <a:solidFill>
                <a:srgbClr val="00B0F0"/>
              </a:solidFill>
              <a:prstDash val="solid"/>
              <a:round/>
              <a:headEnd type="none" w="med" len="med"/>
              <a:tailEnd type="arrow" w="sm" len="sm"/>
            </a:ln>
            <a:effectLst/>
          </p:spPr>
        </p:cxnSp>
      </p:grpSp>
      <p:sp>
        <p:nvSpPr>
          <p:cNvPr id="7" name="Footer Placeholder 6">
            <a:extLst>
              <a:ext uri="{FF2B5EF4-FFF2-40B4-BE49-F238E27FC236}">
                <a16:creationId xmlns:a16="http://schemas.microsoft.com/office/drawing/2014/main" id="{88EDFF45-50AC-4EDB-BF4C-93A2E99D9547}"/>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252339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5">
                                            <p:txEl>
                                              <p:pRg st="0" end="0"/>
                                            </p:txEl>
                                          </p:spTgt>
                                        </p:tgtEl>
                                        <p:attrNameLst>
                                          <p:attrName>style.visibility</p:attrName>
                                        </p:attrNameLst>
                                      </p:cBhvr>
                                      <p:to>
                                        <p:strVal val="visible"/>
                                      </p:to>
                                    </p:set>
                                    <p:animEffect transition="in" filter="fade">
                                      <p:cBhvr>
                                        <p:cTn id="7" dur="1000"/>
                                        <p:tgtEl>
                                          <p:spTgt spid="25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par>
                          <p:cTn id="11" fill="hold">
                            <p:stCondLst>
                              <p:cond delay="1000"/>
                            </p:stCondLst>
                            <p:childTnLst>
                              <p:par>
                                <p:cTn id="12" presetID="10" presetClass="exit" presetSubtype="0" fill="hold" nodeType="afterEffect">
                                  <p:stCondLst>
                                    <p:cond delay="0"/>
                                  </p:stCondLst>
                                  <p:childTnLst>
                                    <p:animEffect transition="out" filter="fade">
                                      <p:cBhvr>
                                        <p:cTn id="13" dur="1000"/>
                                        <p:tgtEl>
                                          <p:spTgt spid="2"/>
                                        </p:tgtEl>
                                      </p:cBhvr>
                                    </p:animEffect>
                                    <p:set>
                                      <p:cBhvr>
                                        <p:cTn id="14" dur="1" fill="hold">
                                          <p:stCondLst>
                                            <p:cond delay="999"/>
                                          </p:stCondLst>
                                        </p:cTn>
                                        <p:tgtEl>
                                          <p:spTgt spid="2"/>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p:stCondLst>
                              <p:cond delay="2000"/>
                            </p:stCondLst>
                            <p:childTnLst>
                              <p:par>
                                <p:cTn id="19" presetID="10" presetClass="exit" presetSubtype="0" fill="hold" nodeType="afterEffect">
                                  <p:stCondLst>
                                    <p:cond delay="0"/>
                                  </p:stCondLst>
                                  <p:childTnLst>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childTnLst>
                                </p:cTn>
                              </p:par>
                            </p:childTnLst>
                          </p:cTn>
                        </p:par>
                        <p:par>
                          <p:cTn id="25" fill="hold">
                            <p:stCondLst>
                              <p:cond delay="3000"/>
                            </p:stCondLst>
                            <p:childTnLst>
                              <p:par>
                                <p:cTn id="26" presetID="10" presetClass="exit" presetSubtype="0" fill="hold" nodeType="afterEffect">
                                  <p:stCondLst>
                                    <p:cond delay="0"/>
                                  </p:stCondLst>
                                  <p:childTnLst>
                                    <p:animEffect transition="out" filter="fade">
                                      <p:cBhvr>
                                        <p:cTn id="27" dur="1000"/>
                                        <p:tgtEl>
                                          <p:spTgt spid="4"/>
                                        </p:tgtEl>
                                      </p:cBhvr>
                                    </p:animEffect>
                                    <p:set>
                                      <p:cBhvr>
                                        <p:cTn id="28" dur="1" fill="hold">
                                          <p:stCondLst>
                                            <p:cond delay="999"/>
                                          </p:stCondLst>
                                        </p:cTn>
                                        <p:tgtEl>
                                          <p:spTgt spid="4"/>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childTnLst>
                                </p:cTn>
                              </p:par>
                            </p:childTnLst>
                          </p:cTn>
                        </p:par>
                        <p:par>
                          <p:cTn id="32" fill="hold">
                            <p:stCondLst>
                              <p:cond delay="4000"/>
                            </p:stCondLst>
                            <p:childTnLst>
                              <p:par>
                                <p:cTn id="33" presetID="10" presetClass="exit" presetSubtype="0" fill="hold" nodeType="afterEffect">
                                  <p:stCondLst>
                                    <p:cond delay="0"/>
                                  </p:stCondLst>
                                  <p:childTnLst>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255">
                                            <p:txEl>
                                              <p:pRg st="1" end="1"/>
                                            </p:txEl>
                                          </p:spTgt>
                                        </p:tgtEl>
                                        <p:attrNameLst>
                                          <p:attrName>style.visibility</p:attrName>
                                        </p:attrNameLst>
                                      </p:cBhvr>
                                      <p:to>
                                        <p:strVal val="visible"/>
                                      </p:to>
                                    </p:set>
                                    <p:animEffect transition="in" filter="fade">
                                      <p:cBhvr>
                                        <p:cTn id="38" dur="1000"/>
                                        <p:tgtEl>
                                          <p:spTgt spid="255">
                                            <p:txEl>
                                              <p:pRg st="1" end="1"/>
                                            </p:txEl>
                                          </p:spTgt>
                                        </p:tgtEl>
                                      </p:cBhvr>
                                    </p:animEffect>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255">
                                            <p:txEl>
                                              <p:pRg st="2" end="2"/>
                                            </p:txEl>
                                          </p:spTgt>
                                        </p:tgtEl>
                                        <p:attrNameLst>
                                          <p:attrName>style.visibility</p:attrName>
                                        </p:attrNameLst>
                                      </p:cBhvr>
                                      <p:to>
                                        <p:strVal val="visible"/>
                                      </p:to>
                                    </p:set>
                                    <p:animEffect transition="in" filter="fade">
                                      <p:cBhvr>
                                        <p:cTn id="42" dur="1000"/>
                                        <p:tgtEl>
                                          <p:spTgt spid="255">
                                            <p:txEl>
                                              <p:pRg st="2" end="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childTnLst>
                                </p:cTn>
                              </p:par>
                            </p:childTnLst>
                          </p:cTn>
                        </p:par>
                        <p:par>
                          <p:cTn id="46" fill="hold">
                            <p:stCondLst>
                              <p:cond delay="6000"/>
                            </p:stCondLst>
                            <p:childTnLst>
                              <p:par>
                                <p:cTn id="47" presetID="10"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childTnLst>
                                </p:cTn>
                              </p:par>
                            </p:childTnLst>
                          </p:cTn>
                        </p:par>
                        <p:par>
                          <p:cTn id="50" fill="hold">
                            <p:stCondLst>
                              <p:cond delay="7000"/>
                            </p:stCondLst>
                            <p:childTnLst>
                              <p:par>
                                <p:cTn id="51" presetID="10" presetClass="entr" presetSubtype="0" fill="hold"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childTnLst>
                                </p:cTn>
                              </p:par>
                            </p:childTnLst>
                          </p:cTn>
                        </p:par>
                        <p:par>
                          <p:cTn id="54" fill="hold">
                            <p:stCondLst>
                              <p:cond delay="8000"/>
                            </p:stCondLst>
                            <p:childTnLst>
                              <p:par>
                                <p:cTn id="55" presetID="10" presetClass="entr" presetSubtype="0"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76963" name="Picture 3" descr="Inlet problem TU 16-7-2 P0002617"/>
          <p:cNvPicPr>
            <a:picLocks noChangeAspect="1" noChangeArrowheads="1"/>
          </p:cNvPicPr>
          <p:nvPr/>
        </p:nvPicPr>
        <p:blipFill>
          <a:blip r:embed="rId3" cstate="print"/>
          <a:srcRect/>
          <a:stretch>
            <a:fillRect/>
          </a:stretch>
        </p:blipFill>
        <p:spPr bwMode="auto">
          <a:xfrm>
            <a:off x="0" y="0"/>
            <a:ext cx="9144000" cy="6123928"/>
          </a:xfrm>
          <a:prstGeom prst="rect">
            <a:avLst/>
          </a:prstGeom>
          <a:noFill/>
        </p:spPr>
      </p:pic>
      <p:sp>
        <p:nvSpPr>
          <p:cNvPr id="1576962" name="Rectangle 2"/>
          <p:cNvSpPr>
            <a:spLocks noGrp="1" noChangeArrowheads="1"/>
          </p:cNvSpPr>
          <p:nvPr>
            <p:ph type="title"/>
          </p:nvPr>
        </p:nvSpPr>
        <p:spPr>
          <a:xfrm>
            <a:off x="685800" y="4674870"/>
            <a:ext cx="5532102" cy="1330247"/>
          </a:xfrm>
        </p:spPr>
        <p:txBody>
          <a:bodyPr/>
          <a:lstStyle/>
          <a:p>
            <a:r>
              <a:rPr lang="en-US" dirty="0">
                <a:solidFill>
                  <a:schemeClr val="bg1"/>
                </a:solidFill>
              </a:rPr>
              <a:t>Typical  Terminal Unit Inlet Duct</a:t>
            </a:r>
          </a:p>
        </p:txBody>
      </p:sp>
      <p:sp>
        <p:nvSpPr>
          <p:cNvPr id="3" name="Footer Placeholder 2">
            <a:extLst>
              <a:ext uri="{FF2B5EF4-FFF2-40B4-BE49-F238E27FC236}">
                <a16:creationId xmlns:a16="http://schemas.microsoft.com/office/drawing/2014/main" id="{E118C41D-B71A-47A0-98B1-3F96B79B1FF0}"/>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43838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90948" name="Rectangle 4"/>
          <p:cNvSpPr>
            <a:spLocks noGrp="1" noChangeArrowheads="1"/>
          </p:cNvSpPr>
          <p:nvPr>
            <p:ph type="title"/>
          </p:nvPr>
        </p:nvSpPr>
        <p:spPr/>
        <p:txBody>
          <a:bodyPr/>
          <a:lstStyle/>
          <a:p>
            <a:r>
              <a:rPr lang="en-US"/>
              <a:t>Using Loss Coefficients</a:t>
            </a:r>
          </a:p>
        </p:txBody>
      </p:sp>
      <p:graphicFrame>
        <p:nvGraphicFramePr>
          <p:cNvPr id="1490951" name="Object 7"/>
          <p:cNvGraphicFramePr>
            <a:graphicFrameLocks noChangeAspect="1"/>
          </p:cNvGraphicFramePr>
          <p:nvPr>
            <p:extLst>
              <p:ext uri="{D42A27DB-BD31-4B8C-83A1-F6EECF244321}">
                <p14:modId xmlns:p14="http://schemas.microsoft.com/office/powerpoint/2010/main" val="83736661"/>
              </p:ext>
            </p:extLst>
          </p:nvPr>
        </p:nvGraphicFramePr>
        <p:xfrm>
          <a:off x="5373688" y="1827213"/>
          <a:ext cx="2860675" cy="2216150"/>
        </p:xfrm>
        <a:graphic>
          <a:graphicData uri="http://schemas.openxmlformats.org/presentationml/2006/ole">
            <mc:AlternateContent xmlns:mc="http://schemas.openxmlformats.org/markup-compatibility/2006">
              <mc:Choice xmlns:v="urn:schemas-microsoft-com:vml" Requires="v">
                <p:oleObj spid="_x0000_s6206" name="AutoCAD LT Drawing" r:id="rId4" imgW="5715000" imgH="4432320" progId="">
                  <p:embed/>
                </p:oleObj>
              </mc:Choice>
              <mc:Fallback>
                <p:oleObj name="AutoCAD LT Drawing" r:id="rId4" imgW="5715000" imgH="4432320" progId="">
                  <p:embed/>
                  <p:pic>
                    <p:nvPicPr>
                      <p:cNvPr id="0" name=""/>
                      <p:cNvPicPr>
                        <a:picLocks noChangeAspect="1" noChangeArrowheads="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5373688" y="1827213"/>
                        <a:ext cx="2860675" cy="2216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90952" name="Object 8"/>
          <p:cNvGraphicFramePr>
            <a:graphicFrameLocks noChangeAspect="1"/>
          </p:cNvGraphicFramePr>
          <p:nvPr>
            <p:extLst>
              <p:ext uri="{D42A27DB-BD31-4B8C-83A1-F6EECF244321}">
                <p14:modId xmlns:p14="http://schemas.microsoft.com/office/powerpoint/2010/main" val="2832370166"/>
              </p:ext>
            </p:extLst>
          </p:nvPr>
        </p:nvGraphicFramePr>
        <p:xfrm>
          <a:off x="425450" y="2811463"/>
          <a:ext cx="8359775" cy="2538412"/>
        </p:xfrm>
        <a:graphic>
          <a:graphicData uri="http://schemas.openxmlformats.org/presentationml/2006/ole">
            <mc:AlternateContent xmlns:mc="http://schemas.openxmlformats.org/markup-compatibility/2006">
              <mc:Choice xmlns:v="urn:schemas-microsoft-com:vml" Requires="v">
                <p:oleObj spid="_x0000_s6207" name="Equation" r:id="rId6" imgW="3632040" imgH="1104840" progId="Equation.3">
                  <p:embed/>
                </p:oleObj>
              </mc:Choice>
              <mc:Fallback>
                <p:oleObj name="Equation" r:id="rId6" imgW="3632040" imgH="1104840" progId="Equation.3">
                  <p:embed/>
                  <p:pic>
                    <p:nvPicPr>
                      <p:cNvPr id="0" name=""/>
                      <p:cNvPicPr>
                        <a:picLocks noChangeAspect="1" noChangeArrowheads="1"/>
                      </p:cNvPicPr>
                      <p:nvPr/>
                    </p:nvPicPr>
                    <p:blipFill>
                      <a:blip r:embed="rId7">
                        <a:lum bright="100000"/>
                        <a:extLst>
                          <a:ext uri="{28A0092B-C50C-407E-A947-70E740481C1C}">
                            <a14:useLocalDpi xmlns:a14="http://schemas.microsoft.com/office/drawing/2010/main" val="0"/>
                          </a:ext>
                        </a:extLst>
                      </a:blip>
                      <a:srcRect/>
                      <a:stretch>
                        <a:fillRect/>
                      </a:stretch>
                    </p:blipFill>
                    <p:spPr bwMode="auto">
                      <a:xfrm>
                        <a:off x="425450" y="2811463"/>
                        <a:ext cx="8359775" cy="2538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Slide Number Placeholder 2"/>
          <p:cNvSpPr>
            <a:spLocks noGrp="1"/>
          </p:cNvSpPr>
          <p:nvPr>
            <p:ph type="sldNum" sz="quarter" idx="11"/>
          </p:nvPr>
        </p:nvSpPr>
        <p:spPr/>
        <p:txBody>
          <a:bodyPr/>
          <a:lstStyle/>
          <a:p>
            <a:fld id="{A9320731-3B2C-4107-8664-CAD7BE973DC8}" type="slidenum">
              <a:rPr lang="en-US" smtClean="0"/>
              <a:pPr/>
              <a:t>38</a:t>
            </a:fld>
            <a:endParaRPr lang="en-US"/>
          </a:p>
        </p:txBody>
      </p:sp>
      <p:sp>
        <p:nvSpPr>
          <p:cNvPr id="4" name="Footer Placeholder 3">
            <a:extLst>
              <a:ext uri="{FF2B5EF4-FFF2-40B4-BE49-F238E27FC236}">
                <a16:creationId xmlns:a16="http://schemas.microsoft.com/office/drawing/2014/main" id="{665C26C9-A773-4195-B8B2-FD81CE34C150}"/>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100312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42" name="Rectangle 2"/>
          <p:cNvSpPr>
            <a:spLocks noGrp="1" noChangeArrowheads="1"/>
          </p:cNvSpPr>
          <p:nvPr>
            <p:ph type="title"/>
          </p:nvPr>
        </p:nvSpPr>
        <p:spPr/>
        <p:txBody>
          <a:bodyPr/>
          <a:lstStyle/>
          <a:p>
            <a:r>
              <a:rPr lang="en-US"/>
              <a:t>Velocity Pressure is </a:t>
            </a:r>
            <a:r>
              <a:rPr lang="en-US" i="1" u="sng"/>
              <a:t>VERY</a:t>
            </a:r>
            <a:r>
              <a:rPr lang="en-US"/>
              <a:t> significant</a:t>
            </a:r>
          </a:p>
        </p:txBody>
      </p:sp>
      <p:graphicFrame>
        <p:nvGraphicFramePr>
          <p:cNvPr id="1546243" name="Object 3"/>
          <p:cNvGraphicFramePr>
            <a:graphicFrameLocks noChangeAspect="1"/>
          </p:cNvGraphicFramePr>
          <p:nvPr>
            <p:extLst>
              <p:ext uri="{D42A27DB-BD31-4B8C-83A1-F6EECF244321}">
                <p14:modId xmlns:p14="http://schemas.microsoft.com/office/powerpoint/2010/main" val="2312380651"/>
              </p:ext>
            </p:extLst>
          </p:nvPr>
        </p:nvGraphicFramePr>
        <p:xfrm>
          <a:off x="5376863" y="1825625"/>
          <a:ext cx="2860675" cy="2216150"/>
        </p:xfrm>
        <a:graphic>
          <a:graphicData uri="http://schemas.openxmlformats.org/presentationml/2006/ole">
            <mc:AlternateContent xmlns:mc="http://schemas.openxmlformats.org/markup-compatibility/2006">
              <mc:Choice xmlns:v="urn:schemas-microsoft-com:vml" Requires="v">
                <p:oleObj spid="_x0000_s7230" name="AutoCAD LT Drawing" r:id="rId4" imgW="5715000" imgH="4432320" progId="">
                  <p:embed/>
                </p:oleObj>
              </mc:Choice>
              <mc:Fallback>
                <p:oleObj name="AutoCAD LT Drawing" r:id="rId4" imgW="5715000" imgH="4432320" progId="">
                  <p:embed/>
                  <p:pic>
                    <p:nvPicPr>
                      <p:cNvPr id="0" name=""/>
                      <p:cNvPicPr>
                        <a:picLocks noChangeAspect="1" noChangeArrowheads="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5376863" y="1825625"/>
                        <a:ext cx="2860675" cy="2216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46248" name="Object 8"/>
          <p:cNvGraphicFramePr>
            <a:graphicFrameLocks noChangeAspect="1"/>
          </p:cNvGraphicFramePr>
          <p:nvPr>
            <p:extLst>
              <p:ext uri="{D42A27DB-BD31-4B8C-83A1-F6EECF244321}">
                <p14:modId xmlns:p14="http://schemas.microsoft.com/office/powerpoint/2010/main" val="2379832513"/>
              </p:ext>
            </p:extLst>
          </p:nvPr>
        </p:nvGraphicFramePr>
        <p:xfrm>
          <a:off x="512763" y="1744663"/>
          <a:ext cx="6873875" cy="4533900"/>
        </p:xfrm>
        <a:graphic>
          <a:graphicData uri="http://schemas.openxmlformats.org/presentationml/2006/ole">
            <mc:AlternateContent xmlns:mc="http://schemas.openxmlformats.org/markup-compatibility/2006">
              <mc:Choice xmlns:v="urn:schemas-microsoft-com:vml" Requires="v">
                <p:oleObj spid="_x0000_s7231" name="Equation" r:id="rId6" imgW="2984400" imgH="1968480" progId="Equation.3">
                  <p:embed/>
                </p:oleObj>
              </mc:Choice>
              <mc:Fallback>
                <p:oleObj name="Equation" r:id="rId6" imgW="2984400" imgH="1968480" progId="Equation.3">
                  <p:embed/>
                  <p:pic>
                    <p:nvPicPr>
                      <p:cNvPr id="0" name=""/>
                      <p:cNvPicPr>
                        <a:picLocks noChangeAspect="1" noChangeArrowheads="1"/>
                      </p:cNvPicPr>
                      <p:nvPr/>
                    </p:nvPicPr>
                    <p:blipFill>
                      <a:blip r:embed="rId7">
                        <a:lum bright="100000"/>
                        <a:extLst>
                          <a:ext uri="{28A0092B-C50C-407E-A947-70E740481C1C}">
                            <a14:useLocalDpi xmlns:a14="http://schemas.microsoft.com/office/drawing/2010/main" val="0"/>
                          </a:ext>
                        </a:extLst>
                      </a:blip>
                      <a:srcRect/>
                      <a:stretch>
                        <a:fillRect/>
                      </a:stretch>
                    </p:blipFill>
                    <p:spPr bwMode="auto">
                      <a:xfrm>
                        <a:off x="512763" y="1744663"/>
                        <a:ext cx="6873875" cy="453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46249" name="Rectangle 9"/>
          <p:cNvSpPr>
            <a:spLocks noChangeArrowheads="1"/>
          </p:cNvSpPr>
          <p:nvPr/>
        </p:nvSpPr>
        <p:spPr bwMode="auto">
          <a:xfrm>
            <a:off x="1463675" y="5703888"/>
            <a:ext cx="5748338" cy="650875"/>
          </a:xfrm>
          <a:prstGeom prst="rect">
            <a:avLst/>
          </a:prstGeom>
          <a:solidFill>
            <a:schemeClr val="tx1"/>
          </a:solidFill>
          <a:ln w="9525">
            <a:noFill/>
            <a:miter lim="800000"/>
            <a:headEnd/>
            <a:tailEnd/>
          </a:ln>
          <a:effectLst/>
        </p:spPr>
        <p:txBody>
          <a:bodyPr wrap="none" anchor="ctr"/>
          <a:lstStyle/>
          <a:p>
            <a:endParaRPr lang="en-US"/>
          </a:p>
        </p:txBody>
      </p:sp>
      <p:sp>
        <p:nvSpPr>
          <p:cNvPr id="3" name="Slide Number Placeholder 2"/>
          <p:cNvSpPr>
            <a:spLocks noGrp="1"/>
          </p:cNvSpPr>
          <p:nvPr>
            <p:ph type="sldNum" sz="quarter" idx="11"/>
          </p:nvPr>
        </p:nvSpPr>
        <p:spPr/>
        <p:txBody>
          <a:bodyPr/>
          <a:lstStyle/>
          <a:p>
            <a:fld id="{A9320731-3B2C-4107-8664-CAD7BE973DC8}" type="slidenum">
              <a:rPr lang="en-US" smtClean="0"/>
              <a:pPr/>
              <a:t>39</a:t>
            </a:fld>
            <a:endParaRPr lang="en-US"/>
          </a:p>
        </p:txBody>
      </p:sp>
      <p:sp>
        <p:nvSpPr>
          <p:cNvPr id="4" name="Footer Placeholder 3">
            <a:extLst>
              <a:ext uri="{FF2B5EF4-FFF2-40B4-BE49-F238E27FC236}">
                <a16:creationId xmlns:a16="http://schemas.microsoft.com/office/drawing/2014/main" id="{1CEA7400-D1B2-4328-A08A-C96000346F6B}"/>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383169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1546249"/>
                                        </p:tgtEl>
                                        <p:attrNameLst>
                                          <p:attrName>fillcolor</p:attrName>
                                        </p:attrNameLst>
                                      </p:cBhvr>
                                      <p:to>
                                        <a:schemeClr val="accent1"/>
                                      </p:to>
                                    </p:animClr>
                                    <p:set>
                                      <p:cBhvr>
                                        <p:cTn id="7" dur="1000" fill="hold"/>
                                        <p:tgtEl>
                                          <p:spTgt spid="1546249"/>
                                        </p:tgtEl>
                                        <p:attrNameLst>
                                          <p:attrName>fill.type</p:attrName>
                                        </p:attrNameLst>
                                      </p:cBhvr>
                                      <p:to>
                                        <p:strVal val="solid"/>
                                      </p:to>
                                    </p:set>
                                    <p:set>
                                      <p:cBhvr>
                                        <p:cTn id="8" dur="1000" fill="hold"/>
                                        <p:tgtEl>
                                          <p:spTgt spid="1546249"/>
                                        </p:tgtEl>
                                        <p:attrNameLst>
                                          <p:attrName>fill.on</p:attrName>
                                        </p:attrNameLst>
                                      </p:cBhvr>
                                      <p:to>
                                        <p:strVal val="true"/>
                                      </p:to>
                                    </p:set>
                                  </p:childTnLst>
                                </p:cTn>
                              </p:par>
                              <p:par>
                                <p:cTn id="9" presetID="9" presetClass="emph" presetSubtype="0" grpId="0" nodeType="withEffect">
                                  <p:stCondLst>
                                    <p:cond delay="0"/>
                                  </p:stCondLst>
                                  <p:childTnLst>
                                    <p:set>
                                      <p:cBhvr rctx="PPT">
                                        <p:cTn id="10" dur="indefinite"/>
                                        <p:tgtEl>
                                          <p:spTgt spid="1546249"/>
                                        </p:tgtEl>
                                        <p:attrNameLst>
                                          <p:attrName>style.opacity</p:attrName>
                                        </p:attrNameLst>
                                      </p:cBhvr>
                                      <p:to>
                                        <p:strVal val="0.25"/>
                                      </p:to>
                                    </p:set>
                                    <p:animEffect filter="image" prLst="opacity: 0.25">
                                      <p:cBhvr rctx="IE">
                                        <p:cTn id="11" dur="indefinite"/>
                                        <p:tgtEl>
                                          <p:spTgt spid="1546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314819" name="Object 3"/>
          <p:cNvGraphicFramePr>
            <a:graphicFrameLocks noGrp="1" noChangeAspect="1"/>
          </p:cNvGraphicFramePr>
          <p:nvPr>
            <p:ph sz="half" idx="4294967295"/>
            <p:extLst>
              <p:ext uri="{D42A27DB-BD31-4B8C-83A1-F6EECF244321}">
                <p14:modId xmlns:p14="http://schemas.microsoft.com/office/powerpoint/2010/main" val="2355765298"/>
              </p:ext>
            </p:extLst>
          </p:nvPr>
        </p:nvGraphicFramePr>
        <p:xfrm>
          <a:off x="0" y="0"/>
          <a:ext cx="9140825" cy="5892800"/>
        </p:xfrm>
        <a:graphic>
          <a:graphicData uri="http://schemas.openxmlformats.org/presentationml/2006/ole">
            <mc:AlternateContent xmlns:mc="http://schemas.openxmlformats.org/markup-compatibility/2006">
              <mc:Choice xmlns:v="urn:schemas-microsoft-com:vml" Requires="v">
                <p:oleObj spid="_x0000_s1055" name="Chart" r:id="rId4" imgW="10039198" imgH="6134151" progId="Excel.Sheet.8">
                  <p:embed/>
                </p:oleObj>
              </mc:Choice>
              <mc:Fallback>
                <p:oleObj name="Chart" r:id="rId4" imgW="10039198" imgH="6134151"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0825" cy="5892800"/>
                      </a:xfrm>
                      <a:prstGeom prst="rect">
                        <a:avLst/>
                      </a:prstGeom>
                      <a:solidFill>
                        <a:schemeClr val="bg1"/>
                      </a:solidFill>
                      <a:ln>
                        <a:noFill/>
                      </a:ln>
                      <a:effectLst/>
                    </p:spPr>
                  </p:pic>
                </p:oleObj>
              </mc:Fallback>
            </mc:AlternateContent>
          </a:graphicData>
        </a:graphic>
      </p:graphicFrame>
      <p:sp>
        <p:nvSpPr>
          <p:cNvPr id="1314820" name="Oval 4"/>
          <p:cNvSpPr>
            <a:spLocks noChangeAspect="1" noChangeArrowheads="1"/>
          </p:cNvSpPr>
          <p:nvPr/>
        </p:nvSpPr>
        <p:spPr bwMode="auto">
          <a:xfrm>
            <a:off x="4695825" y="1632902"/>
            <a:ext cx="304800" cy="304800"/>
          </a:xfrm>
          <a:prstGeom prst="ellipse">
            <a:avLst/>
          </a:prstGeom>
          <a:noFill/>
          <a:ln w="38100">
            <a:solidFill>
              <a:srgbClr val="009900"/>
            </a:solidFill>
            <a:round/>
            <a:headEnd/>
            <a:tailEnd/>
          </a:ln>
          <a:effectLst/>
        </p:spPr>
        <p:txBody>
          <a:bodyPr wrap="none" anchor="ctr"/>
          <a:lstStyle/>
          <a:p>
            <a:endParaRPr lang="en-US"/>
          </a:p>
        </p:txBody>
      </p:sp>
      <p:sp>
        <p:nvSpPr>
          <p:cNvPr id="1314821" name="Text Box 5"/>
          <p:cNvSpPr txBox="1">
            <a:spLocks noChangeArrowheads="1"/>
          </p:cNvSpPr>
          <p:nvPr/>
        </p:nvSpPr>
        <p:spPr bwMode="auto">
          <a:xfrm>
            <a:off x="5029200" y="2057400"/>
            <a:ext cx="3295650" cy="581025"/>
          </a:xfrm>
          <a:prstGeom prst="rect">
            <a:avLst/>
          </a:prstGeom>
          <a:solidFill>
            <a:srgbClr val="009900"/>
          </a:solidFill>
          <a:ln w="9525" algn="ctr">
            <a:noFill/>
            <a:miter lim="800000"/>
            <a:headEnd/>
            <a:tailEnd/>
          </a:ln>
          <a:effectLst/>
        </p:spPr>
        <p:txBody>
          <a:bodyPr>
            <a:spAutoFit/>
          </a:bodyPr>
          <a:lstStyle/>
          <a:p>
            <a:pPr>
              <a:spcBef>
                <a:spcPct val="50000"/>
              </a:spcBef>
            </a:pPr>
            <a:r>
              <a:rPr lang="en-US" sz="1600">
                <a:solidFill>
                  <a:schemeClr val="bg1"/>
                </a:solidFill>
                <a:latin typeface="Arial" charset="0"/>
              </a:rPr>
              <a:t>Where you think you will be if you don’t know about system effect</a:t>
            </a:r>
          </a:p>
        </p:txBody>
      </p:sp>
      <p:sp>
        <p:nvSpPr>
          <p:cNvPr id="3" name="Slide Number Placeholder 2"/>
          <p:cNvSpPr>
            <a:spLocks noGrp="1"/>
          </p:cNvSpPr>
          <p:nvPr>
            <p:ph type="sldNum" sz="quarter" idx="11"/>
          </p:nvPr>
        </p:nvSpPr>
        <p:spPr/>
        <p:txBody>
          <a:bodyPr/>
          <a:lstStyle/>
          <a:p>
            <a:fld id="{A9320731-3B2C-4107-8664-CAD7BE973DC8}" type="slidenum">
              <a:rPr lang="en-US" smtClean="0"/>
              <a:pPr/>
              <a:t>4</a:t>
            </a:fld>
            <a:endParaRPr lang="en-US"/>
          </a:p>
        </p:txBody>
      </p:sp>
      <p:sp>
        <p:nvSpPr>
          <p:cNvPr id="4" name="Footer Placeholder 3">
            <a:extLst>
              <a:ext uri="{FF2B5EF4-FFF2-40B4-BE49-F238E27FC236}">
                <a16:creationId xmlns:a16="http://schemas.microsoft.com/office/drawing/2014/main" id="{5E1C0ADC-CD93-43E0-9ADF-C728434FC680}"/>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55832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148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148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148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14819"/>
                                        </p:tgtEl>
                                        <p:attrNameLst>
                                          <p:attrName>style.visibility</p:attrName>
                                        </p:attrNameLst>
                                      </p:cBhvr>
                                      <p:to>
                                        <p:strVal val="visible"/>
                                      </p:to>
                                    </p:set>
                                  </p:childTnLst>
                                </p:cTn>
                              </p:par>
                            </p:childTnLst>
                          </p:cTn>
                        </p:par>
                        <p:par>
                          <p:cTn id="13" fill="hold">
                            <p:stCondLst>
                              <p:cond delay="0"/>
                            </p:stCondLst>
                            <p:childTnLst>
                              <p:par>
                                <p:cTn id="14" presetID="10" presetClass="entr" presetSubtype="0" fill="hold" grpId="0" nodeType="afterEffect">
                                  <p:stCondLst>
                                    <p:cond delay="0"/>
                                  </p:stCondLst>
                                  <p:childTnLst>
                                    <p:set>
                                      <p:cBhvr>
                                        <p:cTn id="15" dur="1" fill="hold">
                                          <p:stCondLst>
                                            <p:cond delay="0"/>
                                          </p:stCondLst>
                                        </p:cTn>
                                        <p:tgtEl>
                                          <p:spTgt spid="1314821"/>
                                        </p:tgtEl>
                                        <p:attrNameLst>
                                          <p:attrName>style.visibility</p:attrName>
                                        </p:attrNameLst>
                                      </p:cBhvr>
                                      <p:to>
                                        <p:strVal val="visible"/>
                                      </p:to>
                                    </p:set>
                                    <p:animEffect transition="in" filter="fade">
                                      <p:cBhvr>
                                        <p:cTn id="16" dur="1000"/>
                                        <p:tgtEl>
                                          <p:spTgt spid="13148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14820"/>
                                        </p:tgtEl>
                                        <p:attrNameLst>
                                          <p:attrName>style.visibility</p:attrName>
                                        </p:attrNameLst>
                                      </p:cBhvr>
                                      <p:to>
                                        <p:strVal val="visible"/>
                                      </p:to>
                                    </p:set>
                                    <p:animEffect transition="in" filter="fade">
                                      <p:cBhvr>
                                        <p:cTn id="19" dur="1000"/>
                                        <p:tgtEl>
                                          <p:spTgt spid="131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314819" grpId="0" bld="series" animBg="0"/>
      <p:bldP spid="1314820" grpId="0" animBg="1"/>
      <p:bldP spid="13148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at a Mitered Elbow</a:t>
            </a:r>
          </a:p>
        </p:txBody>
      </p:sp>
      <p:sp>
        <p:nvSpPr>
          <p:cNvPr id="4" name="Slide Number Placeholder 3"/>
          <p:cNvSpPr>
            <a:spLocks noGrp="1"/>
          </p:cNvSpPr>
          <p:nvPr>
            <p:ph type="sldNum" sz="quarter" idx="11"/>
          </p:nvPr>
        </p:nvSpPr>
        <p:spPr/>
        <p:txBody>
          <a:bodyPr/>
          <a:lstStyle/>
          <a:p>
            <a:fld id="{A9320731-3B2C-4107-8664-CAD7BE973DC8}" type="slidenum">
              <a:rPr lang="en-US" smtClean="0"/>
              <a:pPr/>
              <a:t>40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0367"/>
            <a:ext cx="9144000" cy="3937265"/>
          </a:xfrm>
          <a:prstGeom prst="rect">
            <a:avLst/>
          </a:prstGeom>
        </p:spPr>
      </p:pic>
      <p:sp>
        <p:nvSpPr>
          <p:cNvPr id="6" name="Footer Placeholder 5">
            <a:extLst>
              <a:ext uri="{FF2B5EF4-FFF2-40B4-BE49-F238E27FC236}">
                <a16:creationId xmlns:a16="http://schemas.microsoft.com/office/drawing/2014/main" id="{A393AC0E-A62F-4946-8B15-5B54C2782889}"/>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199043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8290" name="Rectangle 2"/>
          <p:cNvSpPr>
            <a:spLocks noGrp="1" noChangeArrowheads="1"/>
          </p:cNvSpPr>
          <p:nvPr>
            <p:ph type="title"/>
          </p:nvPr>
        </p:nvSpPr>
        <p:spPr/>
        <p:txBody>
          <a:bodyPr/>
          <a:lstStyle/>
          <a:p>
            <a:r>
              <a:rPr lang="en-US" dirty="0"/>
              <a:t>An Exercise</a:t>
            </a:r>
          </a:p>
        </p:txBody>
      </p:sp>
      <p:sp>
        <p:nvSpPr>
          <p:cNvPr id="1548293" name="Rectangle 5"/>
          <p:cNvSpPr>
            <a:spLocks noGrp="1" noChangeArrowheads="1"/>
          </p:cNvSpPr>
          <p:nvPr>
            <p:ph sz="half" idx="2"/>
          </p:nvPr>
        </p:nvSpPr>
        <p:spPr>
          <a:xfrm>
            <a:off x="4648200" y="4051300"/>
            <a:ext cx="3810000" cy="1968500"/>
          </a:xfrm>
        </p:spPr>
        <p:txBody>
          <a:bodyPr>
            <a:normAutofit/>
          </a:bodyPr>
          <a:lstStyle/>
          <a:p>
            <a:pPr marL="0" indent="0">
              <a:buNone/>
            </a:pPr>
            <a:r>
              <a:rPr lang="en-US" sz="2400" b="0" dirty="0">
                <a:solidFill>
                  <a:schemeClr val="bg1"/>
                </a:solidFill>
              </a:rPr>
              <a:t>What is the loss for the fitting?</a:t>
            </a:r>
          </a:p>
          <a:p>
            <a:endParaRPr lang="en-US" sz="2000" b="0"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1559956"/>
            <a:ext cx="4303919" cy="1853201"/>
          </a:xfrm>
          <a:prstGeom prst="rect">
            <a:avLst/>
          </a:prstGeom>
        </p:spPr>
      </p:pic>
      <p:graphicFrame>
        <p:nvGraphicFramePr>
          <p:cNvPr id="4" name="Object 3"/>
          <p:cNvGraphicFramePr>
            <a:graphicFrameLocks noGrp="1" noChangeAspect="1"/>
          </p:cNvGraphicFramePr>
          <p:nvPr>
            <p:extLst>
              <p:ext uri="{D42A27DB-BD31-4B8C-83A1-F6EECF244321}">
                <p14:modId xmlns:p14="http://schemas.microsoft.com/office/powerpoint/2010/main" val="4114795345"/>
              </p:ext>
            </p:extLst>
          </p:nvPr>
        </p:nvGraphicFramePr>
        <p:xfrm>
          <a:off x="842963" y="1560513"/>
          <a:ext cx="3154362" cy="4365625"/>
        </p:xfrm>
        <a:graphic>
          <a:graphicData uri="http://schemas.openxmlformats.org/presentationml/2006/ole">
            <mc:AlternateContent xmlns:mc="http://schemas.openxmlformats.org/markup-compatibility/2006">
              <mc:Choice xmlns:v="urn:schemas-microsoft-com:vml" Requires="v">
                <p:oleObj spid="_x0000_s22547" name="Equation" r:id="rId5" imgW="1752480" imgH="2425680" progId="Equation.DSMT4">
                  <p:embed/>
                </p:oleObj>
              </mc:Choice>
              <mc:Fallback>
                <p:oleObj name="Equation" r:id="rId5" imgW="1752480" imgH="2425680" progId="Equation.DSMT4">
                  <p:embed/>
                  <p:pic>
                    <p:nvPicPr>
                      <p:cNvPr id="0" name="Object 8"/>
                      <p:cNvPicPr>
                        <a:picLocks noGrp="1" noChangeAspect="1" noChangeArrowheads="1"/>
                      </p:cNvPicPr>
                      <p:nvPr/>
                    </p:nvPicPr>
                    <p:blipFill>
                      <a:blip r:embed="rId6">
                        <a:lum bright="100000"/>
                      </a:blip>
                      <a:srcRect/>
                      <a:stretch>
                        <a:fillRect/>
                      </a:stretch>
                    </p:blipFill>
                    <p:spPr bwMode="auto">
                      <a:xfrm>
                        <a:off x="842963" y="1560513"/>
                        <a:ext cx="3154362" cy="4365625"/>
                      </a:xfrm>
                      <a:prstGeom prst="rect">
                        <a:avLst/>
                      </a:prstGeom>
                      <a:solidFill>
                        <a:schemeClr val="tx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p:cNvSpPr/>
          <p:nvPr/>
        </p:nvSpPr>
        <p:spPr>
          <a:xfrm>
            <a:off x="457200" y="4168995"/>
            <a:ext cx="3892991" cy="2199992"/>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B3771A2-C32F-4593-9F79-C95FA4F497E6}"/>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177879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8290" name="Rectangle 2"/>
          <p:cNvSpPr>
            <a:spLocks noGrp="1" noChangeArrowheads="1"/>
          </p:cNvSpPr>
          <p:nvPr>
            <p:ph type="title"/>
          </p:nvPr>
        </p:nvSpPr>
        <p:spPr/>
        <p:txBody>
          <a:bodyPr/>
          <a:lstStyle/>
          <a:p>
            <a:r>
              <a:rPr lang="en-US" dirty="0"/>
              <a:t>An Exercise</a:t>
            </a:r>
          </a:p>
        </p:txBody>
      </p:sp>
      <p:sp>
        <p:nvSpPr>
          <p:cNvPr id="1548293" name="Rectangle 5"/>
          <p:cNvSpPr>
            <a:spLocks noGrp="1" noChangeArrowheads="1"/>
          </p:cNvSpPr>
          <p:nvPr>
            <p:ph sz="half" idx="2"/>
          </p:nvPr>
        </p:nvSpPr>
        <p:spPr>
          <a:xfrm>
            <a:off x="4648200" y="4051300"/>
            <a:ext cx="3810000" cy="1968500"/>
          </a:xfrm>
        </p:spPr>
        <p:txBody>
          <a:bodyPr>
            <a:normAutofit/>
          </a:bodyPr>
          <a:lstStyle/>
          <a:p>
            <a:pPr marL="0" indent="0">
              <a:buNone/>
            </a:pPr>
            <a:r>
              <a:rPr lang="en-US" sz="2400" b="0" dirty="0">
                <a:solidFill>
                  <a:schemeClr val="bg1"/>
                </a:solidFill>
              </a:rPr>
              <a:t>What is the loss for the fitting?</a:t>
            </a:r>
          </a:p>
          <a:p>
            <a:endParaRPr lang="en-US" sz="2000" b="0"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1559956"/>
            <a:ext cx="4303919" cy="1853201"/>
          </a:xfrm>
          <a:prstGeom prst="rect">
            <a:avLst/>
          </a:prstGeom>
        </p:spPr>
      </p:pic>
      <p:graphicFrame>
        <p:nvGraphicFramePr>
          <p:cNvPr id="4" name="Object 3"/>
          <p:cNvGraphicFramePr>
            <a:graphicFrameLocks noGrp="1" noChangeAspect="1"/>
          </p:cNvGraphicFramePr>
          <p:nvPr>
            <p:extLst>
              <p:ext uri="{D42A27DB-BD31-4B8C-83A1-F6EECF244321}">
                <p14:modId xmlns:p14="http://schemas.microsoft.com/office/powerpoint/2010/main" val="3588266409"/>
              </p:ext>
            </p:extLst>
          </p:nvPr>
        </p:nvGraphicFramePr>
        <p:xfrm>
          <a:off x="842963" y="1560513"/>
          <a:ext cx="3154362" cy="4365625"/>
        </p:xfrm>
        <a:graphic>
          <a:graphicData uri="http://schemas.openxmlformats.org/presentationml/2006/ole">
            <mc:AlternateContent xmlns:mc="http://schemas.openxmlformats.org/markup-compatibility/2006">
              <mc:Choice xmlns:v="urn:schemas-microsoft-com:vml" Requires="v">
                <p:oleObj spid="_x0000_s24592" name="Equation" r:id="rId5" imgW="1752480" imgH="2425680" progId="Equation.DSMT4">
                  <p:embed/>
                </p:oleObj>
              </mc:Choice>
              <mc:Fallback>
                <p:oleObj name="Equation" r:id="rId5" imgW="1752480" imgH="2425680" progId="Equation.DSMT4">
                  <p:embed/>
                  <p:pic>
                    <p:nvPicPr>
                      <p:cNvPr id="0" name=""/>
                      <p:cNvPicPr>
                        <a:picLocks noGrp="1" noChangeAspect="1" noChangeArrowheads="1"/>
                      </p:cNvPicPr>
                      <p:nvPr/>
                    </p:nvPicPr>
                    <p:blipFill>
                      <a:blip r:embed="rId6">
                        <a:lum bright="100000"/>
                      </a:blip>
                      <a:srcRect/>
                      <a:stretch>
                        <a:fillRect/>
                      </a:stretch>
                    </p:blipFill>
                    <p:spPr bwMode="auto">
                      <a:xfrm>
                        <a:off x="842963" y="1560513"/>
                        <a:ext cx="3154362" cy="4365625"/>
                      </a:xfrm>
                      <a:prstGeom prst="rect">
                        <a:avLst/>
                      </a:prstGeom>
                      <a:solidFill>
                        <a:schemeClr val="tx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Footer Placeholder 2">
            <a:extLst>
              <a:ext uri="{FF2B5EF4-FFF2-40B4-BE49-F238E27FC236}">
                <a16:creationId xmlns:a16="http://schemas.microsoft.com/office/drawing/2014/main" id="{1A100EB3-709F-43AA-9782-703F24D025DC}"/>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247078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13442" name="Rectangle 2"/>
          <p:cNvSpPr>
            <a:spLocks noGrp="1" noChangeArrowheads="1"/>
          </p:cNvSpPr>
          <p:nvPr>
            <p:ph type="title"/>
          </p:nvPr>
        </p:nvSpPr>
        <p:spPr/>
        <p:txBody>
          <a:bodyPr/>
          <a:lstStyle/>
          <a:p>
            <a:r>
              <a:rPr lang="en-US"/>
              <a:t>Different Geometry = Different Loss</a:t>
            </a:r>
          </a:p>
        </p:txBody>
      </p:sp>
      <p:sp>
        <p:nvSpPr>
          <p:cNvPr id="1213443" name="Rectangle 3"/>
          <p:cNvSpPr>
            <a:spLocks noGrp="1" noChangeArrowheads="1"/>
          </p:cNvSpPr>
          <p:nvPr>
            <p:ph sz="half" idx="1"/>
          </p:nvPr>
        </p:nvSpPr>
        <p:spPr>
          <a:xfrm>
            <a:off x="4648200" y="3887788"/>
            <a:ext cx="3810000" cy="2193925"/>
          </a:xfrm>
          <a:noFill/>
        </p:spPr>
        <p:txBody>
          <a:bodyPr/>
          <a:lstStyle/>
          <a:p>
            <a:pPr marL="0" indent="0">
              <a:buFontTx/>
              <a:buNone/>
            </a:pPr>
            <a:r>
              <a:rPr lang="en-US" sz="2000" b="0" dirty="0">
                <a:solidFill>
                  <a:schemeClr val="bg1"/>
                </a:solidFill>
              </a:rPr>
              <a:t>Base Case</a:t>
            </a:r>
          </a:p>
          <a:p>
            <a:pPr marL="404813" lvl="1" indent="-287338"/>
            <a:r>
              <a:rPr lang="en-US" sz="2000" dirty="0">
                <a:solidFill>
                  <a:srgbClr val="00B0F0"/>
                </a:solidFill>
              </a:rPr>
              <a:t>Square duct</a:t>
            </a:r>
          </a:p>
          <a:p>
            <a:pPr marL="404813" lvl="1" indent="-287338"/>
            <a:r>
              <a:rPr lang="en-US" sz="2000" dirty="0">
                <a:solidFill>
                  <a:srgbClr val="00B0F0"/>
                </a:solidFill>
              </a:rPr>
              <a:t>Low velocity</a:t>
            </a:r>
          </a:p>
          <a:p>
            <a:pPr marL="404813" lvl="1" indent="-287338"/>
            <a:r>
              <a:rPr lang="en-US" sz="2000" dirty="0">
                <a:solidFill>
                  <a:srgbClr val="00B0F0"/>
                </a:solidFill>
              </a:rPr>
              <a:t>12” centerline radius</a:t>
            </a:r>
          </a:p>
          <a:p>
            <a:pPr marL="404813" lvl="1" indent="-287338"/>
            <a:r>
              <a:rPr lang="en-US" sz="2000" dirty="0">
                <a:solidFill>
                  <a:srgbClr val="00B0F0"/>
                </a:solidFill>
              </a:rPr>
              <a:t>No vanes</a:t>
            </a:r>
          </a:p>
        </p:txBody>
      </p:sp>
      <p:pic>
        <p:nvPicPr>
          <p:cNvPr id="1213444" name="Picture 4"/>
          <p:cNvPicPr>
            <a:picLocks noChangeAspect="1" noChangeArrowheads="1"/>
          </p:cNvPicPr>
          <p:nvPr/>
        </p:nvPicPr>
        <p:blipFill>
          <a:blip r:embed="rId3" cstate="print"/>
          <a:srcRect/>
          <a:stretch>
            <a:fillRect/>
          </a:stretch>
        </p:blipFill>
        <p:spPr bwMode="auto">
          <a:xfrm>
            <a:off x="241300" y="1676400"/>
            <a:ext cx="8683625" cy="2190750"/>
          </a:xfrm>
          <a:prstGeom prst="rect">
            <a:avLst/>
          </a:prstGeom>
          <a:noFill/>
          <a:ln w="9525" algn="ctr">
            <a:noFill/>
            <a:miter lim="800000"/>
            <a:headEnd/>
            <a:tailEnd/>
          </a:ln>
          <a:effectLst/>
        </p:spPr>
      </p:pic>
      <p:sp>
        <p:nvSpPr>
          <p:cNvPr id="1213446" name="Rectangle 6"/>
          <p:cNvSpPr>
            <a:spLocks noChangeArrowheads="1"/>
          </p:cNvSpPr>
          <p:nvPr/>
        </p:nvSpPr>
        <p:spPr bwMode="auto">
          <a:xfrm>
            <a:off x="7337425" y="2446338"/>
            <a:ext cx="517525" cy="1409700"/>
          </a:xfrm>
          <a:prstGeom prst="rect">
            <a:avLst/>
          </a:prstGeom>
          <a:solidFill>
            <a:schemeClr val="folHlink">
              <a:alpha val="25000"/>
            </a:schemeClr>
          </a:solidFill>
          <a:ln w="9525" algn="ctr">
            <a:noFill/>
            <a:miter lim="800000"/>
            <a:headEnd/>
            <a:tailEnd/>
          </a:ln>
          <a:effectLst/>
        </p:spPr>
        <p:txBody>
          <a:bodyPr wrap="none" anchor="ctr"/>
          <a:lstStyle/>
          <a:p>
            <a:endParaRPr lang="en-US"/>
          </a:p>
        </p:txBody>
      </p:sp>
      <p:sp>
        <p:nvSpPr>
          <p:cNvPr id="1213447" name="Rectangle 7"/>
          <p:cNvSpPr>
            <a:spLocks noChangeArrowheads="1"/>
          </p:cNvSpPr>
          <p:nvPr/>
        </p:nvSpPr>
        <p:spPr bwMode="auto">
          <a:xfrm>
            <a:off x="212725" y="2668588"/>
            <a:ext cx="8782050" cy="1246187"/>
          </a:xfrm>
          <a:prstGeom prst="rect">
            <a:avLst/>
          </a:prstGeom>
          <a:solidFill>
            <a:schemeClr val="tx1"/>
          </a:solidFill>
          <a:ln w="9525" algn="ctr">
            <a:noFill/>
            <a:miter lim="800000"/>
            <a:headEnd/>
            <a:tailEnd/>
          </a:ln>
          <a:effectLst/>
        </p:spPr>
        <p:txBody>
          <a:bodyPr wrap="none" anchor="ctr"/>
          <a:lstStyle/>
          <a:p>
            <a:endParaRPr lang="en-US"/>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887788"/>
            <a:ext cx="4114800" cy="1771769"/>
          </a:xfrm>
          <a:prstGeom prst="rect">
            <a:avLst/>
          </a:prstGeom>
        </p:spPr>
      </p:pic>
      <p:sp>
        <p:nvSpPr>
          <p:cNvPr id="4" name="Footer Placeholder 3">
            <a:extLst>
              <a:ext uri="{FF2B5EF4-FFF2-40B4-BE49-F238E27FC236}">
                <a16:creationId xmlns:a16="http://schemas.microsoft.com/office/drawing/2014/main" id="{679CF982-A4B3-4E2C-B7C5-A412A4857EDA}"/>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403479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13446"/>
                                        </p:tgtEl>
                                        <p:attrNameLst>
                                          <p:attrName>style.visibility</p:attrName>
                                        </p:attrNameLst>
                                      </p:cBhvr>
                                      <p:to>
                                        <p:strVal val="visible"/>
                                      </p:to>
                                    </p:set>
                                    <p:animEffect transition="in" filter="dissolve">
                                      <p:cBhvr>
                                        <p:cTn id="7" dur="500"/>
                                        <p:tgtEl>
                                          <p:spTgt spid="1213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344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887788"/>
            <a:ext cx="4114800" cy="1771769"/>
          </a:xfrm>
          <a:prstGeom prst="rect">
            <a:avLst/>
          </a:prstGeom>
        </p:spPr>
      </p:pic>
      <p:sp>
        <p:nvSpPr>
          <p:cNvPr id="1215490" name="Rectangle 2"/>
          <p:cNvSpPr>
            <a:spLocks noGrp="1" noChangeArrowheads="1"/>
          </p:cNvSpPr>
          <p:nvPr>
            <p:ph type="title"/>
          </p:nvPr>
        </p:nvSpPr>
        <p:spPr/>
        <p:txBody>
          <a:bodyPr/>
          <a:lstStyle/>
          <a:p>
            <a:r>
              <a:rPr lang="en-US"/>
              <a:t>Different Geometry = Different Loss</a:t>
            </a:r>
          </a:p>
        </p:txBody>
      </p:sp>
      <p:sp>
        <p:nvSpPr>
          <p:cNvPr id="1215491" name="Rectangle 3"/>
          <p:cNvSpPr>
            <a:spLocks noGrp="1" noChangeArrowheads="1"/>
          </p:cNvSpPr>
          <p:nvPr>
            <p:ph sz="half" idx="1"/>
          </p:nvPr>
        </p:nvSpPr>
        <p:spPr>
          <a:xfrm>
            <a:off x="4648200" y="3887788"/>
            <a:ext cx="3810000" cy="2193925"/>
          </a:xfrm>
          <a:noFill/>
        </p:spPr>
        <p:txBody>
          <a:bodyPr vert="horz" lIns="91440" tIns="45720" rIns="91440" bIns="45720" rtlCol="0">
            <a:normAutofit/>
          </a:bodyPr>
          <a:lstStyle/>
          <a:p>
            <a:pPr>
              <a:buFontTx/>
            </a:pPr>
            <a:r>
              <a:rPr lang="en-US" b="0">
                <a:solidFill>
                  <a:schemeClr val="bg1"/>
                </a:solidFill>
              </a:rPr>
              <a:t>Base Case with One Vane</a:t>
            </a:r>
          </a:p>
        </p:txBody>
      </p:sp>
      <p:pic>
        <p:nvPicPr>
          <p:cNvPr id="1215492" name="Picture 4"/>
          <p:cNvPicPr>
            <a:picLocks noChangeAspect="1" noChangeArrowheads="1"/>
          </p:cNvPicPr>
          <p:nvPr/>
        </p:nvPicPr>
        <p:blipFill>
          <a:blip r:embed="rId4" cstate="print"/>
          <a:srcRect/>
          <a:stretch>
            <a:fillRect/>
          </a:stretch>
        </p:blipFill>
        <p:spPr bwMode="auto">
          <a:xfrm>
            <a:off x="241300" y="1676400"/>
            <a:ext cx="8683625" cy="2190750"/>
          </a:xfrm>
          <a:prstGeom prst="rect">
            <a:avLst/>
          </a:prstGeom>
          <a:solidFill>
            <a:schemeClr val="bg1"/>
          </a:solidFill>
          <a:ln w="9525" algn="ctr">
            <a:noFill/>
            <a:miter lim="800000"/>
            <a:headEnd/>
            <a:tailEnd/>
          </a:ln>
          <a:effectLst/>
        </p:spPr>
      </p:pic>
      <p:sp>
        <p:nvSpPr>
          <p:cNvPr id="1215494" name="Rectangle 6"/>
          <p:cNvSpPr>
            <a:spLocks noChangeArrowheads="1"/>
          </p:cNvSpPr>
          <p:nvPr/>
        </p:nvSpPr>
        <p:spPr bwMode="auto">
          <a:xfrm>
            <a:off x="7337425" y="2446338"/>
            <a:ext cx="517525" cy="1409700"/>
          </a:xfrm>
          <a:prstGeom prst="rect">
            <a:avLst/>
          </a:prstGeom>
          <a:solidFill>
            <a:schemeClr val="folHlink">
              <a:alpha val="25000"/>
            </a:schemeClr>
          </a:solidFill>
          <a:ln w="9525" algn="ctr">
            <a:noFill/>
            <a:miter lim="800000"/>
            <a:headEnd/>
            <a:tailEnd/>
          </a:ln>
          <a:effectLst/>
        </p:spPr>
        <p:txBody>
          <a:bodyPr wrap="none" anchor="ctr"/>
          <a:lstStyle/>
          <a:p>
            <a:endParaRPr lang="en-US"/>
          </a:p>
        </p:txBody>
      </p:sp>
      <p:sp>
        <p:nvSpPr>
          <p:cNvPr id="1215495" name="Rectangle 7"/>
          <p:cNvSpPr>
            <a:spLocks noChangeArrowheads="1"/>
          </p:cNvSpPr>
          <p:nvPr/>
        </p:nvSpPr>
        <p:spPr bwMode="auto">
          <a:xfrm>
            <a:off x="212725" y="2863850"/>
            <a:ext cx="8782050" cy="1052513"/>
          </a:xfrm>
          <a:prstGeom prst="rect">
            <a:avLst/>
          </a:prstGeom>
          <a:solidFill>
            <a:schemeClr val="tx1"/>
          </a:solidFill>
          <a:ln w="9525" algn="ctr">
            <a:noFill/>
            <a:miter lim="800000"/>
            <a:headEnd/>
            <a:tailEnd/>
          </a:ln>
          <a:effectLst/>
        </p:spPr>
        <p:txBody>
          <a:bodyPr wrap="none" anchor="ctr"/>
          <a:lstStyle/>
          <a:p>
            <a:endParaRPr lang="en-US"/>
          </a:p>
        </p:txBody>
      </p:sp>
      <p:sp>
        <p:nvSpPr>
          <p:cNvPr id="4" name="Footer Placeholder 3">
            <a:extLst>
              <a:ext uri="{FF2B5EF4-FFF2-40B4-BE49-F238E27FC236}">
                <a16:creationId xmlns:a16="http://schemas.microsoft.com/office/drawing/2014/main" id="{ED9D8B0B-4E64-4C31-AC29-C9E49093B096}"/>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197583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15494"/>
                                        </p:tgtEl>
                                        <p:attrNameLst>
                                          <p:attrName>style.visibility</p:attrName>
                                        </p:attrNameLst>
                                      </p:cBhvr>
                                      <p:to>
                                        <p:strVal val="visible"/>
                                      </p:to>
                                    </p:set>
                                    <p:animEffect transition="in" filter="dissolve">
                                      <p:cBhvr>
                                        <p:cTn id="7" dur="500"/>
                                        <p:tgtEl>
                                          <p:spTgt spid="1215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49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17538" name="Rectangle 2"/>
          <p:cNvSpPr>
            <a:spLocks noGrp="1" noChangeArrowheads="1"/>
          </p:cNvSpPr>
          <p:nvPr>
            <p:ph type="title"/>
          </p:nvPr>
        </p:nvSpPr>
        <p:spPr/>
        <p:txBody>
          <a:bodyPr/>
          <a:lstStyle/>
          <a:p>
            <a:r>
              <a:rPr lang="en-US"/>
              <a:t>Different Geometry = Different Loss</a:t>
            </a:r>
          </a:p>
        </p:txBody>
      </p:sp>
      <p:sp>
        <p:nvSpPr>
          <p:cNvPr id="1217539" name="Rectangle 3"/>
          <p:cNvSpPr>
            <a:spLocks noGrp="1" noChangeArrowheads="1"/>
          </p:cNvSpPr>
          <p:nvPr>
            <p:ph sz="half" idx="1"/>
          </p:nvPr>
        </p:nvSpPr>
        <p:spPr>
          <a:xfrm>
            <a:off x="4648200" y="3887788"/>
            <a:ext cx="3810000" cy="2193925"/>
          </a:xfrm>
          <a:noFill/>
        </p:spPr>
        <p:txBody>
          <a:bodyPr vert="horz" lIns="91440" tIns="45720" rIns="91440" bIns="45720" rtlCol="0">
            <a:normAutofit/>
          </a:bodyPr>
          <a:lstStyle/>
          <a:p>
            <a:pPr>
              <a:buFontTx/>
            </a:pPr>
            <a:r>
              <a:rPr lang="en-US" b="0">
                <a:solidFill>
                  <a:schemeClr val="bg1"/>
                </a:solidFill>
              </a:rPr>
              <a:t>Base Case with Three Vanes</a:t>
            </a:r>
          </a:p>
        </p:txBody>
      </p:sp>
      <p:pic>
        <p:nvPicPr>
          <p:cNvPr id="1217540" name="Picture 4"/>
          <p:cNvPicPr>
            <a:picLocks noChangeAspect="1" noChangeArrowheads="1"/>
          </p:cNvPicPr>
          <p:nvPr/>
        </p:nvPicPr>
        <p:blipFill>
          <a:blip r:embed="rId3" cstate="print"/>
          <a:srcRect/>
          <a:stretch>
            <a:fillRect/>
          </a:stretch>
        </p:blipFill>
        <p:spPr bwMode="auto">
          <a:xfrm>
            <a:off x="241300" y="1676400"/>
            <a:ext cx="8683625" cy="2190750"/>
          </a:xfrm>
          <a:prstGeom prst="rect">
            <a:avLst/>
          </a:prstGeom>
          <a:solidFill>
            <a:schemeClr val="bg1"/>
          </a:solidFill>
          <a:ln w="9525" algn="ctr">
            <a:noFill/>
            <a:miter lim="800000"/>
            <a:headEnd/>
            <a:tailEnd/>
          </a:ln>
          <a:effectLst/>
        </p:spPr>
      </p:pic>
      <p:sp>
        <p:nvSpPr>
          <p:cNvPr id="1217542" name="Rectangle 6"/>
          <p:cNvSpPr>
            <a:spLocks noChangeArrowheads="1"/>
          </p:cNvSpPr>
          <p:nvPr/>
        </p:nvSpPr>
        <p:spPr bwMode="auto">
          <a:xfrm>
            <a:off x="7337425" y="2446338"/>
            <a:ext cx="517525" cy="1409700"/>
          </a:xfrm>
          <a:prstGeom prst="rect">
            <a:avLst/>
          </a:prstGeom>
          <a:solidFill>
            <a:schemeClr val="folHlink">
              <a:alpha val="25000"/>
            </a:schemeClr>
          </a:solidFill>
          <a:ln w="9525" algn="ctr">
            <a:noFill/>
            <a:miter lim="800000"/>
            <a:headEnd/>
            <a:tailEnd/>
          </a:ln>
          <a:effectLst/>
        </p:spPr>
        <p:txBody>
          <a:bodyPr wrap="none" anchor="ctr"/>
          <a:lstStyle/>
          <a:p>
            <a:endParaRPr lang="en-US"/>
          </a:p>
        </p:txBody>
      </p:sp>
      <p:sp>
        <p:nvSpPr>
          <p:cNvPr id="1217543" name="Rectangle 7"/>
          <p:cNvSpPr>
            <a:spLocks noChangeArrowheads="1"/>
          </p:cNvSpPr>
          <p:nvPr/>
        </p:nvSpPr>
        <p:spPr bwMode="auto">
          <a:xfrm>
            <a:off x="212725" y="3073400"/>
            <a:ext cx="8782050" cy="819150"/>
          </a:xfrm>
          <a:prstGeom prst="rect">
            <a:avLst/>
          </a:prstGeom>
          <a:solidFill>
            <a:schemeClr val="tx1"/>
          </a:solidFill>
          <a:ln w="9525" algn="ctr">
            <a:noFill/>
            <a:miter lim="800000"/>
            <a:headEnd/>
            <a:tailEnd/>
          </a:ln>
          <a:effectLst/>
        </p:spPr>
        <p:txBody>
          <a:bodyPr wrap="none" anchor="ctr"/>
          <a:lstStyle/>
          <a:p>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887788"/>
            <a:ext cx="4114800" cy="1771769"/>
          </a:xfrm>
          <a:prstGeom prst="rect">
            <a:avLst/>
          </a:prstGeom>
        </p:spPr>
      </p:pic>
      <p:sp>
        <p:nvSpPr>
          <p:cNvPr id="3" name="Footer Placeholder 2">
            <a:extLst>
              <a:ext uri="{FF2B5EF4-FFF2-40B4-BE49-F238E27FC236}">
                <a16:creationId xmlns:a16="http://schemas.microsoft.com/office/drawing/2014/main" id="{FF509333-D3B0-4796-A077-0DE72001211B}"/>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142364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17542"/>
                                        </p:tgtEl>
                                        <p:attrNameLst>
                                          <p:attrName>style.visibility</p:attrName>
                                        </p:attrNameLst>
                                      </p:cBhvr>
                                      <p:to>
                                        <p:strVal val="visible"/>
                                      </p:to>
                                    </p:set>
                                    <p:animEffect transition="in" filter="dissolve">
                                      <p:cBhvr>
                                        <p:cTn id="7" dur="500"/>
                                        <p:tgtEl>
                                          <p:spTgt spid="1217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754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19586" name="Rectangle 2"/>
          <p:cNvSpPr>
            <a:spLocks noGrp="1" noChangeArrowheads="1"/>
          </p:cNvSpPr>
          <p:nvPr>
            <p:ph type="title"/>
          </p:nvPr>
        </p:nvSpPr>
        <p:spPr/>
        <p:txBody>
          <a:bodyPr/>
          <a:lstStyle/>
          <a:p>
            <a:r>
              <a:rPr lang="en-US"/>
              <a:t>Different Geometry = Different Loss</a:t>
            </a:r>
          </a:p>
        </p:txBody>
      </p:sp>
      <p:sp>
        <p:nvSpPr>
          <p:cNvPr id="1219587" name="Rectangle 3"/>
          <p:cNvSpPr>
            <a:spLocks noGrp="1" noChangeArrowheads="1"/>
          </p:cNvSpPr>
          <p:nvPr>
            <p:ph sz="half" idx="1"/>
          </p:nvPr>
        </p:nvSpPr>
        <p:spPr>
          <a:xfrm>
            <a:off x="4648200" y="3887788"/>
            <a:ext cx="3810000" cy="2193925"/>
          </a:xfrm>
          <a:noFill/>
        </p:spPr>
        <p:txBody>
          <a:bodyPr vert="horz" lIns="91440" tIns="45720" rIns="91440" bIns="45720" rtlCol="0">
            <a:normAutofit/>
          </a:bodyPr>
          <a:lstStyle/>
          <a:p>
            <a:pPr>
              <a:buFontTx/>
            </a:pPr>
            <a:r>
              <a:rPr lang="en-US" b="0">
                <a:solidFill>
                  <a:schemeClr val="bg1"/>
                </a:solidFill>
              </a:rPr>
              <a:t>Base Case with Twice as Much Air Flow (Twice the Velocity)</a:t>
            </a:r>
          </a:p>
        </p:txBody>
      </p:sp>
      <p:pic>
        <p:nvPicPr>
          <p:cNvPr id="1219588" name="Picture 4"/>
          <p:cNvPicPr>
            <a:picLocks noChangeAspect="1" noChangeArrowheads="1"/>
          </p:cNvPicPr>
          <p:nvPr/>
        </p:nvPicPr>
        <p:blipFill>
          <a:blip r:embed="rId3" cstate="print"/>
          <a:srcRect/>
          <a:stretch>
            <a:fillRect/>
          </a:stretch>
        </p:blipFill>
        <p:spPr bwMode="auto">
          <a:xfrm>
            <a:off x="241300" y="1676400"/>
            <a:ext cx="8683625" cy="2190750"/>
          </a:xfrm>
          <a:prstGeom prst="rect">
            <a:avLst/>
          </a:prstGeom>
          <a:solidFill>
            <a:schemeClr val="bg1"/>
          </a:solidFill>
          <a:ln w="9525" algn="ctr">
            <a:noFill/>
            <a:miter lim="800000"/>
            <a:headEnd/>
            <a:tailEnd/>
          </a:ln>
          <a:effectLst/>
        </p:spPr>
      </p:pic>
      <p:sp>
        <p:nvSpPr>
          <p:cNvPr id="1219590" name="Rectangle 6"/>
          <p:cNvSpPr>
            <a:spLocks noChangeArrowheads="1"/>
          </p:cNvSpPr>
          <p:nvPr/>
        </p:nvSpPr>
        <p:spPr bwMode="auto">
          <a:xfrm>
            <a:off x="7337425" y="2446338"/>
            <a:ext cx="517525" cy="1409700"/>
          </a:xfrm>
          <a:prstGeom prst="rect">
            <a:avLst/>
          </a:prstGeom>
          <a:solidFill>
            <a:schemeClr val="folHlink">
              <a:alpha val="25000"/>
            </a:schemeClr>
          </a:solidFill>
          <a:ln w="9525" algn="ctr">
            <a:noFill/>
            <a:miter lim="800000"/>
            <a:headEnd/>
            <a:tailEnd/>
          </a:ln>
          <a:effectLst/>
        </p:spPr>
        <p:txBody>
          <a:bodyPr wrap="none" anchor="ctr"/>
          <a:lstStyle/>
          <a:p>
            <a:endParaRPr lang="en-US"/>
          </a:p>
        </p:txBody>
      </p:sp>
      <p:sp>
        <p:nvSpPr>
          <p:cNvPr id="1219591" name="Rectangle 7"/>
          <p:cNvSpPr>
            <a:spLocks noChangeArrowheads="1"/>
          </p:cNvSpPr>
          <p:nvPr/>
        </p:nvSpPr>
        <p:spPr bwMode="auto">
          <a:xfrm>
            <a:off x="212725" y="3255963"/>
            <a:ext cx="8782050" cy="671512"/>
          </a:xfrm>
          <a:prstGeom prst="rect">
            <a:avLst/>
          </a:prstGeom>
          <a:solidFill>
            <a:schemeClr val="tx1"/>
          </a:solidFill>
          <a:ln w="9525" algn="ctr">
            <a:noFill/>
            <a:miter lim="800000"/>
            <a:headEnd/>
            <a:tailEnd/>
          </a:ln>
          <a:effectLst/>
        </p:spPr>
        <p:txBody>
          <a:bodyPr wrap="none" anchor="ctr"/>
          <a:lstStyle/>
          <a:p>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887788"/>
            <a:ext cx="4114800" cy="1771769"/>
          </a:xfrm>
          <a:prstGeom prst="rect">
            <a:avLst/>
          </a:prstGeom>
        </p:spPr>
      </p:pic>
      <p:sp>
        <p:nvSpPr>
          <p:cNvPr id="3" name="Footer Placeholder 2">
            <a:extLst>
              <a:ext uri="{FF2B5EF4-FFF2-40B4-BE49-F238E27FC236}">
                <a16:creationId xmlns:a16="http://schemas.microsoft.com/office/drawing/2014/main" id="{9DF981A3-98D8-4FD3-9E1C-44E38D64D4EB}"/>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146234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19590"/>
                                        </p:tgtEl>
                                        <p:attrNameLst>
                                          <p:attrName>style.visibility</p:attrName>
                                        </p:attrNameLst>
                                      </p:cBhvr>
                                      <p:to>
                                        <p:strVal val="visible"/>
                                      </p:to>
                                    </p:set>
                                    <p:animEffect transition="in" filter="dissolve">
                                      <p:cBhvr>
                                        <p:cTn id="7" dur="500"/>
                                        <p:tgtEl>
                                          <p:spTgt spid="1219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59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1634" name="Rectangle 2"/>
          <p:cNvSpPr>
            <a:spLocks noGrp="1" noChangeArrowheads="1"/>
          </p:cNvSpPr>
          <p:nvPr>
            <p:ph type="title"/>
          </p:nvPr>
        </p:nvSpPr>
        <p:spPr/>
        <p:txBody>
          <a:bodyPr/>
          <a:lstStyle/>
          <a:p>
            <a:r>
              <a:rPr lang="en-US"/>
              <a:t>Different Geometry = Different Loss</a:t>
            </a:r>
          </a:p>
        </p:txBody>
      </p:sp>
      <p:sp>
        <p:nvSpPr>
          <p:cNvPr id="1221635" name="Rectangle 3"/>
          <p:cNvSpPr>
            <a:spLocks noGrp="1" noChangeArrowheads="1"/>
          </p:cNvSpPr>
          <p:nvPr>
            <p:ph sz="half" idx="1"/>
          </p:nvPr>
        </p:nvSpPr>
        <p:spPr>
          <a:xfrm>
            <a:off x="4648200" y="3887788"/>
            <a:ext cx="3810000" cy="2193925"/>
          </a:xfrm>
          <a:noFill/>
        </p:spPr>
        <p:txBody>
          <a:bodyPr vert="horz" lIns="91440" tIns="45720" rIns="91440" bIns="45720" rtlCol="0">
            <a:normAutofit/>
          </a:bodyPr>
          <a:lstStyle/>
          <a:p>
            <a:pPr>
              <a:buFontTx/>
            </a:pPr>
            <a:r>
              <a:rPr lang="en-US" b="0">
                <a:solidFill>
                  <a:schemeClr val="bg1"/>
                </a:solidFill>
              </a:rPr>
              <a:t>Base Case with Three Vanes and Twice as Much Air Flow (Twice the Velocity)</a:t>
            </a:r>
          </a:p>
        </p:txBody>
      </p:sp>
      <p:pic>
        <p:nvPicPr>
          <p:cNvPr id="1221636" name="Picture 4"/>
          <p:cNvPicPr>
            <a:picLocks noChangeAspect="1" noChangeArrowheads="1"/>
          </p:cNvPicPr>
          <p:nvPr/>
        </p:nvPicPr>
        <p:blipFill>
          <a:blip r:embed="rId3" cstate="print"/>
          <a:srcRect/>
          <a:stretch>
            <a:fillRect/>
          </a:stretch>
        </p:blipFill>
        <p:spPr bwMode="auto">
          <a:xfrm>
            <a:off x="241300" y="1676400"/>
            <a:ext cx="8683625" cy="2190750"/>
          </a:xfrm>
          <a:prstGeom prst="rect">
            <a:avLst/>
          </a:prstGeom>
          <a:solidFill>
            <a:schemeClr val="bg1"/>
          </a:solidFill>
          <a:ln w="9525" algn="ctr">
            <a:noFill/>
            <a:miter lim="800000"/>
            <a:headEnd/>
            <a:tailEnd/>
          </a:ln>
          <a:effectLst/>
        </p:spPr>
      </p:pic>
      <p:sp>
        <p:nvSpPr>
          <p:cNvPr id="1221638" name="Rectangle 6"/>
          <p:cNvSpPr>
            <a:spLocks noChangeArrowheads="1"/>
          </p:cNvSpPr>
          <p:nvPr/>
        </p:nvSpPr>
        <p:spPr bwMode="auto">
          <a:xfrm>
            <a:off x="7337425" y="2446338"/>
            <a:ext cx="517525" cy="1409700"/>
          </a:xfrm>
          <a:prstGeom prst="rect">
            <a:avLst/>
          </a:prstGeom>
          <a:solidFill>
            <a:schemeClr val="folHlink">
              <a:alpha val="25000"/>
            </a:schemeClr>
          </a:solidFill>
          <a:ln w="9525" algn="ctr">
            <a:noFill/>
            <a:miter lim="800000"/>
            <a:headEnd/>
            <a:tailEnd/>
          </a:ln>
          <a:effectLst/>
        </p:spPr>
        <p:txBody>
          <a:bodyPr wrap="none" anchor="ctr"/>
          <a:lstStyle/>
          <a:p>
            <a:endParaRPr lang="en-US"/>
          </a:p>
        </p:txBody>
      </p:sp>
      <p:sp>
        <p:nvSpPr>
          <p:cNvPr id="1221639" name="Rectangle 7"/>
          <p:cNvSpPr>
            <a:spLocks noChangeArrowheads="1"/>
          </p:cNvSpPr>
          <p:nvPr/>
        </p:nvSpPr>
        <p:spPr bwMode="auto">
          <a:xfrm>
            <a:off x="212725" y="3478213"/>
            <a:ext cx="8782050" cy="449262"/>
          </a:xfrm>
          <a:prstGeom prst="rect">
            <a:avLst/>
          </a:prstGeom>
          <a:solidFill>
            <a:schemeClr val="tx1"/>
          </a:solidFill>
          <a:ln w="9525" algn="ctr">
            <a:noFill/>
            <a:miter lim="800000"/>
            <a:headEnd/>
            <a:tailEnd/>
          </a:ln>
          <a:effectLst/>
        </p:spPr>
        <p:txBody>
          <a:bodyPr wrap="none" anchor="ctr"/>
          <a:lstStyle/>
          <a:p>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887788"/>
            <a:ext cx="4114800" cy="1771769"/>
          </a:xfrm>
          <a:prstGeom prst="rect">
            <a:avLst/>
          </a:prstGeom>
        </p:spPr>
      </p:pic>
      <p:sp>
        <p:nvSpPr>
          <p:cNvPr id="3" name="Footer Placeholder 2">
            <a:extLst>
              <a:ext uri="{FF2B5EF4-FFF2-40B4-BE49-F238E27FC236}">
                <a16:creationId xmlns:a16="http://schemas.microsoft.com/office/drawing/2014/main" id="{DDCBF07D-005F-4374-A25D-6B85FB92D82D}"/>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407968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1638"/>
                                        </p:tgtEl>
                                        <p:attrNameLst>
                                          <p:attrName>style.visibility</p:attrName>
                                        </p:attrNameLst>
                                      </p:cBhvr>
                                      <p:to>
                                        <p:strVal val="visible"/>
                                      </p:to>
                                    </p:set>
                                    <p:animEffect transition="in" filter="dissolve">
                                      <p:cBhvr>
                                        <p:cTn id="7" dur="500"/>
                                        <p:tgtEl>
                                          <p:spTgt spid="1221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163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3682" name="Rectangle 2"/>
          <p:cNvSpPr>
            <a:spLocks noGrp="1" noChangeArrowheads="1"/>
          </p:cNvSpPr>
          <p:nvPr>
            <p:ph type="title"/>
          </p:nvPr>
        </p:nvSpPr>
        <p:spPr/>
        <p:txBody>
          <a:bodyPr/>
          <a:lstStyle/>
          <a:p>
            <a:r>
              <a:rPr lang="en-US" dirty="0"/>
              <a:t>Different Geometry = Different Loss</a:t>
            </a:r>
          </a:p>
        </p:txBody>
      </p:sp>
      <p:sp>
        <p:nvSpPr>
          <p:cNvPr id="1223683" name="Rectangle 3"/>
          <p:cNvSpPr>
            <a:spLocks noGrp="1" noChangeArrowheads="1"/>
          </p:cNvSpPr>
          <p:nvPr>
            <p:ph sz="half" idx="1"/>
          </p:nvPr>
        </p:nvSpPr>
        <p:spPr>
          <a:xfrm>
            <a:off x="4648200" y="3887788"/>
            <a:ext cx="3810000" cy="2193925"/>
          </a:xfrm>
          <a:noFill/>
        </p:spPr>
        <p:txBody>
          <a:bodyPr vert="horz" lIns="91440" tIns="45720" rIns="91440" bIns="45720" rtlCol="0">
            <a:normAutofit/>
          </a:bodyPr>
          <a:lstStyle/>
          <a:p>
            <a:pPr>
              <a:buFontTx/>
            </a:pPr>
            <a:r>
              <a:rPr lang="en-US" b="0">
                <a:solidFill>
                  <a:schemeClr val="bg1"/>
                </a:solidFill>
              </a:rPr>
              <a:t>Base Case with Three Vanes and a Smaller Centerline Radius and Twice as Much Air Flow (Twice the Velocity)</a:t>
            </a:r>
          </a:p>
        </p:txBody>
      </p:sp>
      <p:pic>
        <p:nvPicPr>
          <p:cNvPr id="1223684" name="Picture 4"/>
          <p:cNvPicPr>
            <a:picLocks noChangeAspect="1" noChangeArrowheads="1"/>
          </p:cNvPicPr>
          <p:nvPr/>
        </p:nvPicPr>
        <p:blipFill>
          <a:blip r:embed="rId3" cstate="print"/>
          <a:srcRect/>
          <a:stretch>
            <a:fillRect/>
          </a:stretch>
        </p:blipFill>
        <p:spPr bwMode="auto">
          <a:xfrm>
            <a:off x="241300" y="1676400"/>
            <a:ext cx="8683625" cy="2190750"/>
          </a:xfrm>
          <a:prstGeom prst="rect">
            <a:avLst/>
          </a:prstGeom>
          <a:solidFill>
            <a:schemeClr val="bg1"/>
          </a:solidFill>
          <a:ln w="9525" algn="ctr">
            <a:noFill/>
            <a:miter lim="800000"/>
            <a:headEnd/>
            <a:tailEnd/>
          </a:ln>
          <a:effectLst/>
        </p:spPr>
      </p:pic>
      <p:sp>
        <p:nvSpPr>
          <p:cNvPr id="1223686" name="Rectangle 6"/>
          <p:cNvSpPr>
            <a:spLocks noChangeArrowheads="1"/>
          </p:cNvSpPr>
          <p:nvPr/>
        </p:nvSpPr>
        <p:spPr bwMode="auto">
          <a:xfrm>
            <a:off x="7337425" y="2446338"/>
            <a:ext cx="517525" cy="1409700"/>
          </a:xfrm>
          <a:prstGeom prst="rect">
            <a:avLst/>
          </a:prstGeom>
          <a:solidFill>
            <a:schemeClr val="folHlink">
              <a:alpha val="25000"/>
            </a:schemeClr>
          </a:solidFill>
          <a:ln w="9525" algn="ctr">
            <a:noFill/>
            <a:miter lim="800000"/>
            <a:headEnd/>
            <a:tailEnd/>
          </a:ln>
          <a:effectLst/>
        </p:spPr>
        <p:txBody>
          <a:bodyPr wrap="none" anchor="ctr"/>
          <a:lstStyle/>
          <a:p>
            <a:endParaRPr lang="en-US"/>
          </a:p>
        </p:txBody>
      </p:sp>
      <p:sp>
        <p:nvSpPr>
          <p:cNvPr id="1223687" name="Rectangle 7"/>
          <p:cNvSpPr>
            <a:spLocks noChangeArrowheads="1"/>
          </p:cNvSpPr>
          <p:nvPr/>
        </p:nvSpPr>
        <p:spPr bwMode="auto">
          <a:xfrm>
            <a:off x="212725" y="3662363"/>
            <a:ext cx="8782050" cy="276225"/>
          </a:xfrm>
          <a:prstGeom prst="rect">
            <a:avLst/>
          </a:prstGeom>
          <a:solidFill>
            <a:schemeClr val="tx1"/>
          </a:solidFill>
          <a:ln w="9525" algn="ctr">
            <a:noFill/>
            <a:miter lim="800000"/>
            <a:headEnd/>
            <a:tailEnd/>
          </a:ln>
          <a:effectLst/>
        </p:spPr>
        <p:txBody>
          <a:bodyPr wrap="none" anchor="ctr"/>
          <a:lstStyle/>
          <a:p>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887788"/>
            <a:ext cx="4114800" cy="1771769"/>
          </a:xfrm>
          <a:prstGeom prst="rect">
            <a:avLst/>
          </a:prstGeom>
        </p:spPr>
      </p:pic>
      <p:sp>
        <p:nvSpPr>
          <p:cNvPr id="3" name="Footer Placeholder 2">
            <a:extLst>
              <a:ext uri="{FF2B5EF4-FFF2-40B4-BE49-F238E27FC236}">
                <a16:creationId xmlns:a16="http://schemas.microsoft.com/office/drawing/2014/main" id="{F58BD1D1-C277-47E5-8329-F23CA2544086}"/>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253942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3686"/>
                                        </p:tgtEl>
                                        <p:attrNameLst>
                                          <p:attrName>style.visibility</p:attrName>
                                        </p:attrNameLst>
                                      </p:cBhvr>
                                      <p:to>
                                        <p:strVal val="visible"/>
                                      </p:to>
                                    </p:set>
                                    <p:animEffect transition="in" filter="dissolve">
                                      <p:cBhvr>
                                        <p:cTn id="7" dur="500"/>
                                        <p:tgtEl>
                                          <p:spTgt spid="1223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368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5730" name="Rectangle 2"/>
          <p:cNvSpPr>
            <a:spLocks noGrp="1" noChangeArrowheads="1"/>
          </p:cNvSpPr>
          <p:nvPr>
            <p:ph type="title"/>
          </p:nvPr>
        </p:nvSpPr>
        <p:spPr/>
        <p:txBody>
          <a:bodyPr/>
          <a:lstStyle/>
          <a:p>
            <a:r>
              <a:rPr lang="en-US"/>
              <a:t>Different Geometry = Different Loss</a:t>
            </a:r>
          </a:p>
        </p:txBody>
      </p:sp>
      <p:sp>
        <p:nvSpPr>
          <p:cNvPr id="1225731" name="Rectangle 3"/>
          <p:cNvSpPr>
            <a:spLocks noGrp="1" noChangeArrowheads="1"/>
          </p:cNvSpPr>
          <p:nvPr>
            <p:ph sz="half" idx="1"/>
          </p:nvPr>
        </p:nvSpPr>
        <p:spPr>
          <a:xfrm>
            <a:off x="4648200" y="3887788"/>
            <a:ext cx="3810000" cy="2193925"/>
          </a:xfrm>
          <a:noFill/>
        </p:spPr>
        <p:txBody>
          <a:bodyPr vert="horz" lIns="91440" tIns="45720" rIns="91440" bIns="45720" rtlCol="0">
            <a:normAutofit/>
          </a:bodyPr>
          <a:lstStyle/>
          <a:p>
            <a:pPr>
              <a:buFontTx/>
            </a:pPr>
            <a:r>
              <a:rPr lang="en-US" b="0" dirty="0">
                <a:solidFill>
                  <a:schemeClr val="bg1"/>
                </a:solidFill>
              </a:rPr>
              <a:t>Base Case with Three Vanes, and a High Aspect Ratio (Thin and Wide) and Twice as Much Air Flow (Twice the Velocity)</a:t>
            </a:r>
          </a:p>
        </p:txBody>
      </p:sp>
      <p:pic>
        <p:nvPicPr>
          <p:cNvPr id="1225732" name="Picture 4"/>
          <p:cNvPicPr>
            <a:picLocks noChangeAspect="1" noChangeArrowheads="1"/>
          </p:cNvPicPr>
          <p:nvPr/>
        </p:nvPicPr>
        <p:blipFill>
          <a:blip r:embed="rId3" cstate="print"/>
          <a:srcRect/>
          <a:stretch>
            <a:fillRect/>
          </a:stretch>
        </p:blipFill>
        <p:spPr bwMode="auto">
          <a:xfrm>
            <a:off x="241300" y="1676400"/>
            <a:ext cx="8683625" cy="2190750"/>
          </a:xfrm>
          <a:prstGeom prst="rect">
            <a:avLst/>
          </a:prstGeom>
          <a:solidFill>
            <a:schemeClr val="bg1"/>
          </a:solidFill>
          <a:ln w="9525" algn="ctr">
            <a:noFill/>
            <a:miter lim="800000"/>
            <a:headEnd/>
            <a:tailEnd/>
          </a:ln>
          <a:effectLst/>
        </p:spPr>
      </p:pic>
      <p:sp>
        <p:nvSpPr>
          <p:cNvPr id="1225734" name="Rectangle 6"/>
          <p:cNvSpPr>
            <a:spLocks noChangeArrowheads="1"/>
          </p:cNvSpPr>
          <p:nvPr/>
        </p:nvSpPr>
        <p:spPr bwMode="auto">
          <a:xfrm>
            <a:off x="7337425" y="2446338"/>
            <a:ext cx="517525" cy="1409700"/>
          </a:xfrm>
          <a:prstGeom prst="rect">
            <a:avLst/>
          </a:prstGeom>
          <a:solidFill>
            <a:schemeClr val="folHlink">
              <a:alpha val="25000"/>
            </a:schemeClr>
          </a:solidFill>
          <a:ln w="9525" algn="ctr">
            <a:noFill/>
            <a:miter lim="800000"/>
            <a:headEnd/>
            <a:tailEnd/>
          </a:ln>
          <a:effectLst/>
        </p:spPr>
        <p:txBody>
          <a:bodyPr wrap="none" anchor="ctr"/>
          <a:lstStyle/>
          <a:p>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887788"/>
            <a:ext cx="4114800" cy="1771769"/>
          </a:xfrm>
          <a:prstGeom prst="rect">
            <a:avLst/>
          </a:prstGeom>
        </p:spPr>
      </p:pic>
      <p:sp>
        <p:nvSpPr>
          <p:cNvPr id="3" name="Footer Placeholder 2">
            <a:extLst>
              <a:ext uri="{FF2B5EF4-FFF2-40B4-BE49-F238E27FC236}">
                <a16:creationId xmlns:a16="http://schemas.microsoft.com/office/drawing/2014/main" id="{5495A08A-C3CC-4A87-8AE0-24D24DB24813}"/>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305765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315843" name="Object 3"/>
          <p:cNvGraphicFramePr>
            <a:graphicFrameLocks noGrp="1" noChangeAspect="1"/>
          </p:cNvGraphicFramePr>
          <p:nvPr>
            <p:ph sz="half" idx="4294967295"/>
            <p:extLst>
              <p:ext uri="{D42A27DB-BD31-4B8C-83A1-F6EECF244321}">
                <p14:modId xmlns:p14="http://schemas.microsoft.com/office/powerpoint/2010/main" val="2362323530"/>
              </p:ext>
            </p:extLst>
          </p:nvPr>
        </p:nvGraphicFramePr>
        <p:xfrm>
          <a:off x="0" y="0"/>
          <a:ext cx="9140825" cy="5892800"/>
        </p:xfrm>
        <a:graphic>
          <a:graphicData uri="http://schemas.openxmlformats.org/presentationml/2006/ole">
            <mc:AlternateContent xmlns:mc="http://schemas.openxmlformats.org/markup-compatibility/2006">
              <mc:Choice xmlns:v="urn:schemas-microsoft-com:vml" Requires="v">
                <p:oleObj spid="_x0000_s2079" name="Chart" r:id="rId4" imgW="10039198" imgH="6134151" progId="Excel.Sheet.8">
                  <p:embed/>
                </p:oleObj>
              </mc:Choice>
              <mc:Fallback>
                <p:oleObj name="Chart" r:id="rId4" imgW="10039198" imgH="6134151"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0825" cy="5892800"/>
                      </a:xfrm>
                      <a:prstGeom prst="rect">
                        <a:avLst/>
                      </a:prstGeom>
                      <a:solidFill>
                        <a:schemeClr val="bg1"/>
                      </a:solidFill>
                      <a:ln>
                        <a:noFill/>
                      </a:ln>
                      <a:effectLst/>
                    </p:spPr>
                  </p:pic>
                </p:oleObj>
              </mc:Fallback>
            </mc:AlternateContent>
          </a:graphicData>
        </a:graphic>
      </p:graphicFrame>
      <p:sp>
        <p:nvSpPr>
          <p:cNvPr id="1315844" name="Oval 4"/>
          <p:cNvSpPr>
            <a:spLocks noChangeAspect="1" noChangeArrowheads="1"/>
          </p:cNvSpPr>
          <p:nvPr/>
        </p:nvSpPr>
        <p:spPr bwMode="auto">
          <a:xfrm>
            <a:off x="4695825" y="1141730"/>
            <a:ext cx="304800" cy="304800"/>
          </a:xfrm>
          <a:prstGeom prst="ellipse">
            <a:avLst/>
          </a:prstGeom>
          <a:noFill/>
          <a:ln w="38100">
            <a:solidFill>
              <a:srgbClr val="FFFF00"/>
            </a:solidFill>
            <a:round/>
            <a:headEnd/>
            <a:tailEnd/>
          </a:ln>
          <a:effectLst/>
        </p:spPr>
        <p:txBody>
          <a:bodyPr wrap="none" anchor="ctr"/>
          <a:lstStyle/>
          <a:p>
            <a:endParaRPr lang="en-US"/>
          </a:p>
        </p:txBody>
      </p:sp>
      <p:sp>
        <p:nvSpPr>
          <p:cNvPr id="1315845" name="Text Box 5"/>
          <p:cNvSpPr txBox="1">
            <a:spLocks noChangeArrowheads="1"/>
          </p:cNvSpPr>
          <p:nvPr/>
        </p:nvSpPr>
        <p:spPr bwMode="auto">
          <a:xfrm>
            <a:off x="5657850" y="2255838"/>
            <a:ext cx="3295650" cy="581025"/>
          </a:xfrm>
          <a:prstGeom prst="rect">
            <a:avLst/>
          </a:prstGeom>
          <a:solidFill>
            <a:srgbClr val="FFFF00"/>
          </a:solidFill>
          <a:ln w="9525" algn="ctr">
            <a:noFill/>
            <a:miter lim="800000"/>
            <a:headEnd/>
            <a:tailEnd/>
          </a:ln>
          <a:effectLst/>
        </p:spPr>
        <p:txBody>
          <a:bodyPr>
            <a:spAutoFit/>
          </a:bodyPr>
          <a:lstStyle/>
          <a:p>
            <a:pPr>
              <a:spcBef>
                <a:spcPct val="50000"/>
              </a:spcBef>
            </a:pPr>
            <a:r>
              <a:rPr lang="en-US" sz="1600">
                <a:latin typeface="Arial" charset="0"/>
              </a:rPr>
              <a:t>Where you actually need to be due to system effect</a:t>
            </a:r>
          </a:p>
        </p:txBody>
      </p:sp>
      <p:sp>
        <p:nvSpPr>
          <p:cNvPr id="3" name="Slide Number Placeholder 2"/>
          <p:cNvSpPr>
            <a:spLocks noGrp="1"/>
          </p:cNvSpPr>
          <p:nvPr>
            <p:ph type="sldNum" sz="quarter" idx="11"/>
          </p:nvPr>
        </p:nvSpPr>
        <p:spPr/>
        <p:txBody>
          <a:bodyPr/>
          <a:lstStyle/>
          <a:p>
            <a:fld id="{A9320731-3B2C-4107-8664-CAD7BE973DC8}" type="slidenum">
              <a:rPr lang="en-US" smtClean="0"/>
              <a:pPr/>
              <a:t>5</a:t>
            </a:fld>
            <a:endParaRPr lang="en-US"/>
          </a:p>
        </p:txBody>
      </p:sp>
      <p:sp>
        <p:nvSpPr>
          <p:cNvPr id="4" name="Footer Placeholder 3">
            <a:extLst>
              <a:ext uri="{FF2B5EF4-FFF2-40B4-BE49-F238E27FC236}">
                <a16:creationId xmlns:a16="http://schemas.microsoft.com/office/drawing/2014/main" id="{CD286E22-149E-4850-828C-2055333DA4C3}"/>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303992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15845"/>
                                        </p:tgtEl>
                                        <p:attrNameLst>
                                          <p:attrName>style.visibility</p:attrName>
                                        </p:attrNameLst>
                                      </p:cBhvr>
                                      <p:to>
                                        <p:strVal val="visible"/>
                                      </p:to>
                                    </p:set>
                                    <p:animEffect transition="in" filter="fade">
                                      <p:cBhvr>
                                        <p:cTn id="7" dur="1000"/>
                                        <p:tgtEl>
                                          <p:spTgt spid="13158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15844"/>
                                        </p:tgtEl>
                                        <p:attrNameLst>
                                          <p:attrName>style.visibility</p:attrName>
                                        </p:attrNameLst>
                                      </p:cBhvr>
                                      <p:to>
                                        <p:strVal val="visible"/>
                                      </p:to>
                                    </p:set>
                                    <p:animEffect transition="in" filter="fade">
                                      <p:cBhvr>
                                        <p:cTn id="10" dur="1000"/>
                                        <p:tgtEl>
                                          <p:spTgt spid="131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5844" grpId="0" animBg="1"/>
      <p:bldP spid="131584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7778" name="Rectangle 2"/>
          <p:cNvSpPr>
            <a:spLocks noGrp="1" noChangeArrowheads="1"/>
          </p:cNvSpPr>
          <p:nvPr>
            <p:ph type="title"/>
          </p:nvPr>
        </p:nvSpPr>
        <p:spPr/>
        <p:txBody>
          <a:bodyPr/>
          <a:lstStyle/>
          <a:p>
            <a:r>
              <a:rPr lang="en-US"/>
              <a:t>A Tool that Makes the Analysis Easy</a:t>
            </a:r>
          </a:p>
        </p:txBody>
      </p:sp>
      <p:pic>
        <p:nvPicPr>
          <p:cNvPr id="1227779" name="Picture 3">
            <a:hlinkClick r:id="rId3" action="ppaction://hlinkfile"/>
          </p:cNvPr>
          <p:cNvPicPr>
            <a:picLocks noChangeAspect="1" noChangeArrowheads="1"/>
          </p:cNvPicPr>
          <p:nvPr/>
        </p:nvPicPr>
        <p:blipFill>
          <a:blip r:embed="rId4" cstate="print"/>
          <a:srcRect/>
          <a:stretch>
            <a:fillRect/>
          </a:stretch>
        </p:blipFill>
        <p:spPr bwMode="auto">
          <a:xfrm>
            <a:off x="1038225" y="1628775"/>
            <a:ext cx="6910388" cy="4564063"/>
          </a:xfrm>
          <a:prstGeom prst="rect">
            <a:avLst/>
          </a:prstGeom>
          <a:noFill/>
          <a:ln w="9525">
            <a:noFill/>
            <a:miter lim="800000"/>
            <a:headEnd/>
            <a:tailEnd/>
          </a:ln>
          <a:effectLst/>
        </p:spPr>
      </p:pic>
      <p:sp>
        <p:nvSpPr>
          <p:cNvPr id="3" name="Slide Number Placeholder 2"/>
          <p:cNvSpPr>
            <a:spLocks noGrp="1"/>
          </p:cNvSpPr>
          <p:nvPr>
            <p:ph type="sldNum" sz="quarter" idx="11"/>
          </p:nvPr>
        </p:nvSpPr>
        <p:spPr/>
        <p:txBody>
          <a:bodyPr/>
          <a:lstStyle/>
          <a:p>
            <a:fld id="{A9320731-3B2C-4107-8664-CAD7BE973DC8}" type="slidenum">
              <a:rPr lang="en-US" smtClean="0"/>
              <a:pPr/>
              <a:t>50</a:t>
            </a:fld>
            <a:endParaRPr lang="en-US"/>
          </a:p>
        </p:txBody>
      </p:sp>
      <p:sp>
        <p:nvSpPr>
          <p:cNvPr id="4" name="Footer Placeholder 3">
            <a:extLst>
              <a:ext uri="{FF2B5EF4-FFF2-40B4-BE49-F238E27FC236}">
                <a16:creationId xmlns:a16="http://schemas.microsoft.com/office/drawing/2014/main" id="{BE865E85-BC69-42FF-9D70-1DCD59273152}"/>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73788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t>A Recent Field Example</a:t>
            </a:r>
          </a:p>
        </p:txBody>
      </p:sp>
      <p:sp>
        <p:nvSpPr>
          <p:cNvPr id="4" name="Slide Number Placeholder 3"/>
          <p:cNvSpPr>
            <a:spLocks noGrp="1"/>
          </p:cNvSpPr>
          <p:nvPr>
            <p:ph type="sldNum" sz="quarter" idx="11"/>
          </p:nvPr>
        </p:nvSpPr>
        <p:spPr/>
        <p:txBody>
          <a:bodyPr/>
          <a:lstStyle/>
          <a:p>
            <a:fld id="{A9320731-3B2C-4107-8664-CAD7BE973DC8}" type="slidenum">
              <a:rPr lang="en-US" smtClean="0"/>
              <a:pPr/>
              <a:t>51</a:t>
            </a:fld>
            <a:endParaRPr lang="en-US"/>
          </a:p>
        </p:txBody>
      </p:sp>
      <p:sp>
        <p:nvSpPr>
          <p:cNvPr id="5" name="Footer Placeholder 4">
            <a:extLst>
              <a:ext uri="{FF2B5EF4-FFF2-40B4-BE49-F238E27FC236}">
                <a16:creationId xmlns:a16="http://schemas.microsoft.com/office/drawing/2014/main" id="{461B083F-83DD-4692-A26C-B84E3708BE0A}"/>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89719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320731-3B2C-4107-8664-CAD7BE973DC8}" type="slidenum">
              <a:rPr lang="en-US" smtClean="0"/>
              <a:pPr/>
              <a:t>52</a:t>
            </a:fld>
            <a:endParaRPr lang="en-US"/>
          </a:p>
        </p:txBody>
      </p:sp>
      <p:pic>
        <p:nvPicPr>
          <p:cNvPr id="25603" name="Picture 3" descr="C:\Users\DSellers\Documents\Technical Pictures\Presidio at Monterey\2014-06-25\AHU2 After the f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6FDBFDE9-874D-43D0-AE72-A7BAA0839337}"/>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191136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320731-3B2C-4107-8664-CAD7BE973DC8}" type="slidenum">
              <a:rPr lang="en-US" smtClean="0"/>
              <a:pPr/>
              <a:t>53</a:t>
            </a:fld>
            <a:endParaRPr lang="en-US"/>
          </a:p>
        </p:txBody>
      </p:sp>
      <p:pic>
        <p:nvPicPr>
          <p:cNvPr id="26626" name="Picture 2" descr="C:\Users\DSellers\Documents\Technical Pictures\Presidio at Monterey\2014-06-25\AHU2 Discharge Fit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85725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B6712F89-BA27-408B-A8F8-9ED82110083A}"/>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214696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9320731-3B2C-4107-8664-CAD7BE973DC8}" type="slidenum">
              <a:rPr lang="en-US" smtClean="0"/>
              <a:pPr/>
              <a:t>54</a:t>
            </a:fld>
            <a:endParaRPr lang="en-US"/>
          </a:p>
        </p:txBody>
      </p:sp>
      <p:pic>
        <p:nvPicPr>
          <p:cNvPr id="27650" name="Picture 2" descr="C:\Users\DSellers\Documents\Technical Pictures\Presidio at Monterey\2014-06-25\AHU2 after the discharge fit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27EE815A-3686-4FA3-8CF4-0794C6CC727D}"/>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245735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Assessing the Operating Point</a:t>
            </a:r>
          </a:p>
        </p:txBody>
      </p:sp>
      <p:sp>
        <p:nvSpPr>
          <p:cNvPr id="3" name="Slide Number Placeholder 2"/>
          <p:cNvSpPr>
            <a:spLocks noGrp="1"/>
          </p:cNvSpPr>
          <p:nvPr>
            <p:ph type="sldNum" sz="quarter" idx="4294967295"/>
          </p:nvPr>
        </p:nvSpPr>
        <p:spPr>
          <a:xfrm>
            <a:off x="7623175" y="6629400"/>
            <a:ext cx="1520825" cy="274638"/>
          </a:xfrm>
        </p:spPr>
        <p:txBody>
          <a:bodyPr/>
          <a:lstStyle/>
          <a:p>
            <a:fld id="{A9320731-3B2C-4107-8664-CAD7BE973DC8}" type="slidenum">
              <a:rPr lang="en-US" smtClean="0"/>
              <a:pPr/>
              <a:t>55</a:t>
            </a:fld>
            <a:endParaRPr lang="en-US"/>
          </a:p>
        </p:txBody>
      </p:sp>
      <p:pic>
        <p:nvPicPr>
          <p:cNvPr id="28674" name="Picture 2" descr="C:\Users\DSellers\Documents\Technical Pictures\Presidio at Monterey\2014-06-25\AHU2 After the filt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00200"/>
            <a:ext cx="4041648" cy="3031236"/>
          </a:xfrm>
          <a:prstGeom prst="rect">
            <a:avLst/>
          </a:prstGeom>
          <a:noFill/>
          <a:extLst>
            <a:ext uri="{909E8E84-426E-40DD-AFC4-6F175D3DCCD1}">
              <a14:hiddenFill xmlns:a14="http://schemas.microsoft.com/office/drawing/2010/main">
                <a:solidFill>
                  <a:srgbClr val="FFFFFF"/>
                </a:solidFill>
              </a14:hiddenFill>
            </a:ext>
          </a:extLst>
        </p:spPr>
      </p:pic>
      <p:pic>
        <p:nvPicPr>
          <p:cNvPr id="28675" name="Picture 3" descr="C:\Users\DSellers\Documents\Technical Pictures\Presidio at Monterey\2014-06-25\AHU2 after the coi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5152" y="1600200"/>
            <a:ext cx="4041648" cy="30312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DSellers\Documents\Technical Pictures\Presidio at Monterey\2014-06-25\AHU2 after the coi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585" t="75688" r="44279" b="20130"/>
          <a:stretch/>
        </p:blipFill>
        <p:spPr bwMode="auto">
          <a:xfrm rot="21401581">
            <a:off x="7007740" y="3866586"/>
            <a:ext cx="52811" cy="128016"/>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 y="4844179"/>
            <a:ext cx="8961120" cy="1251821"/>
          </a:xfrm>
          <a:prstGeom prst="rect">
            <a:avLst/>
          </a:prstGeom>
          <a:solidFill>
            <a:schemeClr val="bg1"/>
          </a:solidFill>
          <a:ln>
            <a:noFill/>
          </a:ln>
          <a:effectLst/>
        </p:spPr>
      </p:pic>
      <p:sp>
        <p:nvSpPr>
          <p:cNvPr id="5" name="Footer Placeholder 4">
            <a:extLst>
              <a:ext uri="{FF2B5EF4-FFF2-40B4-BE49-F238E27FC236}">
                <a16:creationId xmlns:a16="http://schemas.microsoft.com/office/drawing/2014/main" id="{6E35F1D5-4E02-4E46-B29B-A07E7669E0E6}"/>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69444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8436"/>
            <a:ext cx="9144000" cy="3961127"/>
          </a:xfrm>
          <a:prstGeom prst="rect">
            <a:avLst/>
          </a:prstGeom>
        </p:spPr>
      </p:pic>
      <p:sp>
        <p:nvSpPr>
          <p:cNvPr id="2" name="Slide Number Placeholder 1">
            <a:extLst>
              <a:ext uri="{FF2B5EF4-FFF2-40B4-BE49-F238E27FC236}">
                <a16:creationId xmlns:a16="http://schemas.microsoft.com/office/drawing/2014/main" id="{EB7A1271-23F4-4921-86AE-F5267ABA4A11}"/>
              </a:ext>
            </a:extLst>
          </p:cNvPr>
          <p:cNvSpPr>
            <a:spLocks noGrp="1"/>
          </p:cNvSpPr>
          <p:nvPr>
            <p:ph type="sldNum" sz="quarter" idx="11"/>
          </p:nvPr>
        </p:nvSpPr>
        <p:spPr/>
        <p:txBody>
          <a:bodyPr/>
          <a:lstStyle/>
          <a:p>
            <a:fld id="{A9320731-3B2C-4107-8664-CAD7BE973DC8}" type="slidenum">
              <a:rPr lang="en-US" smtClean="0"/>
              <a:pPr/>
              <a:t>56</a:t>
            </a:fld>
            <a:endParaRPr lang="en-US"/>
          </a:p>
        </p:txBody>
      </p:sp>
      <p:sp>
        <p:nvSpPr>
          <p:cNvPr id="3" name="Footer Placeholder 2">
            <a:extLst>
              <a:ext uri="{FF2B5EF4-FFF2-40B4-BE49-F238E27FC236}">
                <a16:creationId xmlns:a16="http://schemas.microsoft.com/office/drawing/2014/main" id="{4269AA2A-B475-49FE-ADDE-1D9B011E42C2}"/>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131467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834" name="Rectangle 10"/>
          <p:cNvSpPr>
            <a:spLocks noGrp="1" noChangeArrowheads="1"/>
          </p:cNvSpPr>
          <p:nvPr>
            <p:ph type="title"/>
          </p:nvPr>
        </p:nvSpPr>
        <p:spPr/>
        <p:txBody>
          <a:bodyPr/>
          <a:lstStyle/>
          <a:p>
            <a:r>
              <a:rPr lang="en-US"/>
              <a:t>Interesting Relationships</a:t>
            </a:r>
          </a:p>
        </p:txBody>
      </p:sp>
      <p:pic>
        <p:nvPicPr>
          <p:cNvPr id="1229826" name="Picture 2"/>
          <p:cNvPicPr>
            <a:picLocks noChangeAspect="1" noChangeArrowheads="1"/>
          </p:cNvPicPr>
          <p:nvPr/>
        </p:nvPicPr>
        <p:blipFill>
          <a:blip r:embed="rId3" cstate="print"/>
          <a:srcRect/>
          <a:stretch>
            <a:fillRect/>
          </a:stretch>
        </p:blipFill>
        <p:spPr bwMode="auto">
          <a:xfrm>
            <a:off x="436563" y="2012950"/>
            <a:ext cx="8413750" cy="4265613"/>
          </a:xfrm>
          <a:prstGeom prst="rect">
            <a:avLst/>
          </a:prstGeom>
          <a:solidFill>
            <a:schemeClr val="bg1"/>
          </a:solidFill>
          <a:ln w="9525">
            <a:noFill/>
            <a:miter lim="800000"/>
            <a:headEnd/>
            <a:tailEnd/>
          </a:ln>
          <a:effectLst>
            <a:softEdge rad="127000"/>
          </a:effectLst>
        </p:spPr>
      </p:pic>
      <p:sp>
        <p:nvSpPr>
          <p:cNvPr id="1229827" name="Rectangle 3"/>
          <p:cNvSpPr>
            <a:spLocks noChangeArrowheads="1"/>
          </p:cNvSpPr>
          <p:nvPr/>
        </p:nvSpPr>
        <p:spPr bwMode="auto">
          <a:xfrm>
            <a:off x="3025775" y="4778375"/>
            <a:ext cx="838200" cy="282575"/>
          </a:xfrm>
          <a:prstGeom prst="rect">
            <a:avLst/>
          </a:prstGeom>
          <a:solidFill>
            <a:srgbClr val="FFFF00">
              <a:alpha val="50000"/>
            </a:srgbClr>
          </a:solidFill>
          <a:ln w="9525">
            <a:noFill/>
            <a:miter lim="800000"/>
            <a:headEnd/>
            <a:tailEnd/>
          </a:ln>
          <a:effectLst/>
        </p:spPr>
        <p:txBody>
          <a:bodyPr wrap="none" anchor="ctr"/>
          <a:lstStyle/>
          <a:p>
            <a:endParaRPr lang="en-US"/>
          </a:p>
        </p:txBody>
      </p:sp>
      <p:sp>
        <p:nvSpPr>
          <p:cNvPr id="1229828" name="Rectangle 4"/>
          <p:cNvSpPr>
            <a:spLocks noChangeArrowheads="1"/>
          </p:cNvSpPr>
          <p:nvPr/>
        </p:nvSpPr>
        <p:spPr bwMode="auto">
          <a:xfrm>
            <a:off x="3025775" y="5518150"/>
            <a:ext cx="838200" cy="228600"/>
          </a:xfrm>
          <a:prstGeom prst="rect">
            <a:avLst/>
          </a:prstGeom>
          <a:solidFill>
            <a:srgbClr val="FFFF00">
              <a:alpha val="50000"/>
            </a:srgbClr>
          </a:solidFill>
          <a:ln w="9525">
            <a:noFill/>
            <a:miter lim="800000"/>
            <a:headEnd/>
            <a:tailEnd/>
          </a:ln>
          <a:effectLst/>
        </p:spPr>
        <p:txBody>
          <a:bodyPr wrap="none" anchor="ctr"/>
          <a:lstStyle/>
          <a:p>
            <a:endParaRPr lang="en-US"/>
          </a:p>
        </p:txBody>
      </p:sp>
      <p:sp>
        <p:nvSpPr>
          <p:cNvPr id="1229829" name="Rectangle 5"/>
          <p:cNvSpPr>
            <a:spLocks noChangeArrowheads="1"/>
          </p:cNvSpPr>
          <p:nvPr/>
        </p:nvSpPr>
        <p:spPr bwMode="auto">
          <a:xfrm>
            <a:off x="7046913" y="4779963"/>
            <a:ext cx="838200" cy="280987"/>
          </a:xfrm>
          <a:prstGeom prst="rect">
            <a:avLst/>
          </a:prstGeom>
          <a:solidFill>
            <a:srgbClr val="00FF00">
              <a:alpha val="50000"/>
            </a:srgbClr>
          </a:solidFill>
          <a:ln w="9525">
            <a:noFill/>
            <a:miter lim="800000"/>
            <a:headEnd/>
            <a:tailEnd/>
          </a:ln>
          <a:effectLst/>
        </p:spPr>
        <p:txBody>
          <a:bodyPr wrap="none" anchor="ctr"/>
          <a:lstStyle/>
          <a:p>
            <a:endParaRPr lang="en-US"/>
          </a:p>
        </p:txBody>
      </p:sp>
      <p:sp>
        <p:nvSpPr>
          <p:cNvPr id="1229830" name="Rectangle 6"/>
          <p:cNvSpPr>
            <a:spLocks noChangeArrowheads="1"/>
          </p:cNvSpPr>
          <p:nvPr/>
        </p:nvSpPr>
        <p:spPr bwMode="auto">
          <a:xfrm>
            <a:off x="7885113" y="4768850"/>
            <a:ext cx="838200" cy="292100"/>
          </a:xfrm>
          <a:prstGeom prst="rect">
            <a:avLst/>
          </a:prstGeom>
          <a:solidFill>
            <a:srgbClr val="00CCFF">
              <a:alpha val="50000"/>
            </a:srgbClr>
          </a:solidFill>
          <a:ln w="9525">
            <a:noFill/>
            <a:miter lim="800000"/>
            <a:headEnd/>
            <a:tailEnd/>
          </a:ln>
          <a:effectLst/>
        </p:spPr>
        <p:txBody>
          <a:bodyPr wrap="none" anchor="ctr"/>
          <a:lstStyle/>
          <a:p>
            <a:endParaRPr lang="en-US"/>
          </a:p>
        </p:txBody>
      </p:sp>
      <p:sp>
        <p:nvSpPr>
          <p:cNvPr id="1229831" name="Rectangle 7"/>
          <p:cNvSpPr>
            <a:spLocks noChangeArrowheads="1"/>
          </p:cNvSpPr>
          <p:nvPr/>
        </p:nvSpPr>
        <p:spPr bwMode="auto">
          <a:xfrm>
            <a:off x="7046913" y="5518150"/>
            <a:ext cx="838200" cy="228600"/>
          </a:xfrm>
          <a:prstGeom prst="rect">
            <a:avLst/>
          </a:prstGeom>
          <a:solidFill>
            <a:srgbClr val="00FF00">
              <a:alpha val="50000"/>
            </a:srgbClr>
          </a:solidFill>
          <a:ln w="9525">
            <a:noFill/>
            <a:miter lim="800000"/>
            <a:headEnd/>
            <a:tailEnd/>
          </a:ln>
          <a:effectLst/>
        </p:spPr>
        <p:txBody>
          <a:bodyPr wrap="none" anchor="ctr"/>
          <a:lstStyle/>
          <a:p>
            <a:endParaRPr lang="en-US"/>
          </a:p>
        </p:txBody>
      </p:sp>
      <p:sp>
        <p:nvSpPr>
          <p:cNvPr id="1229832" name="Rectangle 8"/>
          <p:cNvSpPr>
            <a:spLocks noChangeArrowheads="1"/>
          </p:cNvSpPr>
          <p:nvPr/>
        </p:nvSpPr>
        <p:spPr bwMode="auto">
          <a:xfrm>
            <a:off x="7885113" y="5518150"/>
            <a:ext cx="838200" cy="228600"/>
          </a:xfrm>
          <a:prstGeom prst="rect">
            <a:avLst/>
          </a:prstGeom>
          <a:solidFill>
            <a:srgbClr val="00CCFF">
              <a:alpha val="50000"/>
            </a:srgbClr>
          </a:solidFill>
          <a:ln w="9525">
            <a:noFill/>
            <a:miter lim="800000"/>
            <a:headEnd/>
            <a:tailEnd/>
          </a:ln>
          <a:effectLst/>
        </p:spPr>
        <p:txBody>
          <a:bodyPr wrap="none" anchor="ctr"/>
          <a:lstStyle/>
          <a:p>
            <a:endParaRPr lang="en-US"/>
          </a:p>
        </p:txBody>
      </p:sp>
      <p:sp>
        <p:nvSpPr>
          <p:cNvPr id="1229833" name="Text Box 9"/>
          <p:cNvSpPr txBox="1">
            <a:spLocks noChangeArrowheads="1"/>
          </p:cNvSpPr>
          <p:nvPr/>
        </p:nvSpPr>
        <p:spPr bwMode="auto">
          <a:xfrm>
            <a:off x="76200" y="6553200"/>
            <a:ext cx="762000" cy="336550"/>
          </a:xfrm>
          <a:prstGeom prst="rect">
            <a:avLst/>
          </a:prstGeom>
          <a:noFill/>
          <a:ln w="9525">
            <a:noFill/>
            <a:miter lim="800000"/>
            <a:headEnd/>
            <a:tailEnd/>
          </a:ln>
          <a:effectLst/>
        </p:spPr>
        <p:txBody>
          <a:bodyPr>
            <a:spAutoFit/>
          </a:bodyPr>
          <a:lstStyle/>
          <a:p>
            <a:pPr eaLnBrk="1" hangingPunct="1">
              <a:spcBef>
                <a:spcPct val="50000"/>
              </a:spcBef>
            </a:pPr>
            <a:fld id="{89A8BAC8-AB41-4618-8DD5-DB7E3A2FE498}" type="slidenum">
              <a:rPr lang="en-US" sz="800">
                <a:latin typeface="Times New Roman" pitchFamily="18" charset="0"/>
              </a:rPr>
              <a:pPr eaLnBrk="1" hangingPunct="1">
                <a:spcBef>
                  <a:spcPct val="50000"/>
                </a:spcBef>
              </a:pPr>
              <a:t>57</a:t>
            </a:fld>
            <a:r>
              <a:rPr lang="en-US" sz="800">
                <a:latin typeface="Times New Roman" pitchFamily="18" charset="0"/>
              </a:rPr>
              <a:t> - </a:t>
            </a:r>
            <a:fld id="{CE5A116E-D099-48D9-A97D-1E6BC13E12B3}" type="datetime1">
              <a:rPr lang="en-US" sz="800">
                <a:latin typeface="Times New Roman" pitchFamily="18" charset="0"/>
              </a:rPr>
              <a:pPr eaLnBrk="1" hangingPunct="1">
                <a:spcBef>
                  <a:spcPct val="50000"/>
                </a:spcBef>
              </a:pPr>
              <a:t>7/31/2019</a:t>
            </a:fld>
            <a:endParaRPr lang="en-US" sz="800">
              <a:latin typeface="Times New Roman" pitchFamily="18" charset="0"/>
            </a:endParaRPr>
          </a:p>
        </p:txBody>
      </p:sp>
      <p:sp>
        <p:nvSpPr>
          <p:cNvPr id="1229835" name="Rectangle 11"/>
          <p:cNvSpPr>
            <a:spLocks noChangeArrowheads="1"/>
          </p:cNvSpPr>
          <p:nvPr/>
        </p:nvSpPr>
        <p:spPr bwMode="auto">
          <a:xfrm>
            <a:off x="2193925" y="4527550"/>
            <a:ext cx="815975" cy="261938"/>
          </a:xfrm>
          <a:prstGeom prst="rect">
            <a:avLst/>
          </a:prstGeom>
          <a:solidFill>
            <a:srgbClr val="FF0000">
              <a:alpha val="50000"/>
            </a:srgbClr>
          </a:solidFill>
          <a:ln w="9525">
            <a:noFill/>
            <a:miter lim="800000"/>
            <a:headEnd/>
            <a:tailEnd/>
          </a:ln>
          <a:effectLst/>
        </p:spPr>
        <p:txBody>
          <a:bodyPr wrap="none" anchor="ctr"/>
          <a:lstStyle/>
          <a:p>
            <a:endParaRPr lang="en-US"/>
          </a:p>
        </p:txBody>
      </p:sp>
      <p:sp>
        <p:nvSpPr>
          <p:cNvPr id="1229836" name="Rectangle 12"/>
          <p:cNvSpPr>
            <a:spLocks noChangeArrowheads="1"/>
          </p:cNvSpPr>
          <p:nvPr/>
        </p:nvSpPr>
        <p:spPr bwMode="auto">
          <a:xfrm>
            <a:off x="603250" y="4786313"/>
            <a:ext cx="1600200" cy="261937"/>
          </a:xfrm>
          <a:prstGeom prst="rect">
            <a:avLst/>
          </a:prstGeom>
          <a:solidFill>
            <a:srgbClr val="FF0000">
              <a:alpha val="50000"/>
            </a:srgbClr>
          </a:solidFill>
          <a:ln w="9525">
            <a:noFill/>
            <a:miter lim="800000"/>
            <a:headEnd/>
            <a:tailEnd/>
          </a:ln>
          <a:effectLst/>
        </p:spPr>
        <p:txBody>
          <a:bodyPr wrap="none" anchor="ctr"/>
          <a:lstStyle/>
          <a:p>
            <a:endParaRPr lang="en-US"/>
          </a:p>
        </p:txBody>
      </p:sp>
      <p:sp>
        <p:nvSpPr>
          <p:cNvPr id="1229837" name="Rectangle 13"/>
          <p:cNvSpPr>
            <a:spLocks noChangeArrowheads="1"/>
          </p:cNvSpPr>
          <p:nvPr/>
        </p:nvSpPr>
        <p:spPr bwMode="auto">
          <a:xfrm>
            <a:off x="633413" y="5518150"/>
            <a:ext cx="1600200" cy="261938"/>
          </a:xfrm>
          <a:prstGeom prst="rect">
            <a:avLst/>
          </a:prstGeom>
          <a:solidFill>
            <a:srgbClr val="FF0000">
              <a:alpha val="50000"/>
            </a:srgbClr>
          </a:solidFill>
          <a:ln w="9525">
            <a:noFill/>
            <a:miter lim="800000"/>
            <a:headEnd/>
            <a:tailEnd/>
          </a:ln>
          <a:effectLst/>
        </p:spPr>
        <p:txBody>
          <a:bodyPr wrap="none" anchor="ctr"/>
          <a:lstStyle/>
          <a:p>
            <a:endParaRPr lang="en-US"/>
          </a:p>
        </p:txBody>
      </p:sp>
      <p:sp>
        <p:nvSpPr>
          <p:cNvPr id="1229838" name="Line 14"/>
          <p:cNvSpPr>
            <a:spLocks noChangeShapeType="1"/>
          </p:cNvSpPr>
          <p:nvPr/>
        </p:nvSpPr>
        <p:spPr bwMode="auto">
          <a:xfrm>
            <a:off x="4402138" y="2543175"/>
            <a:ext cx="1116012" cy="0"/>
          </a:xfrm>
          <a:prstGeom prst="line">
            <a:avLst/>
          </a:prstGeom>
          <a:noFill/>
          <a:ln w="38100">
            <a:solidFill>
              <a:srgbClr val="FF0000"/>
            </a:solidFill>
            <a:round/>
            <a:headEnd/>
            <a:tailEnd/>
          </a:ln>
          <a:effectLst/>
        </p:spPr>
        <p:txBody>
          <a:bodyPr anchor="ctr"/>
          <a:lstStyle/>
          <a:p>
            <a:endParaRPr lang="en-US"/>
          </a:p>
        </p:txBody>
      </p:sp>
      <p:sp>
        <p:nvSpPr>
          <p:cNvPr id="1229839" name="Line 15"/>
          <p:cNvSpPr>
            <a:spLocks noChangeShapeType="1"/>
          </p:cNvSpPr>
          <p:nvPr/>
        </p:nvSpPr>
        <p:spPr bwMode="auto">
          <a:xfrm>
            <a:off x="6691313" y="2543175"/>
            <a:ext cx="1733550" cy="0"/>
          </a:xfrm>
          <a:prstGeom prst="line">
            <a:avLst/>
          </a:prstGeom>
          <a:noFill/>
          <a:ln w="38100">
            <a:solidFill>
              <a:srgbClr val="FF0000"/>
            </a:solidFill>
            <a:round/>
            <a:headEnd/>
            <a:tailEnd/>
          </a:ln>
          <a:effectLst/>
        </p:spPr>
        <p:txBody>
          <a:bodyPr anchor="ctr"/>
          <a:lstStyle/>
          <a:p>
            <a:endParaRPr lang="en-US"/>
          </a:p>
        </p:txBody>
      </p:sp>
      <p:sp>
        <p:nvSpPr>
          <p:cNvPr id="1229840" name="Line 16"/>
          <p:cNvSpPr>
            <a:spLocks noChangeShapeType="1"/>
          </p:cNvSpPr>
          <p:nvPr/>
        </p:nvSpPr>
        <p:spPr bwMode="auto">
          <a:xfrm>
            <a:off x="3430588" y="2801938"/>
            <a:ext cx="2382837" cy="0"/>
          </a:xfrm>
          <a:prstGeom prst="line">
            <a:avLst/>
          </a:prstGeom>
          <a:noFill/>
          <a:ln w="38100">
            <a:solidFill>
              <a:srgbClr val="FF0000"/>
            </a:solidFill>
            <a:round/>
            <a:headEnd/>
            <a:tailEnd/>
          </a:ln>
          <a:effectLst/>
        </p:spPr>
        <p:txBody>
          <a:bodyPr anchor="ctr"/>
          <a:lstStyle/>
          <a:p>
            <a:endParaRPr lang="en-US"/>
          </a:p>
        </p:txBody>
      </p:sp>
      <p:sp>
        <p:nvSpPr>
          <p:cNvPr id="1229841" name="Rectangle 17"/>
          <p:cNvSpPr>
            <a:spLocks noChangeArrowheads="1"/>
          </p:cNvSpPr>
          <p:nvPr/>
        </p:nvSpPr>
        <p:spPr bwMode="auto">
          <a:xfrm>
            <a:off x="7050088" y="4510088"/>
            <a:ext cx="838200" cy="280987"/>
          </a:xfrm>
          <a:prstGeom prst="rect">
            <a:avLst/>
          </a:prstGeom>
          <a:solidFill>
            <a:srgbClr val="00FF00">
              <a:alpha val="50000"/>
            </a:srgbClr>
          </a:solidFill>
          <a:ln w="9525">
            <a:noFill/>
            <a:miter lim="800000"/>
            <a:headEnd/>
            <a:tailEnd/>
          </a:ln>
          <a:effectLst/>
        </p:spPr>
        <p:txBody>
          <a:bodyPr wrap="none" anchor="ctr"/>
          <a:lstStyle/>
          <a:p>
            <a:endParaRPr lang="en-US"/>
          </a:p>
        </p:txBody>
      </p:sp>
      <p:sp>
        <p:nvSpPr>
          <p:cNvPr id="1229842" name="Rectangle 18"/>
          <p:cNvSpPr>
            <a:spLocks noChangeArrowheads="1"/>
          </p:cNvSpPr>
          <p:nvPr/>
        </p:nvSpPr>
        <p:spPr bwMode="auto">
          <a:xfrm>
            <a:off x="7888288" y="4498975"/>
            <a:ext cx="838200" cy="292100"/>
          </a:xfrm>
          <a:prstGeom prst="rect">
            <a:avLst/>
          </a:prstGeom>
          <a:solidFill>
            <a:srgbClr val="00CCFF">
              <a:alpha val="50000"/>
            </a:srgbClr>
          </a:solidFill>
          <a:ln w="9525">
            <a:noFill/>
            <a:miter lim="800000"/>
            <a:headEnd/>
            <a:tailEnd/>
          </a:ln>
          <a:effectLst/>
        </p:spPr>
        <p:txBody>
          <a:bodyPr wrap="none" anchor="ctr"/>
          <a:lstStyle/>
          <a:p>
            <a:endParaRPr lang="en-US"/>
          </a:p>
        </p:txBody>
      </p:sp>
      <p:sp>
        <p:nvSpPr>
          <p:cNvPr id="3" name="Slide Number Placeholder 2"/>
          <p:cNvSpPr>
            <a:spLocks noGrp="1"/>
          </p:cNvSpPr>
          <p:nvPr>
            <p:ph type="sldNum" sz="quarter" idx="11"/>
          </p:nvPr>
        </p:nvSpPr>
        <p:spPr/>
        <p:txBody>
          <a:bodyPr/>
          <a:lstStyle/>
          <a:p>
            <a:fld id="{A9320731-3B2C-4107-8664-CAD7BE973DC8}" type="slidenum">
              <a:rPr lang="en-US" smtClean="0"/>
              <a:pPr/>
              <a:t>57</a:t>
            </a:fld>
            <a:endParaRPr lang="en-US"/>
          </a:p>
        </p:txBody>
      </p:sp>
      <p:sp>
        <p:nvSpPr>
          <p:cNvPr id="4" name="Footer Placeholder 3">
            <a:extLst>
              <a:ext uri="{FF2B5EF4-FFF2-40B4-BE49-F238E27FC236}">
                <a16:creationId xmlns:a16="http://schemas.microsoft.com/office/drawing/2014/main" id="{EC408675-15D4-4350-BA18-A9FDAD0BE4D1}"/>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47552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29838"/>
                                        </p:tgtEl>
                                        <p:attrNameLst>
                                          <p:attrName>style.visibility</p:attrName>
                                        </p:attrNameLst>
                                      </p:cBhvr>
                                      <p:to>
                                        <p:strVal val="visible"/>
                                      </p:to>
                                    </p:set>
                                    <p:animEffect transition="in" filter="wipe(left)">
                                      <p:cBhvr>
                                        <p:cTn id="7" dur="500"/>
                                        <p:tgtEl>
                                          <p:spTgt spid="122983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29839"/>
                                        </p:tgtEl>
                                        <p:attrNameLst>
                                          <p:attrName>style.visibility</p:attrName>
                                        </p:attrNameLst>
                                      </p:cBhvr>
                                      <p:to>
                                        <p:strVal val="visible"/>
                                      </p:to>
                                    </p:set>
                                    <p:animEffect transition="in" filter="wipe(left)">
                                      <p:cBhvr>
                                        <p:cTn id="11" dur="500"/>
                                        <p:tgtEl>
                                          <p:spTgt spid="122983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29840"/>
                                        </p:tgtEl>
                                        <p:attrNameLst>
                                          <p:attrName>style.visibility</p:attrName>
                                        </p:attrNameLst>
                                      </p:cBhvr>
                                      <p:to>
                                        <p:strVal val="visible"/>
                                      </p:to>
                                    </p:set>
                                    <p:animEffect transition="in" filter="wipe(left)">
                                      <p:cBhvr>
                                        <p:cTn id="15" dur="500"/>
                                        <p:tgtEl>
                                          <p:spTgt spid="122984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229835"/>
                                        </p:tgtEl>
                                        <p:attrNameLst>
                                          <p:attrName>style.visibility</p:attrName>
                                        </p:attrNameLst>
                                      </p:cBhvr>
                                      <p:to>
                                        <p:strVal val="visible"/>
                                      </p:to>
                                    </p:set>
                                    <p:animEffect transition="in" filter="dissolve">
                                      <p:cBhvr>
                                        <p:cTn id="20" dur="500"/>
                                        <p:tgtEl>
                                          <p:spTgt spid="122983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29841"/>
                                        </p:tgtEl>
                                        <p:attrNameLst>
                                          <p:attrName>style.visibility</p:attrName>
                                        </p:attrNameLst>
                                      </p:cBhvr>
                                      <p:to>
                                        <p:strVal val="visible"/>
                                      </p:to>
                                    </p:set>
                                    <p:animEffect transition="in" filter="dissolve">
                                      <p:cBhvr>
                                        <p:cTn id="25" dur="500"/>
                                        <p:tgtEl>
                                          <p:spTgt spid="1229841"/>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229842"/>
                                        </p:tgtEl>
                                        <p:attrNameLst>
                                          <p:attrName>style.visibility</p:attrName>
                                        </p:attrNameLst>
                                      </p:cBhvr>
                                      <p:to>
                                        <p:strVal val="visible"/>
                                      </p:to>
                                    </p:set>
                                    <p:animEffect transition="in" filter="dissolve">
                                      <p:cBhvr>
                                        <p:cTn id="30" dur="500"/>
                                        <p:tgtEl>
                                          <p:spTgt spid="1229842"/>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mph" presetSubtype="0" grpId="1" nodeType="clickEffect">
                                  <p:stCondLst>
                                    <p:cond delay="0"/>
                                  </p:stCondLst>
                                  <p:childTnLst>
                                    <p:set>
                                      <p:cBhvr rctx="PPT">
                                        <p:cTn id="34" dur="indefinite"/>
                                        <p:tgtEl>
                                          <p:spTgt spid="1229835"/>
                                        </p:tgtEl>
                                        <p:attrNameLst>
                                          <p:attrName>style.opacity</p:attrName>
                                        </p:attrNameLst>
                                      </p:cBhvr>
                                      <p:to>
                                        <p:strVal val="0.25"/>
                                      </p:to>
                                    </p:set>
                                    <p:animEffect filter="image" prLst="opacity: 0.25">
                                      <p:cBhvr rctx="IE">
                                        <p:cTn id="35" dur="indefinite"/>
                                        <p:tgtEl>
                                          <p:spTgt spid="1229835"/>
                                        </p:tgtEl>
                                      </p:cBhvr>
                                    </p:animEffect>
                                  </p:childTnLst>
                                </p:cTn>
                              </p:par>
                              <p:par>
                                <p:cTn id="36" presetID="9" presetClass="emph" presetSubtype="0" grpId="1" nodeType="withEffect">
                                  <p:stCondLst>
                                    <p:cond delay="0"/>
                                  </p:stCondLst>
                                  <p:childTnLst>
                                    <p:set>
                                      <p:cBhvr rctx="PPT">
                                        <p:cTn id="37" dur="indefinite"/>
                                        <p:tgtEl>
                                          <p:spTgt spid="1229841"/>
                                        </p:tgtEl>
                                        <p:attrNameLst>
                                          <p:attrName>style.opacity</p:attrName>
                                        </p:attrNameLst>
                                      </p:cBhvr>
                                      <p:to>
                                        <p:strVal val="0.25"/>
                                      </p:to>
                                    </p:set>
                                    <p:animEffect filter="image" prLst="opacity: 0.25">
                                      <p:cBhvr rctx="IE">
                                        <p:cTn id="38" dur="indefinite"/>
                                        <p:tgtEl>
                                          <p:spTgt spid="1229841"/>
                                        </p:tgtEl>
                                      </p:cBhvr>
                                    </p:animEffect>
                                  </p:childTnLst>
                                </p:cTn>
                              </p:par>
                              <p:par>
                                <p:cTn id="39" presetID="9" presetClass="emph" presetSubtype="0" grpId="1" nodeType="withEffect">
                                  <p:stCondLst>
                                    <p:cond delay="0"/>
                                  </p:stCondLst>
                                  <p:childTnLst>
                                    <p:set>
                                      <p:cBhvr rctx="PPT">
                                        <p:cTn id="40" dur="indefinite"/>
                                        <p:tgtEl>
                                          <p:spTgt spid="1229842"/>
                                        </p:tgtEl>
                                        <p:attrNameLst>
                                          <p:attrName>style.opacity</p:attrName>
                                        </p:attrNameLst>
                                      </p:cBhvr>
                                      <p:to>
                                        <p:strVal val="0.25"/>
                                      </p:to>
                                    </p:set>
                                    <p:animEffect filter="image" prLst="opacity: 0.25">
                                      <p:cBhvr rctx="IE">
                                        <p:cTn id="41" dur="indefinite"/>
                                        <p:tgtEl>
                                          <p:spTgt spid="1229842"/>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229836"/>
                                        </p:tgtEl>
                                        <p:attrNameLst>
                                          <p:attrName>style.visibility</p:attrName>
                                        </p:attrNameLst>
                                      </p:cBhvr>
                                      <p:to>
                                        <p:strVal val="visible"/>
                                      </p:to>
                                    </p:set>
                                    <p:animEffect transition="in" filter="dissolve">
                                      <p:cBhvr>
                                        <p:cTn id="44" dur="500"/>
                                        <p:tgtEl>
                                          <p:spTgt spid="1229836"/>
                                        </p:tgtEl>
                                      </p:cBhvr>
                                    </p:animEffect>
                                  </p:childTnLst>
                                </p:cTn>
                              </p:par>
                            </p:childTnLst>
                          </p:cTn>
                        </p:par>
                        <p:par>
                          <p:cTn id="45" fill="hold">
                            <p:stCondLst>
                              <p:cond delay="500"/>
                            </p:stCondLst>
                            <p:childTnLst>
                              <p:par>
                                <p:cTn id="46" presetID="9" presetClass="entr" presetSubtype="0" fill="hold" grpId="0" nodeType="afterEffect">
                                  <p:stCondLst>
                                    <p:cond delay="0"/>
                                  </p:stCondLst>
                                  <p:childTnLst>
                                    <p:set>
                                      <p:cBhvr>
                                        <p:cTn id="47" dur="1" fill="hold">
                                          <p:stCondLst>
                                            <p:cond delay="0"/>
                                          </p:stCondLst>
                                        </p:cTn>
                                        <p:tgtEl>
                                          <p:spTgt spid="1229827"/>
                                        </p:tgtEl>
                                        <p:attrNameLst>
                                          <p:attrName>style.visibility</p:attrName>
                                        </p:attrNameLst>
                                      </p:cBhvr>
                                      <p:to>
                                        <p:strVal val="visible"/>
                                      </p:to>
                                    </p:set>
                                    <p:animEffect transition="in" filter="dissolve">
                                      <p:cBhvr>
                                        <p:cTn id="48" dur="500"/>
                                        <p:tgtEl>
                                          <p:spTgt spid="122982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229829"/>
                                        </p:tgtEl>
                                        <p:attrNameLst>
                                          <p:attrName>style.visibility</p:attrName>
                                        </p:attrNameLst>
                                      </p:cBhvr>
                                      <p:to>
                                        <p:strVal val="visible"/>
                                      </p:to>
                                    </p:set>
                                    <p:animEffect transition="in" filter="dissolve">
                                      <p:cBhvr>
                                        <p:cTn id="53" dur="500"/>
                                        <p:tgtEl>
                                          <p:spTgt spid="1229829"/>
                                        </p:tgtEl>
                                      </p:cBhvr>
                                    </p:animEffect>
                                  </p:childTnLst>
                                </p:cTn>
                              </p:par>
                            </p:childTnLst>
                          </p:cTn>
                        </p:par>
                        <p:par>
                          <p:cTn id="54" fill="hold">
                            <p:stCondLst>
                              <p:cond delay="500"/>
                            </p:stCondLst>
                            <p:childTnLst>
                              <p:par>
                                <p:cTn id="55" presetID="9" presetClass="entr" presetSubtype="0" fill="hold" grpId="0" nodeType="afterEffect">
                                  <p:stCondLst>
                                    <p:cond delay="0"/>
                                  </p:stCondLst>
                                  <p:childTnLst>
                                    <p:set>
                                      <p:cBhvr>
                                        <p:cTn id="56" dur="1" fill="hold">
                                          <p:stCondLst>
                                            <p:cond delay="0"/>
                                          </p:stCondLst>
                                        </p:cTn>
                                        <p:tgtEl>
                                          <p:spTgt spid="1229830"/>
                                        </p:tgtEl>
                                        <p:attrNameLst>
                                          <p:attrName>style.visibility</p:attrName>
                                        </p:attrNameLst>
                                      </p:cBhvr>
                                      <p:to>
                                        <p:strVal val="visible"/>
                                      </p:to>
                                    </p:set>
                                    <p:animEffect transition="in" filter="dissolve">
                                      <p:cBhvr>
                                        <p:cTn id="57" dur="500"/>
                                        <p:tgtEl>
                                          <p:spTgt spid="1229830"/>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1" nodeType="clickEffect">
                                  <p:stCondLst>
                                    <p:cond delay="0"/>
                                  </p:stCondLst>
                                  <p:childTnLst>
                                    <p:set>
                                      <p:cBhvr rctx="PPT">
                                        <p:cTn id="61" dur="indefinite"/>
                                        <p:tgtEl>
                                          <p:spTgt spid="1229836"/>
                                        </p:tgtEl>
                                        <p:attrNameLst>
                                          <p:attrName>style.opacity</p:attrName>
                                        </p:attrNameLst>
                                      </p:cBhvr>
                                      <p:to>
                                        <p:strVal val="0.25"/>
                                      </p:to>
                                    </p:set>
                                    <p:animEffect filter="image" prLst="opacity: 0.25">
                                      <p:cBhvr rctx="IE">
                                        <p:cTn id="62" dur="indefinite"/>
                                        <p:tgtEl>
                                          <p:spTgt spid="1229836"/>
                                        </p:tgtEl>
                                      </p:cBhvr>
                                    </p:animEffect>
                                  </p:childTnLst>
                                </p:cTn>
                              </p:par>
                              <p:par>
                                <p:cTn id="63" presetID="9" presetClass="emph" presetSubtype="0" grpId="1" nodeType="withEffect">
                                  <p:stCondLst>
                                    <p:cond delay="0"/>
                                  </p:stCondLst>
                                  <p:childTnLst>
                                    <p:set>
                                      <p:cBhvr rctx="PPT">
                                        <p:cTn id="64" dur="indefinite"/>
                                        <p:tgtEl>
                                          <p:spTgt spid="1229827"/>
                                        </p:tgtEl>
                                        <p:attrNameLst>
                                          <p:attrName>style.opacity</p:attrName>
                                        </p:attrNameLst>
                                      </p:cBhvr>
                                      <p:to>
                                        <p:strVal val="0.25"/>
                                      </p:to>
                                    </p:set>
                                    <p:animEffect filter="image" prLst="opacity: 0.25">
                                      <p:cBhvr rctx="IE">
                                        <p:cTn id="65" dur="indefinite"/>
                                        <p:tgtEl>
                                          <p:spTgt spid="1229827"/>
                                        </p:tgtEl>
                                      </p:cBhvr>
                                    </p:animEffect>
                                  </p:childTnLst>
                                </p:cTn>
                              </p:par>
                              <p:par>
                                <p:cTn id="66" presetID="9" presetClass="emph" presetSubtype="0" grpId="1" nodeType="withEffect">
                                  <p:stCondLst>
                                    <p:cond delay="0"/>
                                  </p:stCondLst>
                                  <p:childTnLst>
                                    <p:set>
                                      <p:cBhvr rctx="PPT">
                                        <p:cTn id="67" dur="indefinite"/>
                                        <p:tgtEl>
                                          <p:spTgt spid="1229829"/>
                                        </p:tgtEl>
                                        <p:attrNameLst>
                                          <p:attrName>style.opacity</p:attrName>
                                        </p:attrNameLst>
                                      </p:cBhvr>
                                      <p:to>
                                        <p:strVal val="0.25"/>
                                      </p:to>
                                    </p:set>
                                    <p:animEffect filter="image" prLst="opacity: 0.25">
                                      <p:cBhvr rctx="IE">
                                        <p:cTn id="68" dur="indefinite"/>
                                        <p:tgtEl>
                                          <p:spTgt spid="1229829"/>
                                        </p:tgtEl>
                                      </p:cBhvr>
                                    </p:animEffect>
                                  </p:childTnLst>
                                </p:cTn>
                              </p:par>
                              <p:par>
                                <p:cTn id="69" presetID="9" presetClass="emph" presetSubtype="0" grpId="1" nodeType="withEffect">
                                  <p:stCondLst>
                                    <p:cond delay="0"/>
                                  </p:stCondLst>
                                  <p:childTnLst>
                                    <p:set>
                                      <p:cBhvr rctx="PPT">
                                        <p:cTn id="70" dur="indefinite"/>
                                        <p:tgtEl>
                                          <p:spTgt spid="1229830"/>
                                        </p:tgtEl>
                                        <p:attrNameLst>
                                          <p:attrName>style.opacity</p:attrName>
                                        </p:attrNameLst>
                                      </p:cBhvr>
                                      <p:to>
                                        <p:strVal val="0.25"/>
                                      </p:to>
                                    </p:set>
                                    <p:animEffect filter="image" prLst="opacity: 0.25">
                                      <p:cBhvr rctx="IE">
                                        <p:cTn id="71" dur="indefinite"/>
                                        <p:tgtEl>
                                          <p:spTgt spid="1229830"/>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229837"/>
                                        </p:tgtEl>
                                        <p:attrNameLst>
                                          <p:attrName>style.visibility</p:attrName>
                                        </p:attrNameLst>
                                      </p:cBhvr>
                                      <p:to>
                                        <p:strVal val="visible"/>
                                      </p:to>
                                    </p:set>
                                    <p:animEffect transition="in" filter="dissolve">
                                      <p:cBhvr>
                                        <p:cTn id="74" dur="500"/>
                                        <p:tgtEl>
                                          <p:spTgt spid="1229837"/>
                                        </p:tgtEl>
                                      </p:cBhvr>
                                    </p:animEffect>
                                  </p:childTnLst>
                                </p:cTn>
                              </p:par>
                            </p:childTnLst>
                          </p:cTn>
                        </p:par>
                        <p:par>
                          <p:cTn id="75" fill="hold">
                            <p:stCondLst>
                              <p:cond delay="500"/>
                            </p:stCondLst>
                            <p:childTnLst>
                              <p:par>
                                <p:cTn id="76" presetID="9" presetClass="entr" presetSubtype="0" fill="hold" grpId="0" nodeType="afterEffect">
                                  <p:stCondLst>
                                    <p:cond delay="0"/>
                                  </p:stCondLst>
                                  <p:childTnLst>
                                    <p:set>
                                      <p:cBhvr>
                                        <p:cTn id="77" dur="1" fill="hold">
                                          <p:stCondLst>
                                            <p:cond delay="0"/>
                                          </p:stCondLst>
                                        </p:cTn>
                                        <p:tgtEl>
                                          <p:spTgt spid="1229828"/>
                                        </p:tgtEl>
                                        <p:attrNameLst>
                                          <p:attrName>style.visibility</p:attrName>
                                        </p:attrNameLst>
                                      </p:cBhvr>
                                      <p:to>
                                        <p:strVal val="visible"/>
                                      </p:to>
                                    </p:set>
                                    <p:animEffect transition="in" filter="dissolve">
                                      <p:cBhvr>
                                        <p:cTn id="78" dur="500"/>
                                        <p:tgtEl>
                                          <p:spTgt spid="1229828"/>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1229831"/>
                                        </p:tgtEl>
                                        <p:attrNameLst>
                                          <p:attrName>style.visibility</p:attrName>
                                        </p:attrNameLst>
                                      </p:cBhvr>
                                      <p:to>
                                        <p:strVal val="visible"/>
                                      </p:to>
                                    </p:set>
                                    <p:animEffect transition="in" filter="dissolve">
                                      <p:cBhvr>
                                        <p:cTn id="83" dur="500"/>
                                        <p:tgtEl>
                                          <p:spTgt spid="1229831"/>
                                        </p:tgtEl>
                                      </p:cBhvr>
                                    </p:animEffect>
                                  </p:childTnLst>
                                </p:cTn>
                              </p:par>
                            </p:childTnLst>
                          </p:cTn>
                        </p:par>
                        <p:par>
                          <p:cTn id="84" fill="hold">
                            <p:stCondLst>
                              <p:cond delay="500"/>
                            </p:stCondLst>
                            <p:childTnLst>
                              <p:par>
                                <p:cTn id="85" presetID="9" presetClass="entr" presetSubtype="0" fill="hold" grpId="0" nodeType="afterEffect">
                                  <p:stCondLst>
                                    <p:cond delay="0"/>
                                  </p:stCondLst>
                                  <p:childTnLst>
                                    <p:set>
                                      <p:cBhvr>
                                        <p:cTn id="86" dur="1" fill="hold">
                                          <p:stCondLst>
                                            <p:cond delay="0"/>
                                          </p:stCondLst>
                                        </p:cTn>
                                        <p:tgtEl>
                                          <p:spTgt spid="1229832"/>
                                        </p:tgtEl>
                                        <p:attrNameLst>
                                          <p:attrName>style.visibility</p:attrName>
                                        </p:attrNameLst>
                                      </p:cBhvr>
                                      <p:to>
                                        <p:strVal val="visible"/>
                                      </p:to>
                                    </p:set>
                                    <p:animEffect transition="in" filter="dissolve">
                                      <p:cBhvr>
                                        <p:cTn id="87" dur="500"/>
                                        <p:tgtEl>
                                          <p:spTgt spid="12298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27" grpId="0" animBg="1"/>
      <p:bldP spid="1229827" grpId="1" animBg="1"/>
      <p:bldP spid="1229828" grpId="0" animBg="1"/>
      <p:bldP spid="1229829" grpId="0" animBg="1"/>
      <p:bldP spid="1229829" grpId="1" animBg="1"/>
      <p:bldP spid="1229830" grpId="0" animBg="1"/>
      <p:bldP spid="1229830" grpId="1" animBg="1"/>
      <p:bldP spid="1229831" grpId="0" animBg="1"/>
      <p:bldP spid="1229832" grpId="0" animBg="1"/>
      <p:bldP spid="1229835" grpId="0" animBg="1"/>
      <p:bldP spid="1229835" grpId="1" animBg="1"/>
      <p:bldP spid="1229836" grpId="0" animBg="1"/>
      <p:bldP spid="1229836" grpId="1" animBg="1"/>
      <p:bldP spid="1229837" grpId="0" animBg="1"/>
      <p:bldP spid="1229838" grpId="0" animBg="1"/>
      <p:bldP spid="1229839" grpId="0" animBg="1"/>
      <p:bldP spid="1229840" grpId="0" animBg="1"/>
      <p:bldP spid="1229841" grpId="0" animBg="1"/>
      <p:bldP spid="1229841" grpId="1" animBg="1"/>
      <p:bldP spid="1229842" grpId="0" animBg="1"/>
      <p:bldP spid="1229842"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1880" name="Rectangle 8"/>
          <p:cNvSpPr>
            <a:spLocks noGrp="1" noChangeArrowheads="1"/>
          </p:cNvSpPr>
          <p:nvPr>
            <p:ph type="title"/>
          </p:nvPr>
        </p:nvSpPr>
        <p:spPr/>
        <p:txBody>
          <a:bodyPr/>
          <a:lstStyle/>
          <a:p>
            <a:r>
              <a:rPr lang="en-US"/>
              <a:t>Interesting Relationships</a:t>
            </a:r>
          </a:p>
        </p:txBody>
      </p:sp>
      <p:pic>
        <p:nvPicPr>
          <p:cNvPr id="1231874" name="Picture 2"/>
          <p:cNvPicPr>
            <a:picLocks noChangeAspect="1" noChangeArrowheads="1"/>
          </p:cNvPicPr>
          <p:nvPr/>
        </p:nvPicPr>
        <p:blipFill>
          <a:blip r:embed="rId3" cstate="print"/>
          <a:srcRect/>
          <a:stretch>
            <a:fillRect/>
          </a:stretch>
        </p:blipFill>
        <p:spPr bwMode="auto">
          <a:xfrm>
            <a:off x="436563" y="2012950"/>
            <a:ext cx="8413750" cy="4265613"/>
          </a:xfrm>
          <a:prstGeom prst="rect">
            <a:avLst/>
          </a:prstGeom>
          <a:solidFill>
            <a:schemeClr val="bg1"/>
          </a:solidFill>
          <a:ln w="9525">
            <a:noFill/>
            <a:miter lim="800000"/>
            <a:headEnd/>
            <a:tailEnd/>
          </a:ln>
          <a:effectLst>
            <a:softEdge rad="127000"/>
          </a:effectLst>
        </p:spPr>
      </p:pic>
      <p:sp>
        <p:nvSpPr>
          <p:cNvPr id="1231875" name="Rectangle 3"/>
          <p:cNvSpPr>
            <a:spLocks noChangeArrowheads="1"/>
          </p:cNvSpPr>
          <p:nvPr/>
        </p:nvSpPr>
        <p:spPr bwMode="auto">
          <a:xfrm>
            <a:off x="7046913" y="4779963"/>
            <a:ext cx="838200" cy="280987"/>
          </a:xfrm>
          <a:prstGeom prst="rect">
            <a:avLst/>
          </a:prstGeom>
          <a:solidFill>
            <a:srgbClr val="00FF00">
              <a:alpha val="50000"/>
            </a:srgbClr>
          </a:solidFill>
          <a:ln w="9525">
            <a:noFill/>
            <a:miter lim="800000"/>
            <a:headEnd/>
            <a:tailEnd/>
          </a:ln>
          <a:effectLst/>
        </p:spPr>
        <p:txBody>
          <a:bodyPr wrap="none" anchor="ctr"/>
          <a:lstStyle/>
          <a:p>
            <a:endParaRPr lang="en-US"/>
          </a:p>
        </p:txBody>
      </p:sp>
      <p:sp>
        <p:nvSpPr>
          <p:cNvPr id="1231876" name="Rectangle 4"/>
          <p:cNvSpPr>
            <a:spLocks noChangeArrowheads="1"/>
          </p:cNvSpPr>
          <p:nvPr/>
        </p:nvSpPr>
        <p:spPr bwMode="auto">
          <a:xfrm>
            <a:off x="7885113" y="4768850"/>
            <a:ext cx="838200" cy="292100"/>
          </a:xfrm>
          <a:prstGeom prst="rect">
            <a:avLst/>
          </a:prstGeom>
          <a:solidFill>
            <a:srgbClr val="00CCFF">
              <a:alpha val="50000"/>
            </a:srgbClr>
          </a:solidFill>
          <a:ln w="9525">
            <a:noFill/>
            <a:miter lim="800000"/>
            <a:headEnd/>
            <a:tailEnd/>
          </a:ln>
          <a:effectLst/>
        </p:spPr>
        <p:txBody>
          <a:bodyPr wrap="none" anchor="ctr"/>
          <a:lstStyle/>
          <a:p>
            <a:endParaRPr lang="en-US"/>
          </a:p>
        </p:txBody>
      </p:sp>
      <p:sp>
        <p:nvSpPr>
          <p:cNvPr id="1231877" name="Rectangle 5"/>
          <p:cNvSpPr>
            <a:spLocks noChangeArrowheads="1"/>
          </p:cNvSpPr>
          <p:nvPr/>
        </p:nvSpPr>
        <p:spPr bwMode="auto">
          <a:xfrm>
            <a:off x="7046913" y="5518150"/>
            <a:ext cx="838200" cy="228600"/>
          </a:xfrm>
          <a:prstGeom prst="rect">
            <a:avLst/>
          </a:prstGeom>
          <a:solidFill>
            <a:srgbClr val="00FF00">
              <a:alpha val="50000"/>
            </a:srgbClr>
          </a:solidFill>
          <a:ln w="9525">
            <a:noFill/>
            <a:miter lim="800000"/>
            <a:headEnd/>
            <a:tailEnd/>
          </a:ln>
          <a:effectLst/>
        </p:spPr>
        <p:txBody>
          <a:bodyPr wrap="none" anchor="ctr"/>
          <a:lstStyle/>
          <a:p>
            <a:endParaRPr lang="en-US"/>
          </a:p>
        </p:txBody>
      </p:sp>
      <p:sp>
        <p:nvSpPr>
          <p:cNvPr id="1231878" name="Rectangle 6"/>
          <p:cNvSpPr>
            <a:spLocks noChangeArrowheads="1"/>
          </p:cNvSpPr>
          <p:nvPr/>
        </p:nvSpPr>
        <p:spPr bwMode="auto">
          <a:xfrm>
            <a:off x="7885113" y="5518150"/>
            <a:ext cx="838200" cy="228600"/>
          </a:xfrm>
          <a:prstGeom prst="rect">
            <a:avLst/>
          </a:prstGeom>
          <a:solidFill>
            <a:srgbClr val="00CCFF">
              <a:alpha val="50000"/>
            </a:srgbClr>
          </a:solidFill>
          <a:ln w="9525">
            <a:noFill/>
            <a:miter lim="800000"/>
            <a:headEnd/>
            <a:tailEnd/>
          </a:ln>
          <a:effectLst/>
        </p:spPr>
        <p:txBody>
          <a:bodyPr wrap="none" anchor="ctr"/>
          <a:lstStyle/>
          <a:p>
            <a:endParaRPr lang="en-US"/>
          </a:p>
        </p:txBody>
      </p:sp>
      <p:sp>
        <p:nvSpPr>
          <p:cNvPr id="1231879" name="Text Box 7"/>
          <p:cNvSpPr txBox="1">
            <a:spLocks noChangeArrowheads="1"/>
          </p:cNvSpPr>
          <p:nvPr/>
        </p:nvSpPr>
        <p:spPr bwMode="auto">
          <a:xfrm>
            <a:off x="76200" y="6553200"/>
            <a:ext cx="762000" cy="336550"/>
          </a:xfrm>
          <a:prstGeom prst="rect">
            <a:avLst/>
          </a:prstGeom>
          <a:noFill/>
          <a:ln w="9525">
            <a:noFill/>
            <a:miter lim="800000"/>
            <a:headEnd/>
            <a:tailEnd/>
          </a:ln>
          <a:effectLst/>
        </p:spPr>
        <p:txBody>
          <a:bodyPr>
            <a:spAutoFit/>
          </a:bodyPr>
          <a:lstStyle/>
          <a:p>
            <a:pPr eaLnBrk="1" hangingPunct="1">
              <a:spcBef>
                <a:spcPct val="50000"/>
              </a:spcBef>
            </a:pPr>
            <a:fld id="{98138F74-799F-4224-B70E-F76C066BB4F0}" type="slidenum">
              <a:rPr lang="en-US" sz="800">
                <a:latin typeface="Times New Roman" pitchFamily="18" charset="0"/>
              </a:rPr>
              <a:pPr eaLnBrk="1" hangingPunct="1">
                <a:spcBef>
                  <a:spcPct val="50000"/>
                </a:spcBef>
              </a:pPr>
              <a:t>58</a:t>
            </a:fld>
            <a:r>
              <a:rPr lang="en-US" sz="800">
                <a:latin typeface="Times New Roman" pitchFamily="18" charset="0"/>
              </a:rPr>
              <a:t> - </a:t>
            </a:r>
            <a:fld id="{6DB276EC-E46F-40A8-A683-E26112077D11}" type="datetime1">
              <a:rPr lang="en-US" sz="800">
                <a:latin typeface="Times New Roman" pitchFamily="18" charset="0"/>
              </a:rPr>
              <a:pPr eaLnBrk="1" hangingPunct="1">
                <a:spcBef>
                  <a:spcPct val="50000"/>
                </a:spcBef>
              </a:pPr>
              <a:t>7/31/2019</a:t>
            </a:fld>
            <a:endParaRPr lang="en-US" sz="800">
              <a:latin typeface="Times New Roman" pitchFamily="18" charset="0"/>
            </a:endParaRPr>
          </a:p>
        </p:txBody>
      </p:sp>
      <p:sp>
        <p:nvSpPr>
          <p:cNvPr id="1231881" name="AutoShape 9"/>
          <p:cNvSpPr>
            <a:spLocks noChangeAspect="1" noChangeArrowheads="1"/>
          </p:cNvSpPr>
          <p:nvPr/>
        </p:nvSpPr>
        <p:spPr bwMode="auto">
          <a:xfrm rot="-1939050">
            <a:off x="6627813" y="4675188"/>
            <a:ext cx="355600" cy="485775"/>
          </a:xfrm>
          <a:prstGeom prst="rightArrow">
            <a:avLst>
              <a:gd name="adj1" fmla="val 45102"/>
              <a:gd name="adj2" fmla="val 61606"/>
            </a:avLst>
          </a:prstGeom>
          <a:solidFill>
            <a:srgbClr val="008000"/>
          </a:solidFill>
          <a:ln w="38100" algn="ctr">
            <a:solidFill>
              <a:schemeClr val="tx1"/>
            </a:solidFill>
            <a:miter lim="800000"/>
            <a:headEnd/>
            <a:tailEnd/>
          </a:ln>
          <a:effectLst/>
        </p:spPr>
        <p:txBody>
          <a:bodyPr wrap="none" anchor="ctr"/>
          <a:lstStyle/>
          <a:p>
            <a:endParaRPr lang="en-US"/>
          </a:p>
        </p:txBody>
      </p:sp>
      <p:sp>
        <p:nvSpPr>
          <p:cNvPr id="1231882" name="AutoShape 10"/>
          <p:cNvSpPr>
            <a:spLocks noChangeAspect="1" noChangeArrowheads="1"/>
          </p:cNvSpPr>
          <p:nvPr/>
        </p:nvSpPr>
        <p:spPr bwMode="auto">
          <a:xfrm rot="-1758604">
            <a:off x="6648450" y="5641975"/>
            <a:ext cx="355600" cy="485775"/>
          </a:xfrm>
          <a:prstGeom prst="rightArrow">
            <a:avLst>
              <a:gd name="adj1" fmla="val 45102"/>
              <a:gd name="adj2" fmla="val 61606"/>
            </a:avLst>
          </a:prstGeom>
          <a:solidFill>
            <a:srgbClr val="008000"/>
          </a:solidFill>
          <a:ln w="38100" algn="ctr">
            <a:solidFill>
              <a:schemeClr val="tx1"/>
            </a:solidFill>
            <a:miter lim="800000"/>
            <a:headEnd/>
            <a:tailEnd/>
          </a:ln>
          <a:effectLst/>
        </p:spPr>
        <p:txBody>
          <a:bodyPr wrap="none" anchor="ctr"/>
          <a:lstStyle/>
          <a:p>
            <a:endParaRPr lang="en-US"/>
          </a:p>
        </p:txBody>
      </p:sp>
      <p:sp>
        <p:nvSpPr>
          <p:cNvPr id="1231883" name="AutoShape 11"/>
          <p:cNvSpPr>
            <a:spLocks noChangeAspect="1" noChangeArrowheads="1"/>
          </p:cNvSpPr>
          <p:nvPr/>
        </p:nvSpPr>
        <p:spPr bwMode="auto">
          <a:xfrm rot="13851056" flipH="1">
            <a:off x="7539038" y="4056062"/>
            <a:ext cx="355600" cy="485775"/>
          </a:xfrm>
          <a:prstGeom prst="rightArrow">
            <a:avLst>
              <a:gd name="adj1" fmla="val 45102"/>
              <a:gd name="adj2" fmla="val 61606"/>
            </a:avLst>
          </a:prstGeom>
          <a:solidFill>
            <a:schemeClr val="hlink"/>
          </a:solidFill>
          <a:ln w="38100" algn="ctr">
            <a:solidFill>
              <a:schemeClr val="tx1"/>
            </a:solidFill>
            <a:miter lim="800000"/>
            <a:headEnd/>
            <a:tailEnd/>
          </a:ln>
          <a:effectLst/>
        </p:spPr>
        <p:txBody>
          <a:bodyPr wrap="none" anchor="ctr"/>
          <a:lstStyle/>
          <a:p>
            <a:endParaRPr lang="en-US"/>
          </a:p>
        </p:txBody>
      </p:sp>
      <p:sp>
        <p:nvSpPr>
          <p:cNvPr id="1231884" name="AutoShape 12"/>
          <p:cNvSpPr>
            <a:spLocks noChangeAspect="1" noChangeArrowheads="1"/>
          </p:cNvSpPr>
          <p:nvPr/>
        </p:nvSpPr>
        <p:spPr bwMode="auto">
          <a:xfrm rot="13851056" flipH="1">
            <a:off x="7605713" y="5057775"/>
            <a:ext cx="355600" cy="485775"/>
          </a:xfrm>
          <a:prstGeom prst="rightArrow">
            <a:avLst>
              <a:gd name="adj1" fmla="val 45102"/>
              <a:gd name="adj2" fmla="val 61606"/>
            </a:avLst>
          </a:prstGeom>
          <a:solidFill>
            <a:schemeClr val="hlink"/>
          </a:solidFill>
          <a:ln w="38100" algn="ctr">
            <a:solidFill>
              <a:schemeClr val="tx1"/>
            </a:solidFill>
            <a:miter lim="800000"/>
            <a:headEnd/>
            <a:tailEnd/>
          </a:ln>
          <a:effectLst/>
        </p:spPr>
        <p:txBody>
          <a:bodyPr wrap="none" anchor="ctr"/>
          <a:lstStyle/>
          <a:p>
            <a:endParaRPr lang="en-US"/>
          </a:p>
        </p:txBody>
      </p:sp>
      <p:sp>
        <p:nvSpPr>
          <p:cNvPr id="1231885" name="Line 13"/>
          <p:cNvSpPr>
            <a:spLocks noChangeShapeType="1"/>
          </p:cNvSpPr>
          <p:nvPr/>
        </p:nvSpPr>
        <p:spPr bwMode="auto">
          <a:xfrm>
            <a:off x="4402138" y="2543175"/>
            <a:ext cx="1116012" cy="0"/>
          </a:xfrm>
          <a:prstGeom prst="line">
            <a:avLst/>
          </a:prstGeom>
          <a:noFill/>
          <a:ln w="38100">
            <a:solidFill>
              <a:srgbClr val="FF0000"/>
            </a:solidFill>
            <a:round/>
            <a:headEnd/>
            <a:tailEnd/>
          </a:ln>
          <a:effectLst/>
        </p:spPr>
        <p:txBody>
          <a:bodyPr anchor="ctr"/>
          <a:lstStyle/>
          <a:p>
            <a:endParaRPr lang="en-US"/>
          </a:p>
        </p:txBody>
      </p:sp>
      <p:sp>
        <p:nvSpPr>
          <p:cNvPr id="1231886" name="Line 14"/>
          <p:cNvSpPr>
            <a:spLocks noChangeShapeType="1"/>
          </p:cNvSpPr>
          <p:nvPr/>
        </p:nvSpPr>
        <p:spPr bwMode="auto">
          <a:xfrm>
            <a:off x="6691313" y="2543175"/>
            <a:ext cx="1733550" cy="0"/>
          </a:xfrm>
          <a:prstGeom prst="line">
            <a:avLst/>
          </a:prstGeom>
          <a:noFill/>
          <a:ln w="38100">
            <a:solidFill>
              <a:srgbClr val="FF0000"/>
            </a:solidFill>
            <a:round/>
            <a:headEnd/>
            <a:tailEnd/>
          </a:ln>
          <a:effectLst/>
        </p:spPr>
        <p:txBody>
          <a:bodyPr anchor="ctr"/>
          <a:lstStyle/>
          <a:p>
            <a:endParaRPr lang="en-US"/>
          </a:p>
        </p:txBody>
      </p:sp>
      <p:sp>
        <p:nvSpPr>
          <p:cNvPr id="1231887" name="Line 15"/>
          <p:cNvSpPr>
            <a:spLocks noChangeShapeType="1"/>
          </p:cNvSpPr>
          <p:nvPr/>
        </p:nvSpPr>
        <p:spPr bwMode="auto">
          <a:xfrm>
            <a:off x="3430588" y="2801938"/>
            <a:ext cx="2382837" cy="0"/>
          </a:xfrm>
          <a:prstGeom prst="line">
            <a:avLst/>
          </a:prstGeom>
          <a:noFill/>
          <a:ln w="38100">
            <a:solidFill>
              <a:srgbClr val="FF0000"/>
            </a:solidFill>
            <a:round/>
            <a:headEnd/>
            <a:tailEnd/>
          </a:ln>
          <a:effectLst/>
        </p:spPr>
        <p:txBody>
          <a:bodyPr anchor="ctr"/>
          <a:lstStyle/>
          <a:p>
            <a:endParaRPr lang="en-US"/>
          </a:p>
        </p:txBody>
      </p:sp>
      <p:sp>
        <p:nvSpPr>
          <p:cNvPr id="1231888" name="Rectangle 16"/>
          <p:cNvSpPr>
            <a:spLocks noChangeArrowheads="1"/>
          </p:cNvSpPr>
          <p:nvPr/>
        </p:nvSpPr>
        <p:spPr bwMode="auto">
          <a:xfrm>
            <a:off x="7050088" y="4510088"/>
            <a:ext cx="838200" cy="280987"/>
          </a:xfrm>
          <a:prstGeom prst="rect">
            <a:avLst/>
          </a:prstGeom>
          <a:solidFill>
            <a:srgbClr val="00FF00">
              <a:alpha val="50000"/>
            </a:srgbClr>
          </a:solidFill>
          <a:ln w="9525">
            <a:noFill/>
            <a:miter lim="800000"/>
            <a:headEnd/>
            <a:tailEnd/>
          </a:ln>
          <a:effectLst/>
        </p:spPr>
        <p:txBody>
          <a:bodyPr wrap="none" anchor="ctr"/>
          <a:lstStyle/>
          <a:p>
            <a:endParaRPr lang="en-US"/>
          </a:p>
        </p:txBody>
      </p:sp>
      <p:sp>
        <p:nvSpPr>
          <p:cNvPr id="1231889" name="Rectangle 17"/>
          <p:cNvSpPr>
            <a:spLocks noChangeArrowheads="1"/>
          </p:cNvSpPr>
          <p:nvPr/>
        </p:nvSpPr>
        <p:spPr bwMode="auto">
          <a:xfrm>
            <a:off x="7888288" y="4498975"/>
            <a:ext cx="838200" cy="292100"/>
          </a:xfrm>
          <a:prstGeom prst="rect">
            <a:avLst/>
          </a:prstGeom>
          <a:solidFill>
            <a:srgbClr val="00CCFF">
              <a:alpha val="50000"/>
            </a:srgbClr>
          </a:solidFill>
          <a:ln w="9525">
            <a:noFill/>
            <a:miter lim="800000"/>
            <a:headEnd/>
            <a:tailEnd/>
          </a:ln>
          <a:effectLst/>
        </p:spPr>
        <p:txBody>
          <a:bodyPr wrap="none" anchor="ctr"/>
          <a:lstStyle/>
          <a:p>
            <a:endParaRPr lang="en-US"/>
          </a:p>
        </p:txBody>
      </p:sp>
      <p:sp>
        <p:nvSpPr>
          <p:cNvPr id="1231890" name="Text Box 18"/>
          <p:cNvSpPr txBox="1">
            <a:spLocks noChangeArrowheads="1"/>
          </p:cNvSpPr>
          <p:nvPr/>
        </p:nvSpPr>
        <p:spPr bwMode="auto">
          <a:xfrm>
            <a:off x="2776538" y="4697413"/>
            <a:ext cx="3600450" cy="1503362"/>
          </a:xfrm>
          <a:prstGeom prst="rect">
            <a:avLst/>
          </a:prstGeom>
          <a:solidFill>
            <a:schemeClr val="bg1">
              <a:alpha val="85001"/>
            </a:schemeClr>
          </a:solidFill>
          <a:ln w="38100">
            <a:solidFill>
              <a:srgbClr val="008000"/>
            </a:solidFill>
            <a:miter lim="800000"/>
            <a:headEnd/>
            <a:tailEnd/>
          </a:ln>
          <a:effectLst/>
        </p:spPr>
        <p:txBody>
          <a:bodyPr>
            <a:spAutoFit/>
          </a:bodyPr>
          <a:lstStyle/>
          <a:p>
            <a:pPr>
              <a:spcBef>
                <a:spcPct val="50000"/>
              </a:spcBef>
            </a:pPr>
            <a:r>
              <a:rPr lang="en-US" sz="1800">
                <a:latin typeface="Arial" charset="0"/>
              </a:rPr>
              <a:t>Less sheet metal for a round or low aspect ratio duct implies a more sustainable solution (fewer resources used) assuming building height is not affected</a:t>
            </a:r>
          </a:p>
        </p:txBody>
      </p:sp>
      <p:sp>
        <p:nvSpPr>
          <p:cNvPr id="1231891" name="Text Box 19"/>
          <p:cNvSpPr txBox="1">
            <a:spLocks noChangeArrowheads="1"/>
          </p:cNvSpPr>
          <p:nvPr/>
        </p:nvSpPr>
        <p:spPr bwMode="auto">
          <a:xfrm>
            <a:off x="3686175" y="2506663"/>
            <a:ext cx="3805238" cy="1503362"/>
          </a:xfrm>
          <a:prstGeom prst="rect">
            <a:avLst/>
          </a:prstGeom>
          <a:solidFill>
            <a:schemeClr val="bg1">
              <a:alpha val="85001"/>
            </a:schemeClr>
          </a:solidFill>
          <a:ln w="38100">
            <a:solidFill>
              <a:schemeClr val="hlink"/>
            </a:solidFill>
            <a:miter lim="800000"/>
            <a:headEnd/>
            <a:tailEnd/>
          </a:ln>
          <a:effectLst/>
        </p:spPr>
        <p:txBody>
          <a:bodyPr>
            <a:spAutoFit/>
          </a:bodyPr>
          <a:lstStyle/>
          <a:p>
            <a:pPr>
              <a:spcBef>
                <a:spcPct val="50000"/>
              </a:spcBef>
            </a:pPr>
            <a:r>
              <a:rPr lang="en-US" sz="1800">
                <a:latin typeface="Arial" charset="0"/>
              </a:rPr>
              <a:t>Higher velocities for ducts with less sheet metal implies higher operating cost all things being equal and more susceptibility problems due to poor fitting design</a:t>
            </a:r>
          </a:p>
        </p:txBody>
      </p:sp>
      <p:sp>
        <p:nvSpPr>
          <p:cNvPr id="3" name="Slide Number Placeholder 2"/>
          <p:cNvSpPr>
            <a:spLocks noGrp="1"/>
          </p:cNvSpPr>
          <p:nvPr>
            <p:ph type="sldNum" sz="quarter" idx="11"/>
          </p:nvPr>
        </p:nvSpPr>
        <p:spPr/>
        <p:txBody>
          <a:bodyPr/>
          <a:lstStyle/>
          <a:p>
            <a:fld id="{A9320731-3B2C-4107-8664-CAD7BE973DC8}" type="slidenum">
              <a:rPr lang="en-US" smtClean="0"/>
              <a:pPr/>
              <a:t>58</a:t>
            </a:fld>
            <a:endParaRPr lang="en-US"/>
          </a:p>
        </p:txBody>
      </p:sp>
      <p:sp>
        <p:nvSpPr>
          <p:cNvPr id="4" name="Footer Placeholder 3">
            <a:extLst>
              <a:ext uri="{FF2B5EF4-FFF2-40B4-BE49-F238E27FC236}">
                <a16:creationId xmlns:a16="http://schemas.microsoft.com/office/drawing/2014/main" id="{3BF8B315-4A22-42DE-AD53-7C079A7A5B8D}"/>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291916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31881"/>
                                        </p:tgtEl>
                                        <p:attrNameLst>
                                          <p:attrName>style.visibility</p:attrName>
                                        </p:attrNameLst>
                                      </p:cBhvr>
                                      <p:to>
                                        <p:strVal val="visible"/>
                                      </p:to>
                                    </p:set>
                                    <p:animEffect transition="in" filter="dissolve">
                                      <p:cBhvr>
                                        <p:cTn id="7" dur="500"/>
                                        <p:tgtEl>
                                          <p:spTgt spid="123188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31882"/>
                                        </p:tgtEl>
                                        <p:attrNameLst>
                                          <p:attrName>style.visibility</p:attrName>
                                        </p:attrNameLst>
                                      </p:cBhvr>
                                      <p:to>
                                        <p:strVal val="visible"/>
                                      </p:to>
                                    </p:set>
                                    <p:animEffect transition="in" filter="dissolve">
                                      <p:cBhvr>
                                        <p:cTn id="10" dur="500"/>
                                        <p:tgtEl>
                                          <p:spTgt spid="123188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31890"/>
                                        </p:tgtEl>
                                        <p:attrNameLst>
                                          <p:attrName>style.visibility</p:attrName>
                                        </p:attrNameLst>
                                      </p:cBhvr>
                                      <p:to>
                                        <p:strVal val="visible"/>
                                      </p:to>
                                    </p:set>
                                    <p:animEffect transition="in" filter="dissolve">
                                      <p:cBhvr>
                                        <p:cTn id="13" dur="500"/>
                                        <p:tgtEl>
                                          <p:spTgt spid="123189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1" nodeType="clickEffect">
                                  <p:stCondLst>
                                    <p:cond delay="0"/>
                                  </p:stCondLst>
                                  <p:childTnLst>
                                    <p:animEffect transition="out" filter="dissolve">
                                      <p:cBhvr>
                                        <p:cTn id="17" dur="500"/>
                                        <p:tgtEl>
                                          <p:spTgt spid="1231881"/>
                                        </p:tgtEl>
                                      </p:cBhvr>
                                    </p:animEffect>
                                    <p:set>
                                      <p:cBhvr>
                                        <p:cTn id="18" dur="1" fill="hold">
                                          <p:stCondLst>
                                            <p:cond delay="499"/>
                                          </p:stCondLst>
                                        </p:cTn>
                                        <p:tgtEl>
                                          <p:spTgt spid="1231881"/>
                                        </p:tgtEl>
                                        <p:attrNameLst>
                                          <p:attrName>style.visibility</p:attrName>
                                        </p:attrNameLst>
                                      </p:cBhvr>
                                      <p:to>
                                        <p:strVal val="hidden"/>
                                      </p:to>
                                    </p:set>
                                  </p:childTnLst>
                                </p:cTn>
                              </p:par>
                              <p:par>
                                <p:cTn id="19" presetID="9" presetClass="exit" presetSubtype="0" fill="hold" grpId="1" nodeType="withEffect">
                                  <p:stCondLst>
                                    <p:cond delay="0"/>
                                  </p:stCondLst>
                                  <p:childTnLst>
                                    <p:animEffect transition="out" filter="dissolve">
                                      <p:cBhvr>
                                        <p:cTn id="20" dur="500"/>
                                        <p:tgtEl>
                                          <p:spTgt spid="1231882"/>
                                        </p:tgtEl>
                                      </p:cBhvr>
                                    </p:animEffect>
                                    <p:set>
                                      <p:cBhvr>
                                        <p:cTn id="21" dur="1" fill="hold">
                                          <p:stCondLst>
                                            <p:cond delay="499"/>
                                          </p:stCondLst>
                                        </p:cTn>
                                        <p:tgtEl>
                                          <p:spTgt spid="1231882"/>
                                        </p:tgtEl>
                                        <p:attrNameLst>
                                          <p:attrName>style.visibility</p:attrName>
                                        </p:attrNameLst>
                                      </p:cBhvr>
                                      <p:to>
                                        <p:strVal val="hidden"/>
                                      </p:to>
                                    </p:set>
                                  </p:childTnLst>
                                </p:cTn>
                              </p:par>
                              <p:par>
                                <p:cTn id="22" presetID="9" presetClass="exit" presetSubtype="0" fill="hold" grpId="1" nodeType="withEffect">
                                  <p:stCondLst>
                                    <p:cond delay="0"/>
                                  </p:stCondLst>
                                  <p:childTnLst>
                                    <p:animEffect transition="out" filter="dissolve">
                                      <p:cBhvr>
                                        <p:cTn id="23" dur="500"/>
                                        <p:tgtEl>
                                          <p:spTgt spid="1231890"/>
                                        </p:tgtEl>
                                      </p:cBhvr>
                                    </p:animEffect>
                                    <p:set>
                                      <p:cBhvr>
                                        <p:cTn id="24" dur="1" fill="hold">
                                          <p:stCondLst>
                                            <p:cond delay="499"/>
                                          </p:stCondLst>
                                        </p:cTn>
                                        <p:tgtEl>
                                          <p:spTgt spid="1231890"/>
                                        </p:tgtEl>
                                        <p:attrNameLst>
                                          <p:attrName>style.visibility</p:attrName>
                                        </p:attrNameLst>
                                      </p:cBhvr>
                                      <p:to>
                                        <p:strVal val="hidden"/>
                                      </p:to>
                                    </p:set>
                                  </p:childTnLst>
                                </p:cTn>
                              </p:par>
                              <p:par>
                                <p:cTn id="25" presetID="9" presetClass="entr" presetSubtype="0" fill="hold" grpId="0" nodeType="withEffect">
                                  <p:stCondLst>
                                    <p:cond delay="0"/>
                                  </p:stCondLst>
                                  <p:childTnLst>
                                    <p:set>
                                      <p:cBhvr>
                                        <p:cTn id="26" dur="1" fill="hold">
                                          <p:stCondLst>
                                            <p:cond delay="0"/>
                                          </p:stCondLst>
                                        </p:cTn>
                                        <p:tgtEl>
                                          <p:spTgt spid="1231883"/>
                                        </p:tgtEl>
                                        <p:attrNameLst>
                                          <p:attrName>style.visibility</p:attrName>
                                        </p:attrNameLst>
                                      </p:cBhvr>
                                      <p:to>
                                        <p:strVal val="visible"/>
                                      </p:to>
                                    </p:set>
                                    <p:animEffect transition="in" filter="dissolve">
                                      <p:cBhvr>
                                        <p:cTn id="27" dur="500"/>
                                        <p:tgtEl>
                                          <p:spTgt spid="1231883"/>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231884"/>
                                        </p:tgtEl>
                                        <p:attrNameLst>
                                          <p:attrName>style.visibility</p:attrName>
                                        </p:attrNameLst>
                                      </p:cBhvr>
                                      <p:to>
                                        <p:strVal val="visible"/>
                                      </p:to>
                                    </p:set>
                                    <p:animEffect transition="in" filter="dissolve">
                                      <p:cBhvr>
                                        <p:cTn id="30" dur="500"/>
                                        <p:tgtEl>
                                          <p:spTgt spid="123188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231891"/>
                                        </p:tgtEl>
                                        <p:attrNameLst>
                                          <p:attrName>style.visibility</p:attrName>
                                        </p:attrNameLst>
                                      </p:cBhvr>
                                      <p:to>
                                        <p:strVal val="visible"/>
                                      </p:to>
                                    </p:set>
                                    <p:animEffect transition="in" filter="dissolve">
                                      <p:cBhvr>
                                        <p:cTn id="33" dur="500"/>
                                        <p:tgtEl>
                                          <p:spTgt spid="1231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881" grpId="0" animBg="1"/>
      <p:bldP spid="1231881" grpId="1" animBg="1"/>
      <p:bldP spid="1231882" grpId="0" animBg="1"/>
      <p:bldP spid="1231882" grpId="1" animBg="1"/>
      <p:bldP spid="1231883" grpId="0" animBg="1"/>
      <p:bldP spid="1231884" grpId="0" animBg="1"/>
      <p:bldP spid="1231890" grpId="0" animBg="1"/>
      <p:bldP spid="1231890" grpId="1" animBg="1"/>
      <p:bldP spid="123189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3923" name="Rectangle 3"/>
          <p:cNvSpPr>
            <a:spLocks noGrp="1" noChangeArrowheads="1"/>
          </p:cNvSpPr>
          <p:nvPr>
            <p:ph type="title"/>
          </p:nvPr>
        </p:nvSpPr>
        <p:spPr>
          <a:xfrm>
            <a:off x="685800" y="671513"/>
            <a:ext cx="7772400" cy="738187"/>
          </a:xfrm>
          <a:noFill/>
          <a:ln/>
        </p:spPr>
        <p:txBody>
          <a:bodyPr/>
          <a:lstStyle/>
          <a:p>
            <a:pPr>
              <a:spcBef>
                <a:spcPts val="900"/>
              </a:spcBef>
              <a:spcAft>
                <a:spcPts val="600"/>
              </a:spcAft>
            </a:pPr>
            <a:r>
              <a:rPr lang="en-US"/>
              <a:t>Interesting Relationships</a:t>
            </a:r>
          </a:p>
        </p:txBody>
      </p:sp>
      <p:pic>
        <p:nvPicPr>
          <p:cNvPr id="1233922" name="Picture 2"/>
          <p:cNvPicPr>
            <a:picLocks noChangeAspect="1" noChangeArrowheads="1"/>
          </p:cNvPicPr>
          <p:nvPr/>
        </p:nvPicPr>
        <p:blipFill>
          <a:blip r:embed="rId3" cstate="print"/>
          <a:srcRect/>
          <a:stretch>
            <a:fillRect/>
          </a:stretch>
        </p:blipFill>
        <p:spPr bwMode="auto">
          <a:xfrm>
            <a:off x="598488" y="1965325"/>
            <a:ext cx="8305800" cy="4237038"/>
          </a:xfrm>
          <a:prstGeom prst="rect">
            <a:avLst/>
          </a:prstGeom>
          <a:solidFill>
            <a:schemeClr val="bg1"/>
          </a:solidFill>
          <a:ln w="9525">
            <a:noFill/>
            <a:miter lim="800000"/>
            <a:headEnd/>
            <a:tailEnd/>
          </a:ln>
          <a:effectLst>
            <a:softEdge rad="127000"/>
          </a:effectLst>
        </p:spPr>
      </p:pic>
      <p:sp>
        <p:nvSpPr>
          <p:cNvPr id="1233924" name="Line 4"/>
          <p:cNvSpPr>
            <a:spLocks noChangeShapeType="1"/>
          </p:cNvSpPr>
          <p:nvPr/>
        </p:nvSpPr>
        <p:spPr bwMode="auto">
          <a:xfrm>
            <a:off x="4321175" y="2482850"/>
            <a:ext cx="1333500" cy="0"/>
          </a:xfrm>
          <a:prstGeom prst="line">
            <a:avLst/>
          </a:prstGeom>
          <a:noFill/>
          <a:ln w="38100">
            <a:solidFill>
              <a:srgbClr val="FF0000"/>
            </a:solidFill>
            <a:round/>
            <a:headEnd/>
            <a:tailEnd/>
          </a:ln>
          <a:effectLst/>
        </p:spPr>
        <p:txBody>
          <a:bodyPr anchor="ctr"/>
          <a:lstStyle/>
          <a:p>
            <a:endParaRPr lang="en-US"/>
          </a:p>
        </p:txBody>
      </p:sp>
      <p:sp>
        <p:nvSpPr>
          <p:cNvPr id="1233925" name="Line 5"/>
          <p:cNvSpPr>
            <a:spLocks noChangeShapeType="1"/>
          </p:cNvSpPr>
          <p:nvPr/>
        </p:nvSpPr>
        <p:spPr bwMode="auto">
          <a:xfrm>
            <a:off x="6507163" y="2481263"/>
            <a:ext cx="1746250" cy="0"/>
          </a:xfrm>
          <a:prstGeom prst="line">
            <a:avLst/>
          </a:prstGeom>
          <a:noFill/>
          <a:ln w="38100">
            <a:solidFill>
              <a:srgbClr val="FF0000"/>
            </a:solidFill>
            <a:round/>
            <a:headEnd/>
            <a:tailEnd/>
          </a:ln>
          <a:effectLst/>
        </p:spPr>
        <p:txBody>
          <a:bodyPr anchor="ctr"/>
          <a:lstStyle/>
          <a:p>
            <a:endParaRPr lang="en-US"/>
          </a:p>
        </p:txBody>
      </p:sp>
      <p:sp>
        <p:nvSpPr>
          <p:cNvPr id="1233926" name="Rectangle 6"/>
          <p:cNvSpPr>
            <a:spLocks noChangeArrowheads="1"/>
          </p:cNvSpPr>
          <p:nvPr/>
        </p:nvSpPr>
        <p:spPr bwMode="auto">
          <a:xfrm>
            <a:off x="2332038" y="4956175"/>
            <a:ext cx="815975" cy="261938"/>
          </a:xfrm>
          <a:prstGeom prst="rect">
            <a:avLst/>
          </a:prstGeom>
          <a:solidFill>
            <a:srgbClr val="FF0000">
              <a:alpha val="50000"/>
            </a:srgbClr>
          </a:solidFill>
          <a:ln w="9525">
            <a:noFill/>
            <a:miter lim="800000"/>
            <a:headEnd/>
            <a:tailEnd/>
          </a:ln>
          <a:effectLst/>
        </p:spPr>
        <p:txBody>
          <a:bodyPr wrap="none" anchor="ctr"/>
          <a:lstStyle/>
          <a:p>
            <a:endParaRPr lang="en-US"/>
          </a:p>
        </p:txBody>
      </p:sp>
      <p:sp>
        <p:nvSpPr>
          <p:cNvPr id="1233927" name="Rectangle 7"/>
          <p:cNvSpPr>
            <a:spLocks noChangeArrowheads="1"/>
          </p:cNvSpPr>
          <p:nvPr/>
        </p:nvSpPr>
        <p:spPr bwMode="auto">
          <a:xfrm>
            <a:off x="7108825" y="4946650"/>
            <a:ext cx="838200" cy="280988"/>
          </a:xfrm>
          <a:prstGeom prst="rect">
            <a:avLst/>
          </a:prstGeom>
          <a:solidFill>
            <a:srgbClr val="00FF00">
              <a:alpha val="50000"/>
            </a:srgbClr>
          </a:solidFill>
          <a:ln w="9525">
            <a:noFill/>
            <a:miter lim="800000"/>
            <a:headEnd/>
            <a:tailEnd/>
          </a:ln>
          <a:effectLst/>
        </p:spPr>
        <p:txBody>
          <a:bodyPr wrap="none" anchor="ctr"/>
          <a:lstStyle/>
          <a:p>
            <a:endParaRPr lang="en-US"/>
          </a:p>
        </p:txBody>
      </p:sp>
      <p:sp>
        <p:nvSpPr>
          <p:cNvPr id="1233928" name="Rectangle 8"/>
          <p:cNvSpPr>
            <a:spLocks noChangeArrowheads="1"/>
          </p:cNvSpPr>
          <p:nvPr/>
        </p:nvSpPr>
        <p:spPr bwMode="auto">
          <a:xfrm>
            <a:off x="7958138" y="4940300"/>
            <a:ext cx="838200" cy="292100"/>
          </a:xfrm>
          <a:prstGeom prst="rect">
            <a:avLst/>
          </a:prstGeom>
          <a:solidFill>
            <a:srgbClr val="00CCFF">
              <a:alpha val="50000"/>
            </a:srgbClr>
          </a:solidFill>
          <a:ln w="9525">
            <a:noFill/>
            <a:miter lim="800000"/>
            <a:headEnd/>
            <a:tailEnd/>
          </a:ln>
          <a:effectLst/>
        </p:spPr>
        <p:txBody>
          <a:bodyPr wrap="none" anchor="ctr"/>
          <a:lstStyle/>
          <a:p>
            <a:endParaRPr lang="en-US"/>
          </a:p>
        </p:txBody>
      </p:sp>
      <p:sp>
        <p:nvSpPr>
          <p:cNvPr id="1233929" name="Rectangle 9"/>
          <p:cNvSpPr>
            <a:spLocks noChangeArrowheads="1"/>
          </p:cNvSpPr>
          <p:nvPr/>
        </p:nvSpPr>
        <p:spPr bwMode="auto">
          <a:xfrm>
            <a:off x="6318250" y="4946650"/>
            <a:ext cx="838200" cy="282575"/>
          </a:xfrm>
          <a:prstGeom prst="rect">
            <a:avLst/>
          </a:prstGeom>
          <a:solidFill>
            <a:srgbClr val="FFFF00">
              <a:alpha val="50000"/>
            </a:srgbClr>
          </a:solidFill>
          <a:ln w="9525">
            <a:noFill/>
            <a:miter lim="800000"/>
            <a:headEnd/>
            <a:tailEnd/>
          </a:ln>
          <a:effectLst/>
        </p:spPr>
        <p:txBody>
          <a:bodyPr wrap="none" anchor="ctr"/>
          <a:lstStyle/>
          <a:p>
            <a:endParaRPr lang="en-US"/>
          </a:p>
        </p:txBody>
      </p:sp>
      <p:sp>
        <p:nvSpPr>
          <p:cNvPr id="1233930" name="Rectangle 10"/>
          <p:cNvSpPr>
            <a:spLocks noChangeArrowheads="1"/>
          </p:cNvSpPr>
          <p:nvPr/>
        </p:nvSpPr>
        <p:spPr bwMode="auto">
          <a:xfrm>
            <a:off x="2335213" y="5199063"/>
            <a:ext cx="815975" cy="261937"/>
          </a:xfrm>
          <a:prstGeom prst="rect">
            <a:avLst/>
          </a:prstGeom>
          <a:solidFill>
            <a:srgbClr val="FF0000">
              <a:alpha val="50000"/>
            </a:srgbClr>
          </a:solidFill>
          <a:ln w="9525">
            <a:noFill/>
            <a:miter lim="800000"/>
            <a:headEnd/>
            <a:tailEnd/>
          </a:ln>
          <a:effectLst/>
        </p:spPr>
        <p:txBody>
          <a:bodyPr wrap="none" anchor="ctr"/>
          <a:lstStyle/>
          <a:p>
            <a:endParaRPr lang="en-US"/>
          </a:p>
        </p:txBody>
      </p:sp>
      <p:sp>
        <p:nvSpPr>
          <p:cNvPr id="1233931" name="Rectangle 11"/>
          <p:cNvSpPr>
            <a:spLocks noChangeArrowheads="1"/>
          </p:cNvSpPr>
          <p:nvPr/>
        </p:nvSpPr>
        <p:spPr bwMode="auto">
          <a:xfrm>
            <a:off x="7112000" y="5189538"/>
            <a:ext cx="838200" cy="280987"/>
          </a:xfrm>
          <a:prstGeom prst="rect">
            <a:avLst/>
          </a:prstGeom>
          <a:solidFill>
            <a:srgbClr val="00FF00">
              <a:alpha val="50000"/>
            </a:srgbClr>
          </a:solidFill>
          <a:ln w="9525">
            <a:noFill/>
            <a:miter lim="800000"/>
            <a:headEnd/>
            <a:tailEnd/>
          </a:ln>
          <a:effectLst/>
        </p:spPr>
        <p:txBody>
          <a:bodyPr wrap="none" anchor="ctr"/>
          <a:lstStyle/>
          <a:p>
            <a:endParaRPr lang="en-US"/>
          </a:p>
        </p:txBody>
      </p:sp>
      <p:sp>
        <p:nvSpPr>
          <p:cNvPr id="1233932" name="Rectangle 12"/>
          <p:cNvSpPr>
            <a:spLocks noChangeArrowheads="1"/>
          </p:cNvSpPr>
          <p:nvPr/>
        </p:nvSpPr>
        <p:spPr bwMode="auto">
          <a:xfrm>
            <a:off x="7950200" y="5183188"/>
            <a:ext cx="838200" cy="292100"/>
          </a:xfrm>
          <a:prstGeom prst="rect">
            <a:avLst/>
          </a:prstGeom>
          <a:solidFill>
            <a:srgbClr val="00CCFF">
              <a:alpha val="50000"/>
            </a:srgbClr>
          </a:solidFill>
          <a:ln w="9525">
            <a:noFill/>
            <a:miter lim="800000"/>
            <a:headEnd/>
            <a:tailEnd/>
          </a:ln>
          <a:effectLst/>
        </p:spPr>
        <p:txBody>
          <a:bodyPr wrap="none" anchor="ctr"/>
          <a:lstStyle/>
          <a:p>
            <a:endParaRPr lang="en-US"/>
          </a:p>
        </p:txBody>
      </p:sp>
      <p:sp>
        <p:nvSpPr>
          <p:cNvPr id="1233933" name="Rectangle 13"/>
          <p:cNvSpPr>
            <a:spLocks noChangeArrowheads="1"/>
          </p:cNvSpPr>
          <p:nvPr/>
        </p:nvSpPr>
        <p:spPr bwMode="auto">
          <a:xfrm>
            <a:off x="6321425" y="5189538"/>
            <a:ext cx="838200" cy="282575"/>
          </a:xfrm>
          <a:prstGeom prst="rect">
            <a:avLst/>
          </a:prstGeom>
          <a:solidFill>
            <a:srgbClr val="FFFF00">
              <a:alpha val="50000"/>
            </a:srgbClr>
          </a:solidFill>
          <a:ln w="9525">
            <a:noFill/>
            <a:miter lim="800000"/>
            <a:headEnd/>
            <a:tailEnd/>
          </a:ln>
          <a:effectLst/>
        </p:spPr>
        <p:txBody>
          <a:bodyPr wrap="none" anchor="ctr"/>
          <a:lstStyle/>
          <a:p>
            <a:endParaRPr lang="en-US"/>
          </a:p>
        </p:txBody>
      </p:sp>
      <p:sp>
        <p:nvSpPr>
          <p:cNvPr id="1233934" name="Rectangle 14"/>
          <p:cNvSpPr>
            <a:spLocks noChangeArrowheads="1"/>
          </p:cNvSpPr>
          <p:nvPr/>
        </p:nvSpPr>
        <p:spPr bwMode="auto">
          <a:xfrm>
            <a:off x="750888" y="5441950"/>
            <a:ext cx="1581150" cy="261938"/>
          </a:xfrm>
          <a:prstGeom prst="rect">
            <a:avLst/>
          </a:prstGeom>
          <a:solidFill>
            <a:srgbClr val="FF0000">
              <a:alpha val="50000"/>
            </a:srgbClr>
          </a:solidFill>
          <a:ln w="9525">
            <a:noFill/>
            <a:miter lim="800000"/>
            <a:headEnd/>
            <a:tailEnd/>
          </a:ln>
          <a:effectLst/>
        </p:spPr>
        <p:txBody>
          <a:bodyPr wrap="none" anchor="ctr"/>
          <a:lstStyle/>
          <a:p>
            <a:endParaRPr lang="en-US"/>
          </a:p>
        </p:txBody>
      </p:sp>
      <p:sp>
        <p:nvSpPr>
          <p:cNvPr id="1233935" name="Rectangle 15"/>
          <p:cNvSpPr>
            <a:spLocks noChangeArrowheads="1"/>
          </p:cNvSpPr>
          <p:nvPr/>
        </p:nvSpPr>
        <p:spPr bwMode="auto">
          <a:xfrm>
            <a:off x="7116763" y="5432425"/>
            <a:ext cx="838200" cy="280988"/>
          </a:xfrm>
          <a:prstGeom prst="rect">
            <a:avLst/>
          </a:prstGeom>
          <a:solidFill>
            <a:srgbClr val="00FF00">
              <a:alpha val="50000"/>
            </a:srgbClr>
          </a:solidFill>
          <a:ln w="9525">
            <a:noFill/>
            <a:miter lim="800000"/>
            <a:headEnd/>
            <a:tailEnd/>
          </a:ln>
          <a:effectLst/>
        </p:spPr>
        <p:txBody>
          <a:bodyPr wrap="none" anchor="ctr"/>
          <a:lstStyle/>
          <a:p>
            <a:endParaRPr lang="en-US"/>
          </a:p>
        </p:txBody>
      </p:sp>
      <p:sp>
        <p:nvSpPr>
          <p:cNvPr id="1233936" name="Rectangle 16"/>
          <p:cNvSpPr>
            <a:spLocks noChangeArrowheads="1"/>
          </p:cNvSpPr>
          <p:nvPr/>
        </p:nvSpPr>
        <p:spPr bwMode="auto">
          <a:xfrm>
            <a:off x="7954963" y="5426075"/>
            <a:ext cx="838200" cy="292100"/>
          </a:xfrm>
          <a:prstGeom prst="rect">
            <a:avLst/>
          </a:prstGeom>
          <a:solidFill>
            <a:srgbClr val="00CCFF">
              <a:alpha val="50000"/>
            </a:srgbClr>
          </a:solidFill>
          <a:ln w="9525">
            <a:noFill/>
            <a:miter lim="800000"/>
            <a:headEnd/>
            <a:tailEnd/>
          </a:ln>
          <a:effectLst/>
        </p:spPr>
        <p:txBody>
          <a:bodyPr wrap="none" anchor="ctr"/>
          <a:lstStyle/>
          <a:p>
            <a:endParaRPr lang="en-US"/>
          </a:p>
        </p:txBody>
      </p:sp>
      <p:sp>
        <p:nvSpPr>
          <p:cNvPr id="1233937" name="Rectangle 17"/>
          <p:cNvSpPr>
            <a:spLocks noChangeArrowheads="1"/>
          </p:cNvSpPr>
          <p:nvPr/>
        </p:nvSpPr>
        <p:spPr bwMode="auto">
          <a:xfrm>
            <a:off x="6326188" y="5432425"/>
            <a:ext cx="838200" cy="282575"/>
          </a:xfrm>
          <a:prstGeom prst="rect">
            <a:avLst/>
          </a:prstGeom>
          <a:solidFill>
            <a:srgbClr val="FFFF00">
              <a:alpha val="50000"/>
            </a:srgbClr>
          </a:solidFill>
          <a:ln w="9525">
            <a:noFill/>
            <a:miter lim="800000"/>
            <a:headEnd/>
            <a:tailEnd/>
          </a:ln>
          <a:effectLst/>
        </p:spPr>
        <p:txBody>
          <a:bodyPr wrap="none" anchor="ctr"/>
          <a:lstStyle/>
          <a:p>
            <a:endParaRPr lang="en-US"/>
          </a:p>
        </p:txBody>
      </p:sp>
      <p:sp>
        <p:nvSpPr>
          <p:cNvPr id="1233938" name="Rectangle 18"/>
          <p:cNvSpPr>
            <a:spLocks noChangeArrowheads="1"/>
          </p:cNvSpPr>
          <p:nvPr/>
        </p:nvSpPr>
        <p:spPr bwMode="auto">
          <a:xfrm>
            <a:off x="754063" y="5697538"/>
            <a:ext cx="1581150" cy="261937"/>
          </a:xfrm>
          <a:prstGeom prst="rect">
            <a:avLst/>
          </a:prstGeom>
          <a:solidFill>
            <a:srgbClr val="FF0000">
              <a:alpha val="50000"/>
            </a:srgbClr>
          </a:solidFill>
          <a:ln w="9525">
            <a:noFill/>
            <a:miter lim="800000"/>
            <a:headEnd/>
            <a:tailEnd/>
          </a:ln>
          <a:effectLst/>
        </p:spPr>
        <p:txBody>
          <a:bodyPr wrap="none" anchor="ctr"/>
          <a:lstStyle/>
          <a:p>
            <a:endParaRPr lang="en-US"/>
          </a:p>
        </p:txBody>
      </p:sp>
      <p:sp>
        <p:nvSpPr>
          <p:cNvPr id="1233939" name="Rectangle 19"/>
          <p:cNvSpPr>
            <a:spLocks noChangeArrowheads="1"/>
          </p:cNvSpPr>
          <p:nvPr/>
        </p:nvSpPr>
        <p:spPr bwMode="auto">
          <a:xfrm>
            <a:off x="7119938" y="5688013"/>
            <a:ext cx="838200" cy="280987"/>
          </a:xfrm>
          <a:prstGeom prst="rect">
            <a:avLst/>
          </a:prstGeom>
          <a:solidFill>
            <a:srgbClr val="00FF00">
              <a:alpha val="50000"/>
            </a:srgbClr>
          </a:solidFill>
          <a:ln w="9525">
            <a:noFill/>
            <a:miter lim="800000"/>
            <a:headEnd/>
            <a:tailEnd/>
          </a:ln>
          <a:effectLst/>
        </p:spPr>
        <p:txBody>
          <a:bodyPr wrap="none" anchor="ctr"/>
          <a:lstStyle/>
          <a:p>
            <a:endParaRPr lang="en-US"/>
          </a:p>
        </p:txBody>
      </p:sp>
      <p:sp>
        <p:nvSpPr>
          <p:cNvPr id="1233940" name="Rectangle 20"/>
          <p:cNvSpPr>
            <a:spLocks noChangeArrowheads="1"/>
          </p:cNvSpPr>
          <p:nvPr/>
        </p:nvSpPr>
        <p:spPr bwMode="auto">
          <a:xfrm>
            <a:off x="7958138" y="5681663"/>
            <a:ext cx="838200" cy="292100"/>
          </a:xfrm>
          <a:prstGeom prst="rect">
            <a:avLst/>
          </a:prstGeom>
          <a:solidFill>
            <a:srgbClr val="00CCFF">
              <a:alpha val="50000"/>
            </a:srgbClr>
          </a:solidFill>
          <a:ln w="9525">
            <a:noFill/>
            <a:miter lim="800000"/>
            <a:headEnd/>
            <a:tailEnd/>
          </a:ln>
          <a:effectLst/>
        </p:spPr>
        <p:txBody>
          <a:bodyPr wrap="none" anchor="ctr"/>
          <a:lstStyle/>
          <a:p>
            <a:endParaRPr lang="en-US"/>
          </a:p>
        </p:txBody>
      </p:sp>
      <p:sp>
        <p:nvSpPr>
          <p:cNvPr id="1233941" name="Rectangle 21"/>
          <p:cNvSpPr>
            <a:spLocks noChangeArrowheads="1"/>
          </p:cNvSpPr>
          <p:nvPr/>
        </p:nvSpPr>
        <p:spPr bwMode="auto">
          <a:xfrm>
            <a:off x="6329363" y="5688013"/>
            <a:ext cx="838200" cy="282575"/>
          </a:xfrm>
          <a:prstGeom prst="rect">
            <a:avLst/>
          </a:prstGeom>
          <a:solidFill>
            <a:srgbClr val="FFFF00">
              <a:alpha val="50000"/>
            </a:srgbClr>
          </a:solidFill>
          <a:ln w="9525">
            <a:noFill/>
            <a:miter lim="800000"/>
            <a:headEnd/>
            <a:tailEnd/>
          </a:ln>
          <a:effectLst/>
        </p:spPr>
        <p:txBody>
          <a:bodyPr wrap="none" anchor="ctr"/>
          <a:lstStyle/>
          <a:p>
            <a:endParaRPr lang="en-US"/>
          </a:p>
        </p:txBody>
      </p:sp>
      <p:pic>
        <p:nvPicPr>
          <p:cNvPr id="1233942" name="Picture 22" descr="wb01753_"/>
          <p:cNvPicPr>
            <a:picLocks noChangeAspect="1" noChangeArrowheads="1"/>
          </p:cNvPicPr>
          <p:nvPr/>
        </p:nvPicPr>
        <p:blipFill>
          <a:blip r:embed="rId4" cstate="print"/>
          <a:srcRect/>
          <a:stretch>
            <a:fillRect/>
          </a:stretch>
        </p:blipFill>
        <p:spPr bwMode="auto">
          <a:xfrm>
            <a:off x="6369050" y="3484563"/>
            <a:ext cx="703263" cy="619125"/>
          </a:xfrm>
          <a:prstGeom prst="rect">
            <a:avLst/>
          </a:prstGeom>
          <a:noFill/>
        </p:spPr>
      </p:pic>
      <p:sp>
        <p:nvSpPr>
          <p:cNvPr id="3" name="Slide Number Placeholder 2"/>
          <p:cNvSpPr>
            <a:spLocks noGrp="1"/>
          </p:cNvSpPr>
          <p:nvPr>
            <p:ph type="sldNum" sz="quarter" idx="11"/>
          </p:nvPr>
        </p:nvSpPr>
        <p:spPr/>
        <p:txBody>
          <a:bodyPr/>
          <a:lstStyle/>
          <a:p>
            <a:fld id="{A9320731-3B2C-4107-8664-CAD7BE973DC8}" type="slidenum">
              <a:rPr lang="en-US" smtClean="0"/>
              <a:pPr/>
              <a:t>59</a:t>
            </a:fld>
            <a:endParaRPr lang="en-US"/>
          </a:p>
        </p:txBody>
      </p:sp>
      <p:sp>
        <p:nvSpPr>
          <p:cNvPr id="4" name="Footer Placeholder 3">
            <a:extLst>
              <a:ext uri="{FF2B5EF4-FFF2-40B4-BE49-F238E27FC236}">
                <a16:creationId xmlns:a16="http://schemas.microsoft.com/office/drawing/2014/main" id="{8F60ACA0-8F07-4394-BE82-2A326574C646}"/>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267879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33924"/>
                                        </p:tgtEl>
                                        <p:attrNameLst>
                                          <p:attrName>style.visibility</p:attrName>
                                        </p:attrNameLst>
                                      </p:cBhvr>
                                      <p:to>
                                        <p:strVal val="visible"/>
                                      </p:to>
                                    </p:set>
                                    <p:animEffect transition="in" filter="wipe(left)">
                                      <p:cBhvr>
                                        <p:cTn id="7" dur="500"/>
                                        <p:tgtEl>
                                          <p:spTgt spid="12339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33925"/>
                                        </p:tgtEl>
                                        <p:attrNameLst>
                                          <p:attrName>style.visibility</p:attrName>
                                        </p:attrNameLst>
                                      </p:cBhvr>
                                      <p:to>
                                        <p:strVal val="visible"/>
                                      </p:to>
                                    </p:set>
                                    <p:animEffect transition="in" filter="wipe(left)">
                                      <p:cBhvr>
                                        <p:cTn id="11" dur="500"/>
                                        <p:tgtEl>
                                          <p:spTgt spid="123392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233942"/>
                                        </p:tgtEl>
                                        <p:attrNameLst>
                                          <p:attrName>style.visibility</p:attrName>
                                        </p:attrNameLst>
                                      </p:cBhvr>
                                      <p:to>
                                        <p:strVal val="visible"/>
                                      </p:to>
                                    </p:set>
                                    <p:animEffect transition="in" filter="dissolve">
                                      <p:cBhvr>
                                        <p:cTn id="16" dur="500"/>
                                        <p:tgtEl>
                                          <p:spTgt spid="123394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233926"/>
                                        </p:tgtEl>
                                        <p:attrNameLst>
                                          <p:attrName>style.visibility</p:attrName>
                                        </p:attrNameLst>
                                      </p:cBhvr>
                                      <p:to>
                                        <p:strVal val="visible"/>
                                      </p:to>
                                    </p:set>
                                    <p:animEffect transition="in" filter="dissolve">
                                      <p:cBhvr>
                                        <p:cTn id="21" dur="500"/>
                                        <p:tgtEl>
                                          <p:spTgt spid="1233926"/>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1233929"/>
                                        </p:tgtEl>
                                        <p:attrNameLst>
                                          <p:attrName>style.visibility</p:attrName>
                                        </p:attrNameLst>
                                      </p:cBhvr>
                                      <p:to>
                                        <p:strVal val="visible"/>
                                      </p:to>
                                    </p:set>
                                    <p:animEffect transition="in" filter="dissolve">
                                      <p:cBhvr>
                                        <p:cTn id="25" dur="500"/>
                                        <p:tgtEl>
                                          <p:spTgt spid="123392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233927"/>
                                        </p:tgtEl>
                                        <p:attrNameLst>
                                          <p:attrName>style.visibility</p:attrName>
                                        </p:attrNameLst>
                                      </p:cBhvr>
                                      <p:to>
                                        <p:strVal val="visible"/>
                                      </p:to>
                                    </p:set>
                                    <p:animEffect transition="in" filter="dissolve">
                                      <p:cBhvr>
                                        <p:cTn id="30" dur="500"/>
                                        <p:tgtEl>
                                          <p:spTgt spid="123392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233928"/>
                                        </p:tgtEl>
                                        <p:attrNameLst>
                                          <p:attrName>style.visibility</p:attrName>
                                        </p:attrNameLst>
                                      </p:cBhvr>
                                      <p:to>
                                        <p:strVal val="visible"/>
                                      </p:to>
                                    </p:set>
                                    <p:animEffect transition="in" filter="dissolve">
                                      <p:cBhvr>
                                        <p:cTn id="35" dur="500"/>
                                        <p:tgtEl>
                                          <p:spTgt spid="123392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mph" presetSubtype="0" grpId="1" nodeType="clickEffect">
                                  <p:stCondLst>
                                    <p:cond delay="0"/>
                                  </p:stCondLst>
                                  <p:childTnLst>
                                    <p:set>
                                      <p:cBhvr rctx="PPT">
                                        <p:cTn id="39" dur="indefinite"/>
                                        <p:tgtEl>
                                          <p:spTgt spid="1233926"/>
                                        </p:tgtEl>
                                        <p:attrNameLst>
                                          <p:attrName>style.opacity</p:attrName>
                                        </p:attrNameLst>
                                      </p:cBhvr>
                                      <p:to>
                                        <p:strVal val="0.25"/>
                                      </p:to>
                                    </p:set>
                                    <p:animEffect filter="image" prLst="opacity: 0.25">
                                      <p:cBhvr rctx="IE">
                                        <p:cTn id="40" dur="indefinite"/>
                                        <p:tgtEl>
                                          <p:spTgt spid="1233926"/>
                                        </p:tgtEl>
                                      </p:cBhvr>
                                    </p:animEffect>
                                  </p:childTnLst>
                                </p:cTn>
                              </p:par>
                              <p:par>
                                <p:cTn id="41" presetID="9" presetClass="emph" presetSubtype="0" grpId="1" nodeType="withEffect">
                                  <p:stCondLst>
                                    <p:cond delay="0"/>
                                  </p:stCondLst>
                                  <p:childTnLst>
                                    <p:set>
                                      <p:cBhvr rctx="PPT">
                                        <p:cTn id="42" dur="indefinite"/>
                                        <p:tgtEl>
                                          <p:spTgt spid="1233929"/>
                                        </p:tgtEl>
                                        <p:attrNameLst>
                                          <p:attrName>style.opacity</p:attrName>
                                        </p:attrNameLst>
                                      </p:cBhvr>
                                      <p:to>
                                        <p:strVal val="0.25"/>
                                      </p:to>
                                    </p:set>
                                    <p:animEffect filter="image" prLst="opacity: 0.25">
                                      <p:cBhvr rctx="IE">
                                        <p:cTn id="43" dur="indefinite"/>
                                        <p:tgtEl>
                                          <p:spTgt spid="1233929"/>
                                        </p:tgtEl>
                                      </p:cBhvr>
                                    </p:animEffect>
                                  </p:childTnLst>
                                </p:cTn>
                              </p:par>
                              <p:par>
                                <p:cTn id="44" presetID="9" presetClass="emph" presetSubtype="0" grpId="1" nodeType="withEffect">
                                  <p:stCondLst>
                                    <p:cond delay="0"/>
                                  </p:stCondLst>
                                  <p:childTnLst>
                                    <p:set>
                                      <p:cBhvr rctx="PPT">
                                        <p:cTn id="45" dur="indefinite"/>
                                        <p:tgtEl>
                                          <p:spTgt spid="1233927"/>
                                        </p:tgtEl>
                                        <p:attrNameLst>
                                          <p:attrName>style.opacity</p:attrName>
                                        </p:attrNameLst>
                                      </p:cBhvr>
                                      <p:to>
                                        <p:strVal val="0.25"/>
                                      </p:to>
                                    </p:set>
                                    <p:animEffect filter="image" prLst="opacity: 0.25">
                                      <p:cBhvr rctx="IE">
                                        <p:cTn id="46" dur="indefinite"/>
                                        <p:tgtEl>
                                          <p:spTgt spid="1233927"/>
                                        </p:tgtEl>
                                      </p:cBhvr>
                                    </p:animEffect>
                                  </p:childTnLst>
                                </p:cTn>
                              </p:par>
                              <p:par>
                                <p:cTn id="47" presetID="9" presetClass="emph" presetSubtype="0" grpId="1" nodeType="withEffect">
                                  <p:stCondLst>
                                    <p:cond delay="0"/>
                                  </p:stCondLst>
                                  <p:childTnLst>
                                    <p:set>
                                      <p:cBhvr rctx="PPT">
                                        <p:cTn id="48" dur="indefinite"/>
                                        <p:tgtEl>
                                          <p:spTgt spid="1233928"/>
                                        </p:tgtEl>
                                        <p:attrNameLst>
                                          <p:attrName>style.opacity</p:attrName>
                                        </p:attrNameLst>
                                      </p:cBhvr>
                                      <p:to>
                                        <p:strVal val="0.25"/>
                                      </p:to>
                                    </p:set>
                                    <p:animEffect filter="image" prLst="opacity: 0.25">
                                      <p:cBhvr rctx="IE">
                                        <p:cTn id="49" dur="indefinite"/>
                                        <p:tgtEl>
                                          <p:spTgt spid="1233928"/>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233930"/>
                                        </p:tgtEl>
                                        <p:attrNameLst>
                                          <p:attrName>style.visibility</p:attrName>
                                        </p:attrNameLst>
                                      </p:cBhvr>
                                      <p:to>
                                        <p:strVal val="visible"/>
                                      </p:to>
                                    </p:set>
                                    <p:animEffect transition="in" filter="dissolve">
                                      <p:cBhvr>
                                        <p:cTn id="52" dur="500"/>
                                        <p:tgtEl>
                                          <p:spTgt spid="1233930"/>
                                        </p:tgtEl>
                                      </p:cBhvr>
                                    </p:animEffect>
                                  </p:childTnLst>
                                </p:cTn>
                              </p:par>
                            </p:childTnLst>
                          </p:cTn>
                        </p:par>
                        <p:par>
                          <p:cTn id="53" fill="hold">
                            <p:stCondLst>
                              <p:cond delay="500"/>
                            </p:stCondLst>
                            <p:childTnLst>
                              <p:par>
                                <p:cTn id="54" presetID="9" presetClass="entr" presetSubtype="0" fill="hold" grpId="0" nodeType="afterEffect">
                                  <p:stCondLst>
                                    <p:cond delay="0"/>
                                  </p:stCondLst>
                                  <p:childTnLst>
                                    <p:set>
                                      <p:cBhvr>
                                        <p:cTn id="55" dur="1" fill="hold">
                                          <p:stCondLst>
                                            <p:cond delay="0"/>
                                          </p:stCondLst>
                                        </p:cTn>
                                        <p:tgtEl>
                                          <p:spTgt spid="1233933"/>
                                        </p:tgtEl>
                                        <p:attrNameLst>
                                          <p:attrName>style.visibility</p:attrName>
                                        </p:attrNameLst>
                                      </p:cBhvr>
                                      <p:to>
                                        <p:strVal val="visible"/>
                                      </p:to>
                                    </p:set>
                                    <p:animEffect transition="in" filter="dissolve">
                                      <p:cBhvr>
                                        <p:cTn id="56" dur="500"/>
                                        <p:tgtEl>
                                          <p:spTgt spid="1233933"/>
                                        </p:tgtEl>
                                      </p:cBhvr>
                                    </p:animEffect>
                                  </p:childTnLst>
                                </p:cTn>
                              </p:par>
                            </p:childTnLst>
                          </p:cTn>
                        </p:par>
                        <p:par>
                          <p:cTn id="57" fill="hold">
                            <p:stCondLst>
                              <p:cond delay="1000"/>
                            </p:stCondLst>
                            <p:childTnLst>
                              <p:par>
                                <p:cTn id="58" presetID="9" presetClass="entr" presetSubtype="0" fill="hold" grpId="0" nodeType="afterEffect">
                                  <p:stCondLst>
                                    <p:cond delay="0"/>
                                  </p:stCondLst>
                                  <p:childTnLst>
                                    <p:set>
                                      <p:cBhvr>
                                        <p:cTn id="59" dur="1" fill="hold">
                                          <p:stCondLst>
                                            <p:cond delay="0"/>
                                          </p:stCondLst>
                                        </p:cTn>
                                        <p:tgtEl>
                                          <p:spTgt spid="1233931"/>
                                        </p:tgtEl>
                                        <p:attrNameLst>
                                          <p:attrName>style.visibility</p:attrName>
                                        </p:attrNameLst>
                                      </p:cBhvr>
                                      <p:to>
                                        <p:strVal val="visible"/>
                                      </p:to>
                                    </p:set>
                                    <p:animEffect transition="in" filter="dissolve">
                                      <p:cBhvr>
                                        <p:cTn id="60" dur="500"/>
                                        <p:tgtEl>
                                          <p:spTgt spid="1233931"/>
                                        </p:tgtEl>
                                      </p:cBhvr>
                                    </p:animEffect>
                                  </p:childTnLst>
                                </p:cTn>
                              </p:par>
                            </p:childTnLst>
                          </p:cTn>
                        </p:par>
                        <p:par>
                          <p:cTn id="61" fill="hold">
                            <p:stCondLst>
                              <p:cond delay="1500"/>
                            </p:stCondLst>
                            <p:childTnLst>
                              <p:par>
                                <p:cTn id="62" presetID="9" presetClass="entr" presetSubtype="0" fill="hold" grpId="0" nodeType="afterEffect">
                                  <p:stCondLst>
                                    <p:cond delay="0"/>
                                  </p:stCondLst>
                                  <p:childTnLst>
                                    <p:set>
                                      <p:cBhvr>
                                        <p:cTn id="63" dur="1" fill="hold">
                                          <p:stCondLst>
                                            <p:cond delay="0"/>
                                          </p:stCondLst>
                                        </p:cTn>
                                        <p:tgtEl>
                                          <p:spTgt spid="1233932"/>
                                        </p:tgtEl>
                                        <p:attrNameLst>
                                          <p:attrName>style.visibility</p:attrName>
                                        </p:attrNameLst>
                                      </p:cBhvr>
                                      <p:to>
                                        <p:strVal val="visible"/>
                                      </p:to>
                                    </p:set>
                                    <p:animEffect transition="in" filter="dissolve">
                                      <p:cBhvr>
                                        <p:cTn id="64" dur="500"/>
                                        <p:tgtEl>
                                          <p:spTgt spid="1233932"/>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mph" presetSubtype="0" grpId="1" nodeType="clickEffect">
                                  <p:stCondLst>
                                    <p:cond delay="0"/>
                                  </p:stCondLst>
                                  <p:childTnLst>
                                    <p:set>
                                      <p:cBhvr rctx="PPT">
                                        <p:cTn id="68" dur="indefinite"/>
                                        <p:tgtEl>
                                          <p:spTgt spid="1233930"/>
                                        </p:tgtEl>
                                        <p:attrNameLst>
                                          <p:attrName>style.opacity</p:attrName>
                                        </p:attrNameLst>
                                      </p:cBhvr>
                                      <p:to>
                                        <p:strVal val="0.25"/>
                                      </p:to>
                                    </p:set>
                                    <p:animEffect filter="image" prLst="opacity: 0.25">
                                      <p:cBhvr rctx="IE">
                                        <p:cTn id="69" dur="indefinite"/>
                                        <p:tgtEl>
                                          <p:spTgt spid="1233930"/>
                                        </p:tgtEl>
                                      </p:cBhvr>
                                    </p:animEffect>
                                  </p:childTnLst>
                                </p:cTn>
                              </p:par>
                              <p:par>
                                <p:cTn id="70" presetID="9" presetClass="emph" presetSubtype="0" grpId="1" nodeType="withEffect">
                                  <p:stCondLst>
                                    <p:cond delay="0"/>
                                  </p:stCondLst>
                                  <p:childTnLst>
                                    <p:set>
                                      <p:cBhvr rctx="PPT">
                                        <p:cTn id="71" dur="indefinite"/>
                                        <p:tgtEl>
                                          <p:spTgt spid="1233933"/>
                                        </p:tgtEl>
                                        <p:attrNameLst>
                                          <p:attrName>style.opacity</p:attrName>
                                        </p:attrNameLst>
                                      </p:cBhvr>
                                      <p:to>
                                        <p:strVal val="0.25"/>
                                      </p:to>
                                    </p:set>
                                    <p:animEffect filter="image" prLst="opacity: 0.25">
                                      <p:cBhvr rctx="IE">
                                        <p:cTn id="72" dur="indefinite"/>
                                        <p:tgtEl>
                                          <p:spTgt spid="1233933"/>
                                        </p:tgtEl>
                                      </p:cBhvr>
                                    </p:animEffect>
                                  </p:childTnLst>
                                </p:cTn>
                              </p:par>
                              <p:par>
                                <p:cTn id="73" presetID="9" presetClass="emph" presetSubtype="0" grpId="1" nodeType="withEffect">
                                  <p:stCondLst>
                                    <p:cond delay="0"/>
                                  </p:stCondLst>
                                  <p:childTnLst>
                                    <p:set>
                                      <p:cBhvr rctx="PPT">
                                        <p:cTn id="74" dur="indefinite"/>
                                        <p:tgtEl>
                                          <p:spTgt spid="1233931"/>
                                        </p:tgtEl>
                                        <p:attrNameLst>
                                          <p:attrName>style.opacity</p:attrName>
                                        </p:attrNameLst>
                                      </p:cBhvr>
                                      <p:to>
                                        <p:strVal val="0.25"/>
                                      </p:to>
                                    </p:set>
                                    <p:animEffect filter="image" prLst="opacity: 0.25">
                                      <p:cBhvr rctx="IE">
                                        <p:cTn id="75" dur="indefinite"/>
                                        <p:tgtEl>
                                          <p:spTgt spid="1233931"/>
                                        </p:tgtEl>
                                      </p:cBhvr>
                                    </p:animEffect>
                                  </p:childTnLst>
                                </p:cTn>
                              </p:par>
                              <p:par>
                                <p:cTn id="76" presetID="9" presetClass="emph" presetSubtype="0" grpId="1" nodeType="withEffect">
                                  <p:stCondLst>
                                    <p:cond delay="0"/>
                                  </p:stCondLst>
                                  <p:childTnLst>
                                    <p:set>
                                      <p:cBhvr rctx="PPT">
                                        <p:cTn id="77" dur="indefinite"/>
                                        <p:tgtEl>
                                          <p:spTgt spid="1233932"/>
                                        </p:tgtEl>
                                        <p:attrNameLst>
                                          <p:attrName>style.opacity</p:attrName>
                                        </p:attrNameLst>
                                      </p:cBhvr>
                                      <p:to>
                                        <p:strVal val="0.25"/>
                                      </p:to>
                                    </p:set>
                                    <p:animEffect filter="image" prLst="opacity: 0.25">
                                      <p:cBhvr rctx="IE">
                                        <p:cTn id="78" dur="indefinite"/>
                                        <p:tgtEl>
                                          <p:spTgt spid="1233932"/>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1233934"/>
                                        </p:tgtEl>
                                        <p:attrNameLst>
                                          <p:attrName>style.visibility</p:attrName>
                                        </p:attrNameLst>
                                      </p:cBhvr>
                                      <p:to>
                                        <p:strVal val="visible"/>
                                      </p:to>
                                    </p:set>
                                    <p:animEffect transition="in" filter="dissolve">
                                      <p:cBhvr>
                                        <p:cTn id="81" dur="500"/>
                                        <p:tgtEl>
                                          <p:spTgt spid="1233934"/>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1233938"/>
                                        </p:tgtEl>
                                        <p:attrNameLst>
                                          <p:attrName>style.visibility</p:attrName>
                                        </p:attrNameLst>
                                      </p:cBhvr>
                                      <p:to>
                                        <p:strVal val="visible"/>
                                      </p:to>
                                    </p:set>
                                    <p:animEffect transition="in" filter="dissolve">
                                      <p:cBhvr>
                                        <p:cTn id="84" dur="500"/>
                                        <p:tgtEl>
                                          <p:spTgt spid="1233938"/>
                                        </p:tgtEl>
                                      </p:cBhvr>
                                    </p:animEffect>
                                  </p:childTnLst>
                                </p:cTn>
                              </p:par>
                            </p:childTnLst>
                          </p:cTn>
                        </p:par>
                        <p:par>
                          <p:cTn id="85" fill="hold">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1233937"/>
                                        </p:tgtEl>
                                        <p:attrNameLst>
                                          <p:attrName>style.visibility</p:attrName>
                                        </p:attrNameLst>
                                      </p:cBhvr>
                                      <p:to>
                                        <p:strVal val="visible"/>
                                      </p:to>
                                    </p:set>
                                    <p:animEffect transition="in" filter="dissolve">
                                      <p:cBhvr>
                                        <p:cTn id="88" dur="500"/>
                                        <p:tgtEl>
                                          <p:spTgt spid="1233937"/>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1233941"/>
                                        </p:tgtEl>
                                        <p:attrNameLst>
                                          <p:attrName>style.visibility</p:attrName>
                                        </p:attrNameLst>
                                      </p:cBhvr>
                                      <p:to>
                                        <p:strVal val="visible"/>
                                      </p:to>
                                    </p:set>
                                    <p:animEffect transition="in" filter="dissolve">
                                      <p:cBhvr>
                                        <p:cTn id="91" dur="500"/>
                                        <p:tgtEl>
                                          <p:spTgt spid="1233941"/>
                                        </p:tgtEl>
                                      </p:cBhvr>
                                    </p:animEffect>
                                  </p:childTnLst>
                                </p:cTn>
                              </p:par>
                            </p:childTnLst>
                          </p:cTn>
                        </p:par>
                        <p:par>
                          <p:cTn id="92" fill="hold">
                            <p:stCondLst>
                              <p:cond delay="1000"/>
                            </p:stCondLst>
                            <p:childTnLst>
                              <p:par>
                                <p:cTn id="93" presetID="9" presetClass="entr" presetSubtype="0" fill="hold" grpId="0" nodeType="afterEffect">
                                  <p:stCondLst>
                                    <p:cond delay="0"/>
                                  </p:stCondLst>
                                  <p:childTnLst>
                                    <p:set>
                                      <p:cBhvr>
                                        <p:cTn id="94" dur="1" fill="hold">
                                          <p:stCondLst>
                                            <p:cond delay="0"/>
                                          </p:stCondLst>
                                        </p:cTn>
                                        <p:tgtEl>
                                          <p:spTgt spid="1233935"/>
                                        </p:tgtEl>
                                        <p:attrNameLst>
                                          <p:attrName>style.visibility</p:attrName>
                                        </p:attrNameLst>
                                      </p:cBhvr>
                                      <p:to>
                                        <p:strVal val="visible"/>
                                      </p:to>
                                    </p:set>
                                    <p:animEffect transition="in" filter="dissolve">
                                      <p:cBhvr>
                                        <p:cTn id="95" dur="500"/>
                                        <p:tgtEl>
                                          <p:spTgt spid="1233935"/>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1233939"/>
                                        </p:tgtEl>
                                        <p:attrNameLst>
                                          <p:attrName>style.visibility</p:attrName>
                                        </p:attrNameLst>
                                      </p:cBhvr>
                                      <p:to>
                                        <p:strVal val="visible"/>
                                      </p:to>
                                    </p:set>
                                    <p:animEffect transition="in" filter="dissolve">
                                      <p:cBhvr>
                                        <p:cTn id="98" dur="500"/>
                                        <p:tgtEl>
                                          <p:spTgt spid="1233939"/>
                                        </p:tgtEl>
                                      </p:cBhvr>
                                    </p:animEffect>
                                  </p:childTnLst>
                                </p:cTn>
                              </p:par>
                            </p:childTnLst>
                          </p:cTn>
                        </p:par>
                        <p:par>
                          <p:cTn id="99" fill="hold">
                            <p:stCondLst>
                              <p:cond delay="1500"/>
                            </p:stCondLst>
                            <p:childTnLst>
                              <p:par>
                                <p:cTn id="100" presetID="9" presetClass="entr" presetSubtype="0" fill="hold" grpId="0" nodeType="afterEffect">
                                  <p:stCondLst>
                                    <p:cond delay="0"/>
                                  </p:stCondLst>
                                  <p:childTnLst>
                                    <p:set>
                                      <p:cBhvr>
                                        <p:cTn id="101" dur="1" fill="hold">
                                          <p:stCondLst>
                                            <p:cond delay="0"/>
                                          </p:stCondLst>
                                        </p:cTn>
                                        <p:tgtEl>
                                          <p:spTgt spid="1233936"/>
                                        </p:tgtEl>
                                        <p:attrNameLst>
                                          <p:attrName>style.visibility</p:attrName>
                                        </p:attrNameLst>
                                      </p:cBhvr>
                                      <p:to>
                                        <p:strVal val="visible"/>
                                      </p:to>
                                    </p:set>
                                    <p:animEffect transition="in" filter="dissolve">
                                      <p:cBhvr>
                                        <p:cTn id="102" dur="500"/>
                                        <p:tgtEl>
                                          <p:spTgt spid="1233936"/>
                                        </p:tgtEl>
                                      </p:cBhvr>
                                    </p:animEffect>
                                  </p:childTnLst>
                                </p:cTn>
                              </p:par>
                              <p:par>
                                <p:cTn id="103" presetID="9" presetClass="entr" presetSubtype="0" fill="hold" grpId="0" nodeType="withEffect">
                                  <p:stCondLst>
                                    <p:cond delay="0"/>
                                  </p:stCondLst>
                                  <p:childTnLst>
                                    <p:set>
                                      <p:cBhvr>
                                        <p:cTn id="104" dur="1" fill="hold">
                                          <p:stCondLst>
                                            <p:cond delay="0"/>
                                          </p:stCondLst>
                                        </p:cTn>
                                        <p:tgtEl>
                                          <p:spTgt spid="1233940"/>
                                        </p:tgtEl>
                                        <p:attrNameLst>
                                          <p:attrName>style.visibility</p:attrName>
                                        </p:attrNameLst>
                                      </p:cBhvr>
                                      <p:to>
                                        <p:strVal val="visible"/>
                                      </p:to>
                                    </p:set>
                                    <p:animEffect transition="in" filter="dissolve">
                                      <p:cBhvr>
                                        <p:cTn id="105" dur="500"/>
                                        <p:tgtEl>
                                          <p:spTgt spid="1233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3924" grpId="0" animBg="1"/>
      <p:bldP spid="1233925" grpId="0" animBg="1"/>
      <p:bldP spid="1233926" grpId="0" animBg="1"/>
      <p:bldP spid="1233926" grpId="1" animBg="1"/>
      <p:bldP spid="1233927" grpId="0" animBg="1"/>
      <p:bldP spid="1233927" grpId="1" animBg="1"/>
      <p:bldP spid="1233928" grpId="0" animBg="1"/>
      <p:bldP spid="1233928" grpId="1" animBg="1"/>
      <p:bldP spid="1233929" grpId="0" animBg="1"/>
      <p:bldP spid="1233929" grpId="1" animBg="1"/>
      <p:bldP spid="1233930" grpId="0" animBg="1"/>
      <p:bldP spid="1233930" grpId="1" animBg="1"/>
      <p:bldP spid="1233931" grpId="0" animBg="1"/>
      <p:bldP spid="1233931" grpId="1" animBg="1"/>
      <p:bldP spid="1233932" grpId="0" animBg="1"/>
      <p:bldP spid="1233932" grpId="1" animBg="1"/>
      <p:bldP spid="1233933" grpId="0" animBg="1"/>
      <p:bldP spid="1233933" grpId="1" animBg="1"/>
      <p:bldP spid="1233934" grpId="0" animBg="1"/>
      <p:bldP spid="1233935" grpId="0" animBg="1"/>
      <p:bldP spid="1233936" grpId="0" animBg="1"/>
      <p:bldP spid="1233937" grpId="0" animBg="1"/>
      <p:bldP spid="1233938" grpId="0" animBg="1"/>
      <p:bldP spid="1233939" grpId="0" animBg="1"/>
      <p:bldP spid="1233940" grpId="0" animBg="1"/>
      <p:bldP spid="12339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316867" name="Object 3"/>
          <p:cNvGraphicFramePr>
            <a:graphicFrameLocks noGrp="1" noChangeAspect="1"/>
          </p:cNvGraphicFramePr>
          <p:nvPr>
            <p:ph sz="half" idx="4294967295"/>
            <p:extLst>
              <p:ext uri="{D42A27DB-BD31-4B8C-83A1-F6EECF244321}">
                <p14:modId xmlns:p14="http://schemas.microsoft.com/office/powerpoint/2010/main" val="529581929"/>
              </p:ext>
            </p:extLst>
          </p:nvPr>
        </p:nvGraphicFramePr>
        <p:xfrm>
          <a:off x="0" y="0"/>
          <a:ext cx="9140825" cy="5892800"/>
        </p:xfrm>
        <a:graphic>
          <a:graphicData uri="http://schemas.openxmlformats.org/presentationml/2006/ole">
            <mc:AlternateContent xmlns:mc="http://schemas.openxmlformats.org/markup-compatibility/2006">
              <mc:Choice xmlns:v="urn:schemas-microsoft-com:vml" Requires="v">
                <p:oleObj spid="_x0000_s3103" name="Chart" r:id="rId4" imgW="10039198" imgH="6134151" progId="Excel.Sheet.8">
                  <p:embed/>
                </p:oleObj>
              </mc:Choice>
              <mc:Fallback>
                <p:oleObj name="Chart" r:id="rId4" imgW="10039198" imgH="6134151"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0825" cy="5892800"/>
                      </a:xfrm>
                      <a:prstGeom prst="rect">
                        <a:avLst/>
                      </a:prstGeom>
                      <a:solidFill>
                        <a:schemeClr val="bg1"/>
                      </a:solidFill>
                      <a:ln>
                        <a:noFill/>
                      </a:ln>
                      <a:effectLst/>
                    </p:spPr>
                  </p:pic>
                </p:oleObj>
              </mc:Fallback>
            </mc:AlternateContent>
          </a:graphicData>
        </a:graphic>
      </p:graphicFrame>
      <p:sp>
        <p:nvSpPr>
          <p:cNvPr id="1316868" name="Oval 4"/>
          <p:cNvSpPr>
            <a:spLocks noChangeAspect="1" noChangeArrowheads="1"/>
          </p:cNvSpPr>
          <p:nvPr/>
        </p:nvSpPr>
        <p:spPr bwMode="auto">
          <a:xfrm>
            <a:off x="4453890" y="1503045"/>
            <a:ext cx="304800" cy="304800"/>
          </a:xfrm>
          <a:prstGeom prst="ellipse">
            <a:avLst/>
          </a:prstGeom>
          <a:noFill/>
          <a:ln w="38100">
            <a:solidFill>
              <a:srgbClr val="FF0000"/>
            </a:solidFill>
            <a:round/>
            <a:headEnd/>
            <a:tailEnd/>
          </a:ln>
          <a:effectLst/>
        </p:spPr>
        <p:txBody>
          <a:bodyPr wrap="none" anchor="ctr"/>
          <a:lstStyle/>
          <a:p>
            <a:endParaRPr lang="en-US"/>
          </a:p>
        </p:txBody>
      </p:sp>
      <p:sp>
        <p:nvSpPr>
          <p:cNvPr id="1316869" name="Text Box 5"/>
          <p:cNvSpPr txBox="1">
            <a:spLocks noChangeArrowheads="1"/>
          </p:cNvSpPr>
          <p:nvPr/>
        </p:nvSpPr>
        <p:spPr bwMode="auto">
          <a:xfrm>
            <a:off x="4872990" y="2159953"/>
            <a:ext cx="3295650" cy="825500"/>
          </a:xfrm>
          <a:prstGeom prst="rect">
            <a:avLst/>
          </a:prstGeom>
          <a:solidFill>
            <a:srgbClr val="FF0000"/>
          </a:solidFill>
          <a:ln w="9525" algn="ctr">
            <a:noFill/>
            <a:miter lim="800000"/>
            <a:headEnd/>
            <a:tailEnd/>
          </a:ln>
          <a:effectLst/>
        </p:spPr>
        <p:txBody>
          <a:bodyPr>
            <a:spAutoFit/>
          </a:bodyPr>
          <a:lstStyle/>
          <a:p>
            <a:pPr>
              <a:spcBef>
                <a:spcPct val="50000"/>
              </a:spcBef>
            </a:pPr>
            <a:r>
              <a:rPr lang="en-US" sz="1600" dirty="0">
                <a:solidFill>
                  <a:schemeClr val="bg1"/>
                </a:solidFill>
                <a:latin typeface="Arial" charset="0"/>
              </a:rPr>
              <a:t>Where you will end up because you didn’t know about system effect (6% short of design flow)</a:t>
            </a:r>
          </a:p>
        </p:txBody>
      </p:sp>
      <p:sp>
        <p:nvSpPr>
          <p:cNvPr id="3" name="Slide Number Placeholder 2"/>
          <p:cNvSpPr>
            <a:spLocks noGrp="1"/>
          </p:cNvSpPr>
          <p:nvPr>
            <p:ph type="sldNum" sz="quarter" idx="11"/>
          </p:nvPr>
        </p:nvSpPr>
        <p:spPr/>
        <p:txBody>
          <a:bodyPr/>
          <a:lstStyle/>
          <a:p>
            <a:fld id="{A9320731-3B2C-4107-8664-CAD7BE973DC8}" type="slidenum">
              <a:rPr lang="en-US" smtClean="0"/>
              <a:pPr/>
              <a:t>6</a:t>
            </a:fld>
            <a:endParaRPr lang="en-US"/>
          </a:p>
        </p:txBody>
      </p:sp>
      <p:sp>
        <p:nvSpPr>
          <p:cNvPr id="4" name="Footer Placeholder 3">
            <a:extLst>
              <a:ext uri="{FF2B5EF4-FFF2-40B4-BE49-F238E27FC236}">
                <a16:creationId xmlns:a16="http://schemas.microsoft.com/office/drawing/2014/main" id="{F2EC6761-CC87-49CE-AE36-1C6FE4AAFDE9}"/>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101231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5971" name="Rectangle 3"/>
          <p:cNvSpPr>
            <a:spLocks noGrp="1" noChangeArrowheads="1"/>
          </p:cNvSpPr>
          <p:nvPr>
            <p:ph type="title"/>
          </p:nvPr>
        </p:nvSpPr>
        <p:spPr>
          <a:xfrm>
            <a:off x="685800" y="671513"/>
            <a:ext cx="7772400" cy="738187"/>
          </a:xfrm>
          <a:noFill/>
          <a:ln/>
        </p:spPr>
        <p:txBody>
          <a:bodyPr/>
          <a:lstStyle/>
          <a:p>
            <a:pPr>
              <a:spcBef>
                <a:spcPts val="900"/>
              </a:spcBef>
              <a:spcAft>
                <a:spcPts val="600"/>
              </a:spcAft>
            </a:pPr>
            <a:r>
              <a:rPr lang="en-US"/>
              <a:t>Interesting Relationships</a:t>
            </a:r>
          </a:p>
        </p:txBody>
      </p:sp>
      <p:pic>
        <p:nvPicPr>
          <p:cNvPr id="1235970" name="Picture 2"/>
          <p:cNvPicPr>
            <a:picLocks noChangeAspect="1" noChangeArrowheads="1"/>
          </p:cNvPicPr>
          <p:nvPr/>
        </p:nvPicPr>
        <p:blipFill>
          <a:blip r:embed="rId3" cstate="print"/>
          <a:srcRect/>
          <a:stretch>
            <a:fillRect/>
          </a:stretch>
        </p:blipFill>
        <p:spPr bwMode="auto">
          <a:xfrm>
            <a:off x="598488" y="1965325"/>
            <a:ext cx="8305800" cy="4237038"/>
          </a:xfrm>
          <a:prstGeom prst="rect">
            <a:avLst/>
          </a:prstGeom>
          <a:solidFill>
            <a:schemeClr val="bg1"/>
          </a:solidFill>
          <a:ln w="9525">
            <a:noFill/>
            <a:miter lim="800000"/>
            <a:headEnd/>
            <a:tailEnd/>
          </a:ln>
          <a:effectLst>
            <a:softEdge rad="127000"/>
          </a:effectLst>
        </p:spPr>
      </p:pic>
      <p:sp>
        <p:nvSpPr>
          <p:cNvPr id="1235972" name="Line 4"/>
          <p:cNvSpPr>
            <a:spLocks noChangeShapeType="1"/>
          </p:cNvSpPr>
          <p:nvPr/>
        </p:nvSpPr>
        <p:spPr bwMode="auto">
          <a:xfrm>
            <a:off x="4321175" y="2482850"/>
            <a:ext cx="1333500" cy="0"/>
          </a:xfrm>
          <a:prstGeom prst="line">
            <a:avLst/>
          </a:prstGeom>
          <a:noFill/>
          <a:ln w="38100">
            <a:solidFill>
              <a:srgbClr val="FF0000"/>
            </a:solidFill>
            <a:round/>
            <a:headEnd/>
            <a:tailEnd/>
          </a:ln>
          <a:effectLst/>
        </p:spPr>
        <p:txBody>
          <a:bodyPr anchor="ctr"/>
          <a:lstStyle/>
          <a:p>
            <a:endParaRPr lang="en-US"/>
          </a:p>
        </p:txBody>
      </p:sp>
      <p:sp>
        <p:nvSpPr>
          <p:cNvPr id="1235973" name="Line 5"/>
          <p:cNvSpPr>
            <a:spLocks noChangeShapeType="1"/>
          </p:cNvSpPr>
          <p:nvPr/>
        </p:nvSpPr>
        <p:spPr bwMode="auto">
          <a:xfrm>
            <a:off x="6507163" y="2481263"/>
            <a:ext cx="1746250" cy="0"/>
          </a:xfrm>
          <a:prstGeom prst="line">
            <a:avLst/>
          </a:prstGeom>
          <a:noFill/>
          <a:ln w="38100">
            <a:solidFill>
              <a:srgbClr val="FF0000"/>
            </a:solidFill>
            <a:round/>
            <a:headEnd/>
            <a:tailEnd/>
          </a:ln>
          <a:effectLst/>
        </p:spPr>
        <p:txBody>
          <a:bodyPr anchor="ctr"/>
          <a:lstStyle/>
          <a:p>
            <a:endParaRPr lang="en-US"/>
          </a:p>
        </p:txBody>
      </p:sp>
      <p:sp>
        <p:nvSpPr>
          <p:cNvPr id="1235974" name="Rectangle 6"/>
          <p:cNvSpPr>
            <a:spLocks noChangeArrowheads="1"/>
          </p:cNvSpPr>
          <p:nvPr/>
        </p:nvSpPr>
        <p:spPr bwMode="auto">
          <a:xfrm>
            <a:off x="7108825" y="4946650"/>
            <a:ext cx="838200" cy="280988"/>
          </a:xfrm>
          <a:prstGeom prst="rect">
            <a:avLst/>
          </a:prstGeom>
          <a:solidFill>
            <a:srgbClr val="00FF00">
              <a:alpha val="50000"/>
            </a:srgbClr>
          </a:solidFill>
          <a:ln w="9525">
            <a:noFill/>
            <a:miter lim="800000"/>
            <a:headEnd/>
            <a:tailEnd/>
          </a:ln>
          <a:effectLst/>
        </p:spPr>
        <p:txBody>
          <a:bodyPr wrap="none" anchor="ctr"/>
          <a:lstStyle/>
          <a:p>
            <a:endParaRPr lang="en-US"/>
          </a:p>
        </p:txBody>
      </p:sp>
      <p:sp>
        <p:nvSpPr>
          <p:cNvPr id="1235975" name="Rectangle 7"/>
          <p:cNvSpPr>
            <a:spLocks noChangeArrowheads="1"/>
          </p:cNvSpPr>
          <p:nvPr/>
        </p:nvSpPr>
        <p:spPr bwMode="auto">
          <a:xfrm>
            <a:off x="7958138" y="4940300"/>
            <a:ext cx="838200" cy="292100"/>
          </a:xfrm>
          <a:prstGeom prst="rect">
            <a:avLst/>
          </a:prstGeom>
          <a:solidFill>
            <a:srgbClr val="00CCFF">
              <a:alpha val="50000"/>
            </a:srgbClr>
          </a:solidFill>
          <a:ln w="9525">
            <a:noFill/>
            <a:miter lim="800000"/>
            <a:headEnd/>
            <a:tailEnd/>
          </a:ln>
          <a:effectLst/>
        </p:spPr>
        <p:txBody>
          <a:bodyPr wrap="none" anchor="ctr"/>
          <a:lstStyle/>
          <a:p>
            <a:endParaRPr lang="en-US"/>
          </a:p>
        </p:txBody>
      </p:sp>
      <p:sp>
        <p:nvSpPr>
          <p:cNvPr id="1235976" name="Rectangle 8"/>
          <p:cNvSpPr>
            <a:spLocks noChangeArrowheads="1"/>
          </p:cNvSpPr>
          <p:nvPr/>
        </p:nvSpPr>
        <p:spPr bwMode="auto">
          <a:xfrm>
            <a:off x="6318250" y="4946650"/>
            <a:ext cx="838200" cy="282575"/>
          </a:xfrm>
          <a:prstGeom prst="rect">
            <a:avLst/>
          </a:prstGeom>
          <a:solidFill>
            <a:srgbClr val="FFFF00">
              <a:alpha val="50000"/>
            </a:srgbClr>
          </a:solidFill>
          <a:ln w="9525">
            <a:noFill/>
            <a:miter lim="800000"/>
            <a:headEnd/>
            <a:tailEnd/>
          </a:ln>
          <a:effectLst/>
        </p:spPr>
        <p:txBody>
          <a:bodyPr wrap="none" anchor="ctr"/>
          <a:lstStyle/>
          <a:p>
            <a:endParaRPr lang="en-US"/>
          </a:p>
        </p:txBody>
      </p:sp>
      <p:sp>
        <p:nvSpPr>
          <p:cNvPr id="1235977" name="Rectangle 9"/>
          <p:cNvSpPr>
            <a:spLocks noChangeArrowheads="1"/>
          </p:cNvSpPr>
          <p:nvPr/>
        </p:nvSpPr>
        <p:spPr bwMode="auto">
          <a:xfrm>
            <a:off x="7116763" y="5203825"/>
            <a:ext cx="838200" cy="280988"/>
          </a:xfrm>
          <a:prstGeom prst="rect">
            <a:avLst/>
          </a:prstGeom>
          <a:solidFill>
            <a:srgbClr val="00FF00">
              <a:alpha val="50000"/>
            </a:srgbClr>
          </a:solidFill>
          <a:ln w="9525">
            <a:noFill/>
            <a:miter lim="800000"/>
            <a:headEnd/>
            <a:tailEnd/>
          </a:ln>
          <a:effectLst/>
        </p:spPr>
        <p:txBody>
          <a:bodyPr wrap="none" anchor="ctr"/>
          <a:lstStyle/>
          <a:p>
            <a:endParaRPr lang="en-US"/>
          </a:p>
        </p:txBody>
      </p:sp>
      <p:sp>
        <p:nvSpPr>
          <p:cNvPr id="1235978" name="Rectangle 10"/>
          <p:cNvSpPr>
            <a:spLocks noChangeArrowheads="1"/>
          </p:cNvSpPr>
          <p:nvPr/>
        </p:nvSpPr>
        <p:spPr bwMode="auto">
          <a:xfrm>
            <a:off x="7954963" y="5197475"/>
            <a:ext cx="838200" cy="292100"/>
          </a:xfrm>
          <a:prstGeom prst="rect">
            <a:avLst/>
          </a:prstGeom>
          <a:solidFill>
            <a:srgbClr val="00CCFF">
              <a:alpha val="50000"/>
            </a:srgbClr>
          </a:solidFill>
          <a:ln w="9525">
            <a:noFill/>
            <a:miter lim="800000"/>
            <a:headEnd/>
            <a:tailEnd/>
          </a:ln>
          <a:effectLst/>
        </p:spPr>
        <p:txBody>
          <a:bodyPr wrap="none" anchor="ctr"/>
          <a:lstStyle/>
          <a:p>
            <a:endParaRPr lang="en-US"/>
          </a:p>
        </p:txBody>
      </p:sp>
      <p:sp>
        <p:nvSpPr>
          <p:cNvPr id="1235979" name="Rectangle 11"/>
          <p:cNvSpPr>
            <a:spLocks noChangeArrowheads="1"/>
          </p:cNvSpPr>
          <p:nvPr/>
        </p:nvSpPr>
        <p:spPr bwMode="auto">
          <a:xfrm>
            <a:off x="6326188" y="5203825"/>
            <a:ext cx="838200" cy="282575"/>
          </a:xfrm>
          <a:prstGeom prst="rect">
            <a:avLst/>
          </a:prstGeom>
          <a:solidFill>
            <a:srgbClr val="FFFF00">
              <a:alpha val="50000"/>
            </a:srgbClr>
          </a:solidFill>
          <a:ln w="9525">
            <a:noFill/>
            <a:miter lim="800000"/>
            <a:headEnd/>
            <a:tailEnd/>
          </a:ln>
          <a:effectLst/>
        </p:spPr>
        <p:txBody>
          <a:bodyPr wrap="none" anchor="ctr"/>
          <a:lstStyle/>
          <a:p>
            <a:endParaRPr lang="en-US"/>
          </a:p>
        </p:txBody>
      </p:sp>
      <p:pic>
        <p:nvPicPr>
          <p:cNvPr id="1235980" name="Picture 12" descr="wb01753_"/>
          <p:cNvPicPr>
            <a:picLocks noChangeAspect="1" noChangeArrowheads="1"/>
          </p:cNvPicPr>
          <p:nvPr/>
        </p:nvPicPr>
        <p:blipFill>
          <a:blip r:embed="rId4" cstate="print"/>
          <a:srcRect/>
          <a:stretch>
            <a:fillRect/>
          </a:stretch>
        </p:blipFill>
        <p:spPr bwMode="auto">
          <a:xfrm>
            <a:off x="6369050" y="3484563"/>
            <a:ext cx="703263" cy="619125"/>
          </a:xfrm>
          <a:prstGeom prst="rect">
            <a:avLst/>
          </a:prstGeom>
          <a:noFill/>
        </p:spPr>
      </p:pic>
      <p:sp>
        <p:nvSpPr>
          <p:cNvPr id="1235981" name="AutoShape 13"/>
          <p:cNvSpPr>
            <a:spLocks noChangeAspect="1" noChangeArrowheads="1"/>
          </p:cNvSpPr>
          <p:nvPr/>
        </p:nvSpPr>
        <p:spPr bwMode="auto">
          <a:xfrm rot="4028689">
            <a:off x="6388101" y="4470400"/>
            <a:ext cx="355600" cy="485775"/>
          </a:xfrm>
          <a:prstGeom prst="rightArrow">
            <a:avLst>
              <a:gd name="adj1" fmla="val 45102"/>
              <a:gd name="adj2" fmla="val 61606"/>
            </a:avLst>
          </a:prstGeom>
          <a:solidFill>
            <a:srgbClr val="008000"/>
          </a:solidFill>
          <a:ln w="38100" algn="ctr">
            <a:solidFill>
              <a:schemeClr val="tx1"/>
            </a:solidFill>
            <a:miter lim="800000"/>
            <a:headEnd/>
            <a:tailEnd/>
          </a:ln>
          <a:effectLst/>
        </p:spPr>
        <p:txBody>
          <a:bodyPr wrap="none" anchor="ctr"/>
          <a:lstStyle/>
          <a:p>
            <a:endParaRPr lang="en-US"/>
          </a:p>
        </p:txBody>
      </p:sp>
      <p:sp>
        <p:nvSpPr>
          <p:cNvPr id="1235982" name="Text Box 14"/>
          <p:cNvSpPr txBox="1">
            <a:spLocks noChangeArrowheads="1"/>
          </p:cNvSpPr>
          <p:nvPr/>
        </p:nvSpPr>
        <p:spPr bwMode="auto">
          <a:xfrm>
            <a:off x="1447800" y="3565525"/>
            <a:ext cx="4673600" cy="2740025"/>
          </a:xfrm>
          <a:prstGeom prst="rect">
            <a:avLst/>
          </a:prstGeom>
          <a:solidFill>
            <a:schemeClr val="bg1">
              <a:alpha val="85001"/>
            </a:schemeClr>
          </a:solidFill>
          <a:ln w="38100">
            <a:solidFill>
              <a:srgbClr val="008000"/>
            </a:solidFill>
            <a:miter lim="800000"/>
            <a:headEnd/>
            <a:tailEnd/>
          </a:ln>
          <a:effectLst/>
        </p:spPr>
        <p:txBody>
          <a:bodyPr>
            <a:spAutoFit/>
          </a:bodyPr>
          <a:lstStyle/>
          <a:p>
            <a:pPr>
              <a:spcBef>
                <a:spcPct val="50000"/>
              </a:spcBef>
            </a:pPr>
            <a:r>
              <a:rPr lang="en-US" sz="1800">
                <a:solidFill>
                  <a:srgbClr val="008000"/>
                </a:solidFill>
                <a:latin typeface="Arial" charset="0"/>
              </a:rPr>
              <a:t>Small ducts</a:t>
            </a:r>
            <a:r>
              <a:rPr lang="en-US" sz="1800">
                <a:latin typeface="Arial" charset="0"/>
              </a:rPr>
              <a:t> don’t handle much air relative to </a:t>
            </a:r>
            <a:r>
              <a:rPr lang="en-US" sz="1800">
                <a:solidFill>
                  <a:srgbClr val="FF0000"/>
                </a:solidFill>
                <a:latin typeface="Arial" charset="0"/>
              </a:rPr>
              <a:t>large ducts</a:t>
            </a:r>
            <a:r>
              <a:rPr lang="en-US" sz="1800">
                <a:latin typeface="Arial" charset="0"/>
              </a:rPr>
              <a:t> at the same friction rate because a relatively small volume of air is contained by a relatively large sheet metal perimeter.  </a:t>
            </a:r>
          </a:p>
          <a:p>
            <a:pPr>
              <a:spcBef>
                <a:spcPct val="50000"/>
              </a:spcBef>
            </a:pPr>
            <a:r>
              <a:rPr lang="en-US" sz="1800">
                <a:latin typeface="Arial" charset="0"/>
              </a:rPr>
              <a:t>Thus, </a:t>
            </a:r>
            <a:r>
              <a:rPr lang="en-US" sz="1800">
                <a:solidFill>
                  <a:srgbClr val="008000"/>
                </a:solidFill>
                <a:latin typeface="Arial" charset="0"/>
              </a:rPr>
              <a:t>small duct</a:t>
            </a:r>
            <a:r>
              <a:rPr lang="en-US" sz="1800">
                <a:latin typeface="Arial" charset="0"/>
              </a:rPr>
              <a:t> velocities and velocity pressures are low relative to </a:t>
            </a:r>
            <a:r>
              <a:rPr lang="en-US" sz="1800">
                <a:solidFill>
                  <a:srgbClr val="FF0000"/>
                </a:solidFill>
                <a:latin typeface="Arial" charset="0"/>
              </a:rPr>
              <a:t>large ducts</a:t>
            </a:r>
            <a:r>
              <a:rPr lang="en-US" sz="1800">
                <a:latin typeface="Arial" charset="0"/>
              </a:rPr>
              <a:t> and poor fittings are not as much of an issue.</a:t>
            </a:r>
          </a:p>
        </p:txBody>
      </p:sp>
      <p:sp>
        <p:nvSpPr>
          <p:cNvPr id="1235983" name="AutoShape 15"/>
          <p:cNvSpPr>
            <a:spLocks noChangeAspect="1" noChangeArrowheads="1"/>
          </p:cNvSpPr>
          <p:nvPr/>
        </p:nvSpPr>
        <p:spPr bwMode="auto">
          <a:xfrm rot="4028689">
            <a:off x="7272338" y="4471987"/>
            <a:ext cx="355600" cy="485775"/>
          </a:xfrm>
          <a:prstGeom prst="rightArrow">
            <a:avLst>
              <a:gd name="adj1" fmla="val 45102"/>
              <a:gd name="adj2" fmla="val 61606"/>
            </a:avLst>
          </a:prstGeom>
          <a:solidFill>
            <a:srgbClr val="008000"/>
          </a:solidFill>
          <a:ln w="38100" algn="ctr">
            <a:solidFill>
              <a:schemeClr val="tx1"/>
            </a:solidFill>
            <a:miter lim="800000"/>
            <a:headEnd/>
            <a:tailEnd/>
          </a:ln>
          <a:effectLst/>
        </p:spPr>
        <p:txBody>
          <a:bodyPr wrap="none" anchor="ctr"/>
          <a:lstStyle/>
          <a:p>
            <a:endParaRPr lang="en-US"/>
          </a:p>
        </p:txBody>
      </p:sp>
      <p:sp>
        <p:nvSpPr>
          <p:cNvPr id="1235984" name="AutoShape 16"/>
          <p:cNvSpPr>
            <a:spLocks noChangeAspect="1" noChangeArrowheads="1"/>
          </p:cNvSpPr>
          <p:nvPr/>
        </p:nvSpPr>
        <p:spPr bwMode="auto">
          <a:xfrm rot="4028689">
            <a:off x="8110538" y="4429125"/>
            <a:ext cx="355600" cy="485775"/>
          </a:xfrm>
          <a:prstGeom prst="rightArrow">
            <a:avLst>
              <a:gd name="adj1" fmla="val 45102"/>
              <a:gd name="adj2" fmla="val 61606"/>
            </a:avLst>
          </a:prstGeom>
          <a:solidFill>
            <a:srgbClr val="008000"/>
          </a:solidFill>
          <a:ln w="38100" algn="ctr">
            <a:solidFill>
              <a:schemeClr val="tx1"/>
            </a:solidFill>
            <a:miter lim="800000"/>
            <a:headEnd/>
            <a:tailEnd/>
          </a:ln>
          <a:effectLst/>
        </p:spPr>
        <p:txBody>
          <a:bodyPr wrap="none" anchor="ctr"/>
          <a:lstStyle/>
          <a:p>
            <a:endParaRPr lang="en-US"/>
          </a:p>
        </p:txBody>
      </p:sp>
      <p:sp>
        <p:nvSpPr>
          <p:cNvPr id="1235985" name="AutoShape 17"/>
          <p:cNvSpPr>
            <a:spLocks noChangeAspect="1" noChangeArrowheads="1"/>
          </p:cNvSpPr>
          <p:nvPr/>
        </p:nvSpPr>
        <p:spPr bwMode="auto">
          <a:xfrm rot="17571311" flipV="1">
            <a:off x="6345238" y="5467350"/>
            <a:ext cx="355600" cy="485775"/>
          </a:xfrm>
          <a:prstGeom prst="rightArrow">
            <a:avLst>
              <a:gd name="adj1" fmla="val 45102"/>
              <a:gd name="adj2" fmla="val 61606"/>
            </a:avLst>
          </a:prstGeom>
          <a:solidFill>
            <a:srgbClr val="FF0000"/>
          </a:solidFill>
          <a:ln w="38100" algn="ctr">
            <a:solidFill>
              <a:schemeClr val="tx1"/>
            </a:solidFill>
            <a:miter lim="800000"/>
            <a:headEnd/>
            <a:tailEnd/>
          </a:ln>
          <a:effectLst/>
        </p:spPr>
        <p:txBody>
          <a:bodyPr wrap="none" anchor="ctr"/>
          <a:lstStyle/>
          <a:p>
            <a:endParaRPr lang="en-US"/>
          </a:p>
        </p:txBody>
      </p:sp>
      <p:sp>
        <p:nvSpPr>
          <p:cNvPr id="1235986" name="AutoShape 18"/>
          <p:cNvSpPr>
            <a:spLocks noChangeAspect="1" noChangeArrowheads="1"/>
          </p:cNvSpPr>
          <p:nvPr/>
        </p:nvSpPr>
        <p:spPr bwMode="auto">
          <a:xfrm rot="17571311" flipV="1">
            <a:off x="7229476" y="5468937"/>
            <a:ext cx="355600" cy="485775"/>
          </a:xfrm>
          <a:prstGeom prst="rightArrow">
            <a:avLst>
              <a:gd name="adj1" fmla="val 45102"/>
              <a:gd name="adj2" fmla="val 61606"/>
            </a:avLst>
          </a:prstGeom>
          <a:solidFill>
            <a:srgbClr val="FF0000"/>
          </a:solidFill>
          <a:ln w="38100" algn="ctr">
            <a:solidFill>
              <a:schemeClr val="tx1"/>
            </a:solidFill>
            <a:miter lim="800000"/>
            <a:headEnd/>
            <a:tailEnd/>
          </a:ln>
          <a:effectLst/>
        </p:spPr>
        <p:txBody>
          <a:bodyPr wrap="none" anchor="ctr"/>
          <a:lstStyle/>
          <a:p>
            <a:endParaRPr lang="en-US"/>
          </a:p>
        </p:txBody>
      </p:sp>
      <p:sp>
        <p:nvSpPr>
          <p:cNvPr id="1235987" name="AutoShape 19"/>
          <p:cNvSpPr>
            <a:spLocks noChangeAspect="1" noChangeArrowheads="1"/>
          </p:cNvSpPr>
          <p:nvPr/>
        </p:nvSpPr>
        <p:spPr bwMode="auto">
          <a:xfrm rot="17571311" flipV="1">
            <a:off x="8067676" y="5426075"/>
            <a:ext cx="355600" cy="485775"/>
          </a:xfrm>
          <a:prstGeom prst="rightArrow">
            <a:avLst>
              <a:gd name="adj1" fmla="val 45102"/>
              <a:gd name="adj2" fmla="val 61606"/>
            </a:avLst>
          </a:prstGeom>
          <a:solidFill>
            <a:srgbClr val="FF0000"/>
          </a:solidFill>
          <a:ln w="38100" algn="ctr">
            <a:solidFill>
              <a:schemeClr val="tx1"/>
            </a:solidFill>
            <a:miter lim="800000"/>
            <a:headEnd/>
            <a:tailEnd/>
          </a:ln>
          <a:effectLst/>
        </p:spPr>
        <p:txBody>
          <a:bodyPr wrap="none" anchor="ctr"/>
          <a:lstStyle/>
          <a:p>
            <a:endParaRPr lang="en-US"/>
          </a:p>
        </p:txBody>
      </p:sp>
      <p:sp>
        <p:nvSpPr>
          <p:cNvPr id="3" name="Slide Number Placeholder 2"/>
          <p:cNvSpPr>
            <a:spLocks noGrp="1"/>
          </p:cNvSpPr>
          <p:nvPr>
            <p:ph type="sldNum" sz="quarter" idx="11"/>
          </p:nvPr>
        </p:nvSpPr>
        <p:spPr/>
        <p:txBody>
          <a:bodyPr/>
          <a:lstStyle/>
          <a:p>
            <a:fld id="{A9320731-3B2C-4107-8664-CAD7BE973DC8}" type="slidenum">
              <a:rPr lang="en-US" smtClean="0"/>
              <a:pPr/>
              <a:t>60</a:t>
            </a:fld>
            <a:endParaRPr lang="en-US"/>
          </a:p>
        </p:txBody>
      </p:sp>
      <p:sp>
        <p:nvSpPr>
          <p:cNvPr id="4" name="Footer Placeholder 3">
            <a:extLst>
              <a:ext uri="{FF2B5EF4-FFF2-40B4-BE49-F238E27FC236}">
                <a16:creationId xmlns:a16="http://schemas.microsoft.com/office/drawing/2014/main" id="{56158C72-A70E-4DFC-B070-87403A105BCD}"/>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351164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Content Placeholder 17" descr="Expand in turn.jpg"/>
          <p:cNvPicPr>
            <a:picLocks noGrp="1" noChangeAspect="1"/>
          </p:cNvPicPr>
          <p:nvPr>
            <p:ph sz="quarter" idx="4"/>
          </p:nvPr>
        </p:nvPicPr>
        <p:blipFill>
          <a:blip r:embed="rId3" cstate="print"/>
          <a:srcRect l="8399" r="8399"/>
          <a:stretch>
            <a:fillRect/>
          </a:stretch>
        </p:blipFill>
        <p:spPr>
          <a:xfrm>
            <a:off x="4645025" y="2362723"/>
            <a:ext cx="4076219" cy="3227546"/>
          </a:xfrm>
          <a:effectLst>
            <a:softEdge rad="127000"/>
          </a:effectLst>
        </p:spPr>
      </p:pic>
      <p:sp>
        <p:nvSpPr>
          <p:cNvPr id="2" name="Title 1"/>
          <p:cNvSpPr>
            <a:spLocks noGrp="1"/>
          </p:cNvSpPr>
          <p:nvPr>
            <p:ph type="title"/>
          </p:nvPr>
        </p:nvSpPr>
        <p:spPr/>
        <p:txBody>
          <a:bodyPr/>
          <a:lstStyle/>
          <a:p>
            <a:r>
              <a:rPr lang="en-US" dirty="0"/>
              <a:t>I Specify Construction to SMACNA Standards so I’ll Get Low Loss Fittings</a:t>
            </a:r>
          </a:p>
        </p:txBody>
      </p:sp>
      <p:sp>
        <p:nvSpPr>
          <p:cNvPr id="4" name="Text Placeholder 3"/>
          <p:cNvSpPr>
            <a:spLocks noGrp="1"/>
          </p:cNvSpPr>
          <p:nvPr>
            <p:ph type="body" idx="1"/>
          </p:nvPr>
        </p:nvSpPr>
        <p:spPr>
          <a:xfrm>
            <a:off x="457200" y="1535113"/>
            <a:ext cx="4040188" cy="639762"/>
          </a:xfrm>
        </p:spPr>
        <p:txBody>
          <a:bodyPr/>
          <a:lstStyle/>
          <a:p>
            <a:r>
              <a:rPr lang="en-US" dirty="0">
                <a:solidFill>
                  <a:srgbClr val="00B050"/>
                </a:solidFill>
              </a:rPr>
              <a:t>Maybe …</a:t>
            </a:r>
          </a:p>
        </p:txBody>
      </p:sp>
      <p:pic>
        <p:nvPicPr>
          <p:cNvPr id="10" name="Content Placeholder 9" descr="No expansion in turn.jpg"/>
          <p:cNvPicPr>
            <a:picLocks noGrp="1" noChangeAspect="1"/>
          </p:cNvPicPr>
          <p:nvPr>
            <p:ph sz="half" idx="2"/>
          </p:nvPr>
        </p:nvPicPr>
        <p:blipFill>
          <a:blip r:embed="rId4" cstate="print"/>
          <a:srcRect l="8399" r="8399"/>
          <a:stretch>
            <a:fillRect/>
          </a:stretch>
        </p:blipFill>
        <p:spPr>
          <a:xfrm>
            <a:off x="457200" y="2362723"/>
            <a:ext cx="4076219" cy="3227546"/>
          </a:xfrm>
          <a:noFill/>
          <a:effectLst>
            <a:softEdge rad="127000"/>
          </a:effectLst>
        </p:spPr>
      </p:pic>
      <p:sp>
        <p:nvSpPr>
          <p:cNvPr id="6" name="Text Placeholder 5"/>
          <p:cNvSpPr>
            <a:spLocks noGrp="1"/>
          </p:cNvSpPr>
          <p:nvPr>
            <p:ph type="body" sz="quarter" idx="3"/>
          </p:nvPr>
        </p:nvSpPr>
        <p:spPr>
          <a:xfrm>
            <a:off x="4645025" y="1535113"/>
            <a:ext cx="4041775" cy="639762"/>
          </a:xfrm>
        </p:spPr>
        <p:txBody>
          <a:bodyPr/>
          <a:lstStyle/>
          <a:p>
            <a:r>
              <a:rPr lang="en-US" dirty="0">
                <a:solidFill>
                  <a:srgbClr val="FF0000"/>
                </a:solidFill>
              </a:rPr>
              <a:t>… or Maybe Not</a:t>
            </a:r>
          </a:p>
        </p:txBody>
      </p:sp>
      <p:sp>
        <p:nvSpPr>
          <p:cNvPr id="16" name="TextBox 15"/>
          <p:cNvSpPr txBox="1"/>
          <p:nvPr/>
        </p:nvSpPr>
        <p:spPr>
          <a:xfrm>
            <a:off x="914400" y="5611394"/>
            <a:ext cx="7543800" cy="646331"/>
          </a:xfrm>
          <a:prstGeom prst="rect">
            <a:avLst/>
          </a:prstGeom>
          <a:noFill/>
        </p:spPr>
        <p:txBody>
          <a:bodyPr wrap="square" rtlCol="0">
            <a:spAutoFit/>
          </a:bodyPr>
          <a:lstStyle/>
          <a:p>
            <a:r>
              <a:rPr lang="en-US" i="1" dirty="0">
                <a:solidFill>
                  <a:schemeClr val="bg1"/>
                </a:solidFill>
                <a:latin typeface="Arial" panose="020B0604020202020204" pitchFamily="34" charset="0"/>
                <a:cs typeface="Arial" panose="020B0604020202020204" pitchFamily="34" charset="0"/>
              </a:rPr>
              <a:t>SMACNA is a design and construction standard, not an efficiency standard</a:t>
            </a:r>
          </a:p>
        </p:txBody>
      </p:sp>
      <p:sp>
        <p:nvSpPr>
          <p:cNvPr id="19" name="Rectangle 18"/>
          <p:cNvSpPr/>
          <p:nvPr/>
        </p:nvSpPr>
        <p:spPr bwMode="auto">
          <a:xfrm>
            <a:off x="7315200" y="2514600"/>
            <a:ext cx="685800" cy="685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Narrow" pitchFamily="34" charset="0"/>
            </a:endParaRPr>
          </a:p>
        </p:txBody>
      </p:sp>
      <p:sp>
        <p:nvSpPr>
          <p:cNvPr id="5" name="Slide Number Placeholder 4"/>
          <p:cNvSpPr>
            <a:spLocks noGrp="1"/>
          </p:cNvSpPr>
          <p:nvPr>
            <p:ph type="sldNum" sz="quarter" idx="11"/>
          </p:nvPr>
        </p:nvSpPr>
        <p:spPr/>
        <p:txBody>
          <a:bodyPr/>
          <a:lstStyle/>
          <a:p>
            <a:fld id="{A9320731-3B2C-4107-8664-CAD7BE973DC8}" type="slidenum">
              <a:rPr lang="en-US" smtClean="0"/>
              <a:pPr/>
              <a:t>61</a:t>
            </a:fld>
            <a:endParaRPr lang="en-US"/>
          </a:p>
        </p:txBody>
      </p:sp>
      <p:sp>
        <p:nvSpPr>
          <p:cNvPr id="7" name="Footer Placeholder 6">
            <a:extLst>
              <a:ext uri="{FF2B5EF4-FFF2-40B4-BE49-F238E27FC236}">
                <a16:creationId xmlns:a16="http://schemas.microsoft.com/office/drawing/2014/main" id="{BD3AFDB9-F2BD-4176-ADCC-0FEEF717A631}"/>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28111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6066" name="Picture 2"/>
          <p:cNvPicPr>
            <a:picLocks noChangeAspect="1" noChangeArrowheads="1"/>
          </p:cNvPicPr>
          <p:nvPr/>
        </p:nvPicPr>
        <p:blipFill>
          <a:blip r:embed="rId3" cstate="print"/>
          <a:srcRect/>
          <a:stretch>
            <a:fillRect/>
          </a:stretch>
        </p:blipFill>
        <p:spPr bwMode="auto">
          <a:xfrm>
            <a:off x="262300" y="1417320"/>
            <a:ext cx="8619401" cy="5212080"/>
          </a:xfrm>
          <a:prstGeom prst="rect">
            <a:avLst/>
          </a:prstGeom>
          <a:noFill/>
          <a:ln w="9525">
            <a:noFill/>
            <a:miter lim="800000"/>
            <a:headEnd/>
            <a:tailEnd/>
          </a:ln>
        </p:spPr>
      </p:pic>
      <p:sp>
        <p:nvSpPr>
          <p:cNvPr id="9" name="Title 8"/>
          <p:cNvSpPr>
            <a:spLocks noGrp="1"/>
          </p:cNvSpPr>
          <p:nvPr>
            <p:ph type="title"/>
          </p:nvPr>
        </p:nvSpPr>
        <p:spPr>
          <a:xfrm>
            <a:off x="685800" y="202194"/>
            <a:ext cx="4800590" cy="1143000"/>
          </a:xfrm>
        </p:spPr>
        <p:txBody>
          <a:bodyPr/>
          <a:lstStyle/>
          <a:p>
            <a:r>
              <a:rPr lang="en-US" dirty="0"/>
              <a:t>For Any Given SMACNA Duct or Fitting:</a:t>
            </a:r>
          </a:p>
        </p:txBody>
      </p:sp>
      <p:sp>
        <p:nvSpPr>
          <p:cNvPr id="10" name="Content Placeholder 9"/>
          <p:cNvSpPr>
            <a:spLocks noGrp="1"/>
          </p:cNvSpPr>
          <p:nvPr>
            <p:ph sz="half" idx="1"/>
          </p:nvPr>
        </p:nvSpPr>
        <p:spPr>
          <a:xfrm>
            <a:off x="685800" y="1752600"/>
            <a:ext cx="3810000" cy="990605"/>
          </a:xfrm>
          <a:gradFill>
            <a:gsLst>
              <a:gs pos="33000">
                <a:schemeClr val="bg1"/>
              </a:gs>
              <a:gs pos="66000">
                <a:schemeClr val="bg1">
                  <a:alpha val="42000"/>
                </a:schemeClr>
              </a:gs>
              <a:gs pos="100000">
                <a:schemeClr val="bg1">
                  <a:alpha val="45000"/>
                </a:schemeClr>
              </a:gs>
            </a:gsLst>
            <a:path path="circle">
              <a:fillToRect l="50000" t="50000" r="50000" b="50000"/>
            </a:path>
          </a:gradFill>
        </p:spPr>
        <p:txBody>
          <a:bodyPr/>
          <a:lstStyle/>
          <a:p>
            <a:r>
              <a:rPr lang="en-US" sz="1800" b="0" dirty="0"/>
              <a:t>There are multiple combinations of metal thickness (gauge) and reinforcement</a:t>
            </a:r>
          </a:p>
          <a:p>
            <a:pPr>
              <a:buNone/>
            </a:pPr>
            <a:endParaRPr lang="en-US" sz="1800" b="0" dirty="0"/>
          </a:p>
        </p:txBody>
      </p:sp>
      <p:sp>
        <p:nvSpPr>
          <p:cNvPr id="3" name="Footer Placeholder 2">
            <a:extLst>
              <a:ext uri="{FF2B5EF4-FFF2-40B4-BE49-F238E27FC236}">
                <a16:creationId xmlns:a16="http://schemas.microsoft.com/office/drawing/2014/main" id="{B5864094-95E0-42A7-A5A6-346EF368E6AF}"/>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65651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000"/>
                                  </p:stCondLst>
                                  <p:childTnLst>
                                    <p:animEffect transition="out" filter="fade">
                                      <p:cBhvr>
                                        <p:cTn id="6" dur="2000"/>
                                        <p:tgtEl>
                                          <p:spTgt spid="10">
                                            <p:txEl>
                                              <p:pRg st="0" end="0"/>
                                            </p:txEl>
                                          </p:spTgt>
                                        </p:tgtEl>
                                      </p:cBhvr>
                                    </p:animEffect>
                                    <p:set>
                                      <p:cBhvr>
                                        <p:cTn id="7" dur="1" fill="hold">
                                          <p:stCondLst>
                                            <p:cond delay="1999"/>
                                          </p:stCondLst>
                                        </p:cTn>
                                        <p:tgtEl>
                                          <p:spTgt spid="10">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10">
                                            <p:bg/>
                                          </p:spTgt>
                                        </p:tgtEl>
                                      </p:cBhvr>
                                    </p:animEffect>
                                    <p:set>
                                      <p:cBhvr>
                                        <p:cTn id="10" dur="1" fill="hold">
                                          <p:stCondLst>
                                            <p:cond delay="1999"/>
                                          </p:stCondLst>
                                        </p:cTn>
                                        <p:tgtEl>
                                          <p:spTgt spid="10">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End of duct showing reinforcements.JPG"/>
          <p:cNvPicPr>
            <a:picLocks noChangeAspect="1"/>
          </p:cNvPicPr>
          <p:nvPr/>
        </p:nvPicPr>
        <p:blipFill>
          <a:blip r:embed="rId3" cstate="print"/>
          <a:stretch>
            <a:fillRect/>
          </a:stretch>
        </p:blipFill>
        <p:spPr>
          <a:xfrm>
            <a:off x="0" y="0"/>
            <a:ext cx="9144000" cy="6123214"/>
          </a:xfrm>
          <a:prstGeom prst="rect">
            <a:avLst/>
          </a:prstGeom>
        </p:spPr>
      </p:pic>
      <p:sp>
        <p:nvSpPr>
          <p:cNvPr id="9" name="Title 8"/>
          <p:cNvSpPr>
            <a:spLocks noGrp="1"/>
          </p:cNvSpPr>
          <p:nvPr>
            <p:ph type="title"/>
          </p:nvPr>
        </p:nvSpPr>
        <p:spPr/>
        <p:txBody>
          <a:bodyPr/>
          <a:lstStyle/>
          <a:p>
            <a:r>
              <a:rPr lang="en-US" dirty="0">
                <a:solidFill>
                  <a:schemeClr val="bg1"/>
                </a:solidFill>
              </a:rPr>
              <a:t>Internal Reinforcement</a:t>
            </a:r>
          </a:p>
        </p:txBody>
      </p:sp>
      <p:sp>
        <p:nvSpPr>
          <p:cNvPr id="3" name="Slide Number Placeholder 2"/>
          <p:cNvSpPr>
            <a:spLocks noGrp="1"/>
          </p:cNvSpPr>
          <p:nvPr>
            <p:ph type="sldNum" sz="quarter" idx="11"/>
          </p:nvPr>
        </p:nvSpPr>
        <p:spPr/>
        <p:txBody>
          <a:bodyPr/>
          <a:lstStyle/>
          <a:p>
            <a:fld id="{A9320731-3B2C-4107-8664-CAD7BE973DC8}" type="slidenum">
              <a:rPr lang="en-US" smtClean="0"/>
              <a:pPr/>
              <a:t>63</a:t>
            </a:fld>
            <a:endParaRPr lang="en-US"/>
          </a:p>
        </p:txBody>
      </p:sp>
      <p:sp>
        <p:nvSpPr>
          <p:cNvPr id="4" name="Footer Placeholder 3">
            <a:extLst>
              <a:ext uri="{FF2B5EF4-FFF2-40B4-BE49-F238E27FC236}">
                <a16:creationId xmlns:a16="http://schemas.microsoft.com/office/drawing/2014/main" id="{1292EAA1-3020-43C7-ACB6-8C341BD71FC5}"/>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73101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Outside of flow division fitting Office wing L5 S Chase 02 P0002529.JPG"/>
          <p:cNvPicPr>
            <a:picLocks noChangeAspect="1"/>
          </p:cNvPicPr>
          <p:nvPr/>
        </p:nvPicPr>
        <p:blipFill>
          <a:blip r:embed="rId3" cstate="print"/>
          <a:stretch>
            <a:fillRect/>
          </a:stretch>
        </p:blipFill>
        <p:spPr>
          <a:xfrm>
            <a:off x="0" y="0"/>
            <a:ext cx="9144000" cy="6123214"/>
          </a:xfrm>
          <a:prstGeom prst="rect">
            <a:avLst/>
          </a:prstGeom>
        </p:spPr>
      </p:pic>
      <p:sp>
        <p:nvSpPr>
          <p:cNvPr id="5" name="Title 8"/>
          <p:cNvSpPr txBox="1">
            <a:spLocks/>
          </p:cNvSpPr>
          <p:nvPr/>
        </p:nvSpPr>
        <p:spPr>
          <a:xfrm>
            <a:off x="685800" y="4800585"/>
            <a:ext cx="7772400" cy="1143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chemeClr val="bg1"/>
                </a:solidFill>
                <a:effectLst/>
                <a:uLnTx/>
                <a:uFillTx/>
                <a:latin typeface="+mj-lt"/>
                <a:ea typeface="+mj-ea"/>
                <a:cs typeface="+mj-cs"/>
              </a:rPr>
              <a:t>External Reinforcement</a:t>
            </a:r>
            <a:r>
              <a:rPr kumimoji="0" lang="en-US" sz="3200" b="0" i="0" u="none" strike="noStrike" kern="0" cap="none" spc="0" normalizeH="0" noProof="0" dirty="0">
                <a:ln>
                  <a:noFill/>
                </a:ln>
                <a:solidFill>
                  <a:schemeClr val="bg1"/>
                </a:solidFill>
                <a:effectLst/>
                <a:uLnTx/>
                <a:uFillTx/>
                <a:latin typeface="+mj-lt"/>
                <a:ea typeface="+mj-ea"/>
                <a:cs typeface="+mj-cs"/>
              </a:rPr>
              <a:t> and a Flow Division Fitting</a:t>
            </a:r>
            <a:endParaRPr kumimoji="0" lang="en-US" sz="3200" b="0" i="0" u="none" strike="noStrike" kern="0" cap="none" spc="0" normalizeH="0" baseline="0" noProof="0" dirty="0">
              <a:ln>
                <a:noFill/>
              </a:ln>
              <a:solidFill>
                <a:schemeClr val="bg1"/>
              </a:solidFill>
              <a:effectLst/>
              <a:uLnTx/>
              <a:uFillTx/>
              <a:latin typeface="+mj-lt"/>
              <a:ea typeface="+mj-ea"/>
              <a:cs typeface="+mj-cs"/>
            </a:endParaRPr>
          </a:p>
        </p:txBody>
      </p:sp>
      <p:sp>
        <p:nvSpPr>
          <p:cNvPr id="6" name="Slide Number Placeholder 5"/>
          <p:cNvSpPr>
            <a:spLocks noGrp="1"/>
          </p:cNvSpPr>
          <p:nvPr>
            <p:ph type="sldNum" sz="quarter" idx="11"/>
          </p:nvPr>
        </p:nvSpPr>
        <p:spPr/>
        <p:txBody>
          <a:bodyPr/>
          <a:lstStyle/>
          <a:p>
            <a:fld id="{A9320731-3B2C-4107-8664-CAD7BE973DC8}" type="slidenum">
              <a:rPr lang="en-US" smtClean="0"/>
              <a:pPr/>
              <a:t>64</a:t>
            </a:fld>
            <a:endParaRPr lang="en-US"/>
          </a:p>
        </p:txBody>
      </p:sp>
      <p:sp>
        <p:nvSpPr>
          <p:cNvPr id="3" name="Footer Placeholder 2">
            <a:extLst>
              <a:ext uri="{FF2B5EF4-FFF2-40B4-BE49-F238E27FC236}">
                <a16:creationId xmlns:a16="http://schemas.microsoft.com/office/drawing/2014/main" id="{C8BBBBD2-0428-43C7-B9D3-60057BFAFE1E}"/>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90207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Inside of flow division fitting Office wing L5 S Chase 01 P0002522.JPG"/>
          <p:cNvPicPr>
            <a:picLocks noChangeAspect="1"/>
          </p:cNvPicPr>
          <p:nvPr/>
        </p:nvPicPr>
        <p:blipFill>
          <a:blip r:embed="rId3" cstate="print"/>
          <a:stretch>
            <a:fillRect/>
          </a:stretch>
        </p:blipFill>
        <p:spPr>
          <a:xfrm>
            <a:off x="0" y="0"/>
            <a:ext cx="9144000" cy="6123214"/>
          </a:xfrm>
          <a:prstGeom prst="rect">
            <a:avLst/>
          </a:prstGeom>
        </p:spPr>
      </p:pic>
      <p:sp>
        <p:nvSpPr>
          <p:cNvPr id="6" name="Title 8"/>
          <p:cNvSpPr txBox="1">
            <a:spLocks/>
          </p:cNvSpPr>
          <p:nvPr/>
        </p:nvSpPr>
        <p:spPr>
          <a:xfrm>
            <a:off x="685800" y="4800585"/>
            <a:ext cx="7772400" cy="1143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chemeClr val="bg1"/>
                </a:solidFill>
                <a:effectLst/>
                <a:uLnTx/>
                <a:uFillTx/>
                <a:latin typeface="+mj-lt"/>
                <a:ea typeface="+mj-ea"/>
                <a:cs typeface="+mj-cs"/>
              </a:rPr>
              <a:t>Inside the Fitting</a:t>
            </a:r>
          </a:p>
        </p:txBody>
      </p:sp>
      <p:sp>
        <p:nvSpPr>
          <p:cNvPr id="5" name="Slide Number Placeholder 4"/>
          <p:cNvSpPr>
            <a:spLocks noGrp="1"/>
          </p:cNvSpPr>
          <p:nvPr>
            <p:ph type="sldNum" sz="quarter" idx="11"/>
          </p:nvPr>
        </p:nvSpPr>
        <p:spPr/>
        <p:txBody>
          <a:bodyPr/>
          <a:lstStyle/>
          <a:p>
            <a:fld id="{A9320731-3B2C-4107-8664-CAD7BE973DC8}" type="slidenum">
              <a:rPr lang="en-US" smtClean="0"/>
              <a:pPr/>
              <a:t>65</a:t>
            </a:fld>
            <a:endParaRPr lang="en-US"/>
          </a:p>
        </p:txBody>
      </p:sp>
      <p:sp>
        <p:nvSpPr>
          <p:cNvPr id="3" name="Footer Placeholder 2">
            <a:extLst>
              <a:ext uri="{FF2B5EF4-FFF2-40B4-BE49-F238E27FC236}">
                <a16:creationId xmlns:a16="http://schemas.microsoft.com/office/drawing/2014/main" id="{FAE1D535-838D-4490-B941-4136CF128E83}"/>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348733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Duct tap with boot style connection EX000030.JPG"/>
          <p:cNvPicPr>
            <a:picLocks noChangeAspect="1"/>
          </p:cNvPicPr>
          <p:nvPr/>
        </p:nvPicPr>
        <p:blipFill>
          <a:blip r:embed="rId3" cstate="print"/>
          <a:stretch>
            <a:fillRect/>
          </a:stretch>
        </p:blipFill>
        <p:spPr>
          <a:xfrm>
            <a:off x="0" y="367393"/>
            <a:ext cx="9144000" cy="6123214"/>
          </a:xfrm>
          <a:prstGeom prst="rect">
            <a:avLst/>
          </a:prstGeom>
        </p:spPr>
      </p:pic>
      <p:sp>
        <p:nvSpPr>
          <p:cNvPr id="5" name="Title 8"/>
          <p:cNvSpPr txBox="1">
            <a:spLocks/>
          </p:cNvSpPr>
          <p:nvPr/>
        </p:nvSpPr>
        <p:spPr>
          <a:xfrm>
            <a:off x="685800" y="4800585"/>
            <a:ext cx="7772400" cy="1143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chemeClr val="bg1"/>
                </a:solidFill>
                <a:effectLst/>
                <a:uLnTx/>
                <a:uFillTx/>
                <a:latin typeface="+mj-lt"/>
                <a:ea typeface="+mj-ea"/>
                <a:cs typeface="+mj-cs"/>
              </a:rPr>
              <a:t>Spiral Duct and a “Boot” Type Duct Tap</a:t>
            </a:r>
          </a:p>
        </p:txBody>
      </p:sp>
      <p:sp>
        <p:nvSpPr>
          <p:cNvPr id="6" name="Slide Number Placeholder 5"/>
          <p:cNvSpPr>
            <a:spLocks noGrp="1"/>
          </p:cNvSpPr>
          <p:nvPr>
            <p:ph type="sldNum" sz="quarter" idx="11"/>
          </p:nvPr>
        </p:nvSpPr>
        <p:spPr/>
        <p:txBody>
          <a:bodyPr/>
          <a:lstStyle/>
          <a:p>
            <a:fld id="{A9320731-3B2C-4107-8664-CAD7BE973DC8}" type="slidenum">
              <a:rPr lang="en-US" smtClean="0"/>
              <a:pPr/>
              <a:t>66</a:t>
            </a:fld>
            <a:endParaRPr lang="en-US"/>
          </a:p>
        </p:txBody>
      </p:sp>
      <p:sp>
        <p:nvSpPr>
          <p:cNvPr id="3" name="Footer Placeholder 2">
            <a:extLst>
              <a:ext uri="{FF2B5EF4-FFF2-40B4-BE49-F238E27FC236}">
                <a16:creationId xmlns:a16="http://schemas.microsoft.com/office/drawing/2014/main" id="{4C38774E-C572-44C6-92CE-3D1E60C8F28E}"/>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183225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Inside spiral duct EX000037.JPG"/>
          <p:cNvPicPr>
            <a:picLocks noChangeAspect="1"/>
          </p:cNvPicPr>
          <p:nvPr/>
        </p:nvPicPr>
        <p:blipFill>
          <a:blip r:embed="rId3" cstate="print"/>
          <a:stretch>
            <a:fillRect/>
          </a:stretch>
        </p:blipFill>
        <p:spPr>
          <a:xfrm>
            <a:off x="0" y="367393"/>
            <a:ext cx="9144000" cy="6123214"/>
          </a:xfrm>
          <a:prstGeom prst="rect">
            <a:avLst/>
          </a:prstGeom>
        </p:spPr>
      </p:pic>
      <p:sp>
        <p:nvSpPr>
          <p:cNvPr id="8" name="Title 8"/>
          <p:cNvSpPr txBox="1">
            <a:spLocks/>
          </p:cNvSpPr>
          <p:nvPr/>
        </p:nvSpPr>
        <p:spPr>
          <a:xfrm>
            <a:off x="685800" y="609600"/>
            <a:ext cx="7772400" cy="1143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chemeClr val="bg1"/>
                </a:solidFill>
                <a:effectLst/>
                <a:uLnTx/>
                <a:uFillTx/>
                <a:latin typeface="+mj-lt"/>
                <a:ea typeface="+mj-ea"/>
                <a:cs typeface="+mj-cs"/>
              </a:rPr>
              <a:t>Inside Spiral Duct</a:t>
            </a:r>
          </a:p>
        </p:txBody>
      </p:sp>
      <p:sp>
        <p:nvSpPr>
          <p:cNvPr id="5" name="Slide Number Placeholder 4"/>
          <p:cNvSpPr>
            <a:spLocks noGrp="1"/>
          </p:cNvSpPr>
          <p:nvPr>
            <p:ph type="sldNum" sz="quarter" idx="11"/>
          </p:nvPr>
        </p:nvSpPr>
        <p:spPr/>
        <p:txBody>
          <a:bodyPr/>
          <a:lstStyle/>
          <a:p>
            <a:fld id="{A9320731-3B2C-4107-8664-CAD7BE973DC8}" type="slidenum">
              <a:rPr lang="en-US" smtClean="0"/>
              <a:pPr/>
              <a:t>67</a:t>
            </a:fld>
            <a:endParaRPr lang="en-US"/>
          </a:p>
        </p:txBody>
      </p:sp>
      <p:sp>
        <p:nvSpPr>
          <p:cNvPr id="3" name="Footer Placeholder 2">
            <a:extLst>
              <a:ext uri="{FF2B5EF4-FFF2-40B4-BE49-F238E27FC236}">
                <a16:creationId xmlns:a16="http://schemas.microsoft.com/office/drawing/2014/main" id="{6FB0CFF5-AF8A-4BE8-816F-187A2C81D864}"/>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241983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685800" y="609600"/>
            <a:ext cx="4800589" cy="1143000"/>
          </a:xfrm>
        </p:spPr>
        <p:txBody>
          <a:bodyPr/>
          <a:lstStyle/>
          <a:p>
            <a:r>
              <a:rPr lang="en-US" dirty="0"/>
              <a:t>For Any Given SMACNA Duct or Fitting:</a:t>
            </a:r>
          </a:p>
        </p:txBody>
      </p:sp>
      <p:sp>
        <p:nvSpPr>
          <p:cNvPr id="10" name="Content Placeholder 9"/>
          <p:cNvSpPr>
            <a:spLocks noGrp="1"/>
          </p:cNvSpPr>
          <p:nvPr>
            <p:ph sz="half" idx="1"/>
          </p:nvPr>
        </p:nvSpPr>
        <p:spPr>
          <a:xfrm>
            <a:off x="685800" y="1984248"/>
            <a:ext cx="4038600" cy="4525963"/>
          </a:xfrm>
        </p:spPr>
        <p:txBody>
          <a:bodyPr/>
          <a:lstStyle/>
          <a:p>
            <a:r>
              <a:rPr lang="en-US" sz="1800" b="0" dirty="0">
                <a:solidFill>
                  <a:schemeClr val="bg1"/>
                </a:solidFill>
              </a:rPr>
              <a:t>There are multiple combinations of metal thickness (gauge) and reinforcement</a:t>
            </a:r>
          </a:p>
          <a:p>
            <a:r>
              <a:rPr lang="en-US" sz="1800" b="0" dirty="0">
                <a:solidFill>
                  <a:schemeClr val="bg1"/>
                </a:solidFill>
              </a:rPr>
              <a:t>There are multiple joint and seam specifications</a:t>
            </a:r>
          </a:p>
        </p:txBody>
      </p:sp>
      <p:grpSp>
        <p:nvGrpSpPr>
          <p:cNvPr id="195" name="Group 194"/>
          <p:cNvGrpSpPr/>
          <p:nvPr/>
        </p:nvGrpSpPr>
        <p:grpSpPr>
          <a:xfrm>
            <a:off x="4572000" y="1874537"/>
            <a:ext cx="3748999" cy="369332"/>
            <a:chOff x="4572000" y="1874537"/>
            <a:chExt cx="3748999" cy="369332"/>
          </a:xfrm>
        </p:grpSpPr>
        <p:grpSp>
          <p:nvGrpSpPr>
            <p:cNvPr id="151" name="Group 150"/>
            <p:cNvGrpSpPr>
              <a:grpSpLocks noChangeAspect="1"/>
            </p:cNvGrpSpPr>
            <p:nvPr/>
          </p:nvGrpSpPr>
          <p:grpSpPr>
            <a:xfrm>
              <a:off x="4572000" y="1922045"/>
              <a:ext cx="2057378" cy="274317"/>
              <a:chOff x="4572000" y="1965976"/>
              <a:chExt cx="4114755" cy="548634"/>
            </a:xfrm>
          </p:grpSpPr>
          <p:grpSp>
            <p:nvGrpSpPr>
              <p:cNvPr id="35" name="Group 34"/>
              <p:cNvGrpSpPr/>
              <p:nvPr/>
            </p:nvGrpSpPr>
            <p:grpSpPr>
              <a:xfrm>
                <a:off x="4572000" y="2148854"/>
                <a:ext cx="2011658" cy="365756"/>
                <a:chOff x="4572000" y="3063244"/>
                <a:chExt cx="2011658" cy="365756"/>
              </a:xfrm>
            </p:grpSpPr>
            <p:cxnSp>
              <p:nvCxnSpPr>
                <p:cNvPr id="15" name="Straight Connector 14"/>
                <p:cNvCxnSpPr/>
                <p:nvPr/>
              </p:nvCxnSpPr>
              <p:spPr bwMode="auto">
                <a:xfrm>
                  <a:off x="4572000" y="3429000"/>
                  <a:ext cx="1828780" cy="0"/>
                </a:xfrm>
                <a:prstGeom prst="line">
                  <a:avLst/>
                </a:prstGeom>
                <a:solidFill>
                  <a:schemeClr val="accent1"/>
                </a:solidFill>
                <a:ln w="38100" cap="rnd" cmpd="sng" algn="ctr">
                  <a:solidFill>
                    <a:schemeClr val="bg1">
                      <a:lumMod val="50000"/>
                    </a:schemeClr>
                  </a:solidFill>
                  <a:prstDash val="solid"/>
                  <a:round/>
                  <a:headEnd type="none" w="med" len="med"/>
                  <a:tailEnd type="none" w="med" len="med"/>
                </a:ln>
                <a:effectLst/>
              </p:spPr>
            </p:cxnSp>
            <p:sp>
              <p:nvSpPr>
                <p:cNvPr id="16" name="Arc 15"/>
                <p:cNvSpPr>
                  <a:spLocks noChangeAspect="1"/>
                </p:cNvSpPr>
                <p:nvPr/>
              </p:nvSpPr>
              <p:spPr bwMode="auto">
                <a:xfrm rot="5400000">
                  <a:off x="6217902" y="3063244"/>
                  <a:ext cx="365756" cy="365756"/>
                </a:xfrm>
                <a:prstGeom prst="arc">
                  <a:avLst/>
                </a:prstGeom>
                <a:noFill/>
                <a:ln w="38100" cap="rnd"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sp>
              <p:nvSpPr>
                <p:cNvPr id="17" name="Arc 16"/>
                <p:cNvSpPr>
                  <a:spLocks noChangeAspect="1"/>
                </p:cNvSpPr>
                <p:nvPr/>
              </p:nvSpPr>
              <p:spPr bwMode="auto">
                <a:xfrm>
                  <a:off x="6217902" y="3063244"/>
                  <a:ext cx="365756" cy="365756"/>
                </a:xfrm>
                <a:prstGeom prst="arc">
                  <a:avLst/>
                </a:prstGeom>
                <a:noFill/>
                <a:ln w="38100" cap="rnd"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cxnSp>
              <p:nvCxnSpPr>
                <p:cNvPr id="19" name="Straight Connector 18"/>
                <p:cNvCxnSpPr/>
                <p:nvPr/>
              </p:nvCxnSpPr>
              <p:spPr bwMode="auto">
                <a:xfrm rot="10800000">
                  <a:off x="6035024" y="3063244"/>
                  <a:ext cx="365756" cy="0"/>
                </a:xfrm>
                <a:prstGeom prst="line">
                  <a:avLst/>
                </a:prstGeom>
                <a:solidFill>
                  <a:schemeClr val="accent1"/>
                </a:solidFill>
                <a:ln w="38100" cap="rnd" cmpd="sng" algn="ctr">
                  <a:solidFill>
                    <a:schemeClr val="bg1">
                      <a:lumMod val="50000"/>
                    </a:schemeClr>
                  </a:solidFill>
                  <a:prstDash val="solid"/>
                  <a:round/>
                  <a:headEnd type="none" w="med" len="med"/>
                  <a:tailEnd type="none" w="med" len="med"/>
                </a:ln>
                <a:effectLst/>
              </p:spPr>
            </p:cxnSp>
          </p:grpSp>
          <p:grpSp>
            <p:nvGrpSpPr>
              <p:cNvPr id="36" name="Group 35"/>
              <p:cNvGrpSpPr/>
              <p:nvPr/>
            </p:nvGrpSpPr>
            <p:grpSpPr>
              <a:xfrm>
                <a:off x="6675097" y="2148854"/>
                <a:ext cx="2011658" cy="365756"/>
                <a:chOff x="6675097" y="3063244"/>
                <a:chExt cx="2011658" cy="365756"/>
              </a:xfrm>
            </p:grpSpPr>
            <p:cxnSp>
              <p:nvCxnSpPr>
                <p:cNvPr id="23" name="Straight Connector 22"/>
                <p:cNvCxnSpPr/>
                <p:nvPr/>
              </p:nvCxnSpPr>
              <p:spPr bwMode="auto">
                <a:xfrm flipH="1">
                  <a:off x="6857975" y="3429000"/>
                  <a:ext cx="1828780" cy="0"/>
                </a:xfrm>
                <a:prstGeom prst="line">
                  <a:avLst/>
                </a:prstGeom>
                <a:solidFill>
                  <a:schemeClr val="accent1"/>
                </a:solidFill>
                <a:ln w="38100" cap="rnd" cmpd="sng" algn="ctr">
                  <a:solidFill>
                    <a:schemeClr val="bg1">
                      <a:lumMod val="50000"/>
                    </a:schemeClr>
                  </a:solidFill>
                  <a:prstDash val="solid"/>
                  <a:round/>
                  <a:headEnd type="none" w="med" len="med"/>
                  <a:tailEnd type="none" w="med" len="med"/>
                </a:ln>
                <a:effectLst/>
              </p:spPr>
            </p:cxnSp>
            <p:sp>
              <p:nvSpPr>
                <p:cNvPr id="24" name="Arc 23"/>
                <p:cNvSpPr>
                  <a:spLocks noChangeAspect="1"/>
                </p:cNvSpPr>
                <p:nvPr/>
              </p:nvSpPr>
              <p:spPr bwMode="auto">
                <a:xfrm rot="16200000" flipH="1">
                  <a:off x="6675097" y="3063244"/>
                  <a:ext cx="365756" cy="365756"/>
                </a:xfrm>
                <a:prstGeom prst="arc">
                  <a:avLst/>
                </a:prstGeom>
                <a:noFill/>
                <a:ln w="38100" cap="rnd"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sp>
              <p:nvSpPr>
                <p:cNvPr id="25" name="Arc 24"/>
                <p:cNvSpPr>
                  <a:spLocks noChangeAspect="1"/>
                </p:cNvSpPr>
                <p:nvPr/>
              </p:nvSpPr>
              <p:spPr bwMode="auto">
                <a:xfrm flipH="1">
                  <a:off x="6675097" y="3063244"/>
                  <a:ext cx="365756" cy="365756"/>
                </a:xfrm>
                <a:prstGeom prst="arc">
                  <a:avLst/>
                </a:prstGeom>
                <a:noFill/>
                <a:ln w="38100" cap="rnd"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cxnSp>
              <p:nvCxnSpPr>
                <p:cNvPr id="26" name="Straight Connector 25"/>
                <p:cNvCxnSpPr/>
                <p:nvPr/>
              </p:nvCxnSpPr>
              <p:spPr bwMode="auto">
                <a:xfrm rot="10800000" flipH="1">
                  <a:off x="6857975" y="3063244"/>
                  <a:ext cx="365756" cy="0"/>
                </a:xfrm>
                <a:prstGeom prst="line">
                  <a:avLst/>
                </a:prstGeom>
                <a:solidFill>
                  <a:schemeClr val="accent1"/>
                </a:solidFill>
                <a:ln w="38100" cap="rnd" cmpd="sng" algn="ctr">
                  <a:solidFill>
                    <a:schemeClr val="bg1">
                      <a:lumMod val="50000"/>
                    </a:schemeClr>
                  </a:solidFill>
                  <a:prstDash val="solid"/>
                  <a:round/>
                  <a:headEnd type="none" w="med" len="med"/>
                  <a:tailEnd type="none" w="med" len="med"/>
                </a:ln>
                <a:effectLst/>
              </p:spPr>
            </p:cxnSp>
          </p:grpSp>
          <p:grpSp>
            <p:nvGrpSpPr>
              <p:cNvPr id="43" name="Group 42"/>
              <p:cNvGrpSpPr/>
              <p:nvPr/>
            </p:nvGrpSpPr>
            <p:grpSpPr>
              <a:xfrm>
                <a:off x="5943587" y="1965976"/>
                <a:ext cx="1371582" cy="365756"/>
                <a:chOff x="5943587" y="2880366"/>
                <a:chExt cx="1371582" cy="365756"/>
              </a:xfrm>
            </p:grpSpPr>
            <p:grpSp>
              <p:nvGrpSpPr>
                <p:cNvPr id="37" name="Group 36"/>
                <p:cNvGrpSpPr/>
                <p:nvPr/>
              </p:nvGrpSpPr>
              <p:grpSpPr>
                <a:xfrm>
                  <a:off x="6583659" y="2880366"/>
                  <a:ext cx="731510" cy="365756"/>
                  <a:chOff x="6583659" y="2880366"/>
                  <a:chExt cx="731510" cy="365756"/>
                </a:xfrm>
              </p:grpSpPr>
              <p:sp>
                <p:nvSpPr>
                  <p:cNvPr id="27" name="Arc 26"/>
                  <p:cNvSpPr>
                    <a:spLocks noChangeAspect="1"/>
                  </p:cNvSpPr>
                  <p:nvPr/>
                </p:nvSpPr>
                <p:spPr bwMode="auto">
                  <a:xfrm rot="5400000">
                    <a:off x="6949413" y="2880366"/>
                    <a:ext cx="365756" cy="365756"/>
                  </a:xfrm>
                  <a:prstGeom prst="arc">
                    <a:avLst/>
                  </a:prstGeom>
                  <a:noFill/>
                  <a:ln w="38100"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sp>
                <p:nvSpPr>
                  <p:cNvPr id="28" name="Arc 27"/>
                  <p:cNvSpPr>
                    <a:spLocks noChangeAspect="1"/>
                  </p:cNvSpPr>
                  <p:nvPr/>
                </p:nvSpPr>
                <p:spPr bwMode="auto">
                  <a:xfrm>
                    <a:off x="6949413" y="2880366"/>
                    <a:ext cx="365756" cy="365756"/>
                  </a:xfrm>
                  <a:prstGeom prst="arc">
                    <a:avLst/>
                  </a:prstGeom>
                  <a:noFill/>
                  <a:ln w="38100"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cxnSp>
                <p:nvCxnSpPr>
                  <p:cNvPr id="29" name="Straight Connector 28"/>
                  <p:cNvCxnSpPr/>
                  <p:nvPr/>
                </p:nvCxnSpPr>
                <p:spPr bwMode="auto">
                  <a:xfrm rot="10800000">
                    <a:off x="6583659" y="2880366"/>
                    <a:ext cx="548635" cy="0"/>
                  </a:xfrm>
                  <a:prstGeom prst="line">
                    <a:avLst/>
                  </a:prstGeom>
                  <a:solidFill>
                    <a:schemeClr val="accent1"/>
                  </a:solidFill>
                  <a:ln w="38100" cap="rnd" cmpd="sng" algn="ctr">
                    <a:solidFill>
                      <a:schemeClr val="bg1">
                        <a:lumMod val="75000"/>
                      </a:schemeClr>
                    </a:solidFill>
                    <a:prstDash val="solid"/>
                    <a:round/>
                    <a:headEnd type="none" w="med" len="med"/>
                    <a:tailEnd type="none" w="med" len="med"/>
                  </a:ln>
                  <a:effectLst/>
                </p:spPr>
              </p:cxnSp>
              <p:cxnSp>
                <p:nvCxnSpPr>
                  <p:cNvPr id="33" name="Straight Connector 32"/>
                  <p:cNvCxnSpPr/>
                  <p:nvPr/>
                </p:nvCxnSpPr>
                <p:spPr bwMode="auto">
                  <a:xfrm rot="10800000">
                    <a:off x="6766536" y="3246122"/>
                    <a:ext cx="365758" cy="0"/>
                  </a:xfrm>
                  <a:prstGeom prst="line">
                    <a:avLst/>
                  </a:prstGeom>
                  <a:solidFill>
                    <a:schemeClr val="accent1"/>
                  </a:solidFill>
                  <a:ln w="38100" cap="rnd" cmpd="sng" algn="ctr">
                    <a:solidFill>
                      <a:schemeClr val="bg1">
                        <a:lumMod val="75000"/>
                      </a:schemeClr>
                    </a:solidFill>
                    <a:prstDash val="solid"/>
                    <a:round/>
                    <a:headEnd type="none" w="med" len="med"/>
                    <a:tailEnd type="none" w="med" len="med"/>
                  </a:ln>
                  <a:effectLst/>
                </p:spPr>
              </p:cxnSp>
            </p:grpSp>
            <p:grpSp>
              <p:nvGrpSpPr>
                <p:cNvPr id="38" name="Group 37"/>
                <p:cNvGrpSpPr/>
                <p:nvPr/>
              </p:nvGrpSpPr>
              <p:grpSpPr>
                <a:xfrm flipH="1">
                  <a:off x="5943587" y="2880366"/>
                  <a:ext cx="731510" cy="365756"/>
                  <a:chOff x="6583659" y="2880366"/>
                  <a:chExt cx="731510" cy="365756"/>
                </a:xfrm>
              </p:grpSpPr>
              <p:sp>
                <p:nvSpPr>
                  <p:cNvPr id="39" name="Arc 38"/>
                  <p:cNvSpPr>
                    <a:spLocks noChangeAspect="1"/>
                  </p:cNvSpPr>
                  <p:nvPr/>
                </p:nvSpPr>
                <p:spPr bwMode="auto">
                  <a:xfrm rot="5400000">
                    <a:off x="6949413" y="2880366"/>
                    <a:ext cx="365756" cy="365756"/>
                  </a:xfrm>
                  <a:prstGeom prst="arc">
                    <a:avLst/>
                  </a:prstGeom>
                  <a:noFill/>
                  <a:ln w="38100"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sp>
                <p:nvSpPr>
                  <p:cNvPr id="40" name="Arc 39"/>
                  <p:cNvSpPr>
                    <a:spLocks noChangeAspect="1"/>
                  </p:cNvSpPr>
                  <p:nvPr/>
                </p:nvSpPr>
                <p:spPr bwMode="auto">
                  <a:xfrm>
                    <a:off x="6949413" y="2880366"/>
                    <a:ext cx="365756" cy="365756"/>
                  </a:xfrm>
                  <a:prstGeom prst="arc">
                    <a:avLst/>
                  </a:prstGeom>
                  <a:noFill/>
                  <a:ln w="38100"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cxnSp>
                <p:nvCxnSpPr>
                  <p:cNvPr id="41" name="Straight Connector 40"/>
                  <p:cNvCxnSpPr/>
                  <p:nvPr/>
                </p:nvCxnSpPr>
                <p:spPr bwMode="auto">
                  <a:xfrm rot="10800000">
                    <a:off x="6583659" y="2880366"/>
                    <a:ext cx="548635" cy="0"/>
                  </a:xfrm>
                  <a:prstGeom prst="line">
                    <a:avLst/>
                  </a:prstGeom>
                  <a:solidFill>
                    <a:schemeClr val="accent1"/>
                  </a:solidFill>
                  <a:ln w="38100" cap="rnd" cmpd="sng" algn="ctr">
                    <a:solidFill>
                      <a:schemeClr val="bg1">
                        <a:lumMod val="75000"/>
                      </a:schemeClr>
                    </a:solidFill>
                    <a:prstDash val="solid"/>
                    <a:round/>
                    <a:headEnd type="none" w="med" len="med"/>
                    <a:tailEnd type="none" w="med" len="med"/>
                  </a:ln>
                  <a:effectLst/>
                </p:spPr>
              </p:cxnSp>
              <p:cxnSp>
                <p:nvCxnSpPr>
                  <p:cNvPr id="42" name="Straight Connector 41"/>
                  <p:cNvCxnSpPr/>
                  <p:nvPr/>
                </p:nvCxnSpPr>
                <p:spPr bwMode="auto">
                  <a:xfrm flipH="1">
                    <a:off x="6766537" y="3246122"/>
                    <a:ext cx="365757" cy="0"/>
                  </a:xfrm>
                  <a:prstGeom prst="line">
                    <a:avLst/>
                  </a:prstGeom>
                  <a:solidFill>
                    <a:schemeClr val="accent1"/>
                  </a:solidFill>
                  <a:ln w="38100" cap="rnd" cmpd="sng" algn="ctr">
                    <a:solidFill>
                      <a:schemeClr val="bg1">
                        <a:lumMod val="75000"/>
                      </a:schemeClr>
                    </a:solidFill>
                    <a:prstDash val="solid"/>
                    <a:round/>
                    <a:headEnd type="none" w="med" len="med"/>
                    <a:tailEnd type="none" w="med" len="med"/>
                  </a:ln>
                  <a:effectLst/>
                </p:spPr>
              </p:cxnSp>
            </p:grpSp>
          </p:grpSp>
        </p:grpSp>
        <p:sp>
          <p:nvSpPr>
            <p:cNvPr id="188" name="TextBox 187"/>
            <p:cNvSpPr txBox="1"/>
            <p:nvPr/>
          </p:nvSpPr>
          <p:spPr>
            <a:xfrm>
              <a:off x="6949414" y="1874537"/>
              <a:ext cx="1371585" cy="369332"/>
            </a:xfrm>
            <a:prstGeom prst="rect">
              <a:avLst/>
            </a:prstGeom>
            <a:noFill/>
          </p:spPr>
          <p:txBody>
            <a:bodyPr wrap="square" rtlCol="0">
              <a:spAutoFit/>
            </a:bodyPr>
            <a:lstStyle/>
            <a:p>
              <a:r>
                <a:rPr lang="en-US" dirty="0">
                  <a:solidFill>
                    <a:schemeClr val="bg1"/>
                  </a:solidFill>
                </a:rPr>
                <a:t>Drive slip</a:t>
              </a:r>
            </a:p>
          </p:txBody>
        </p:sp>
      </p:grpSp>
      <p:grpSp>
        <p:nvGrpSpPr>
          <p:cNvPr id="194" name="Group 193"/>
          <p:cNvGrpSpPr/>
          <p:nvPr/>
        </p:nvGrpSpPr>
        <p:grpSpPr>
          <a:xfrm>
            <a:off x="4572000" y="2606049"/>
            <a:ext cx="3748999" cy="731512"/>
            <a:chOff x="4572000" y="2790265"/>
            <a:chExt cx="3748999" cy="731512"/>
          </a:xfrm>
        </p:grpSpPr>
        <p:grpSp>
          <p:nvGrpSpPr>
            <p:cNvPr id="152" name="Group 151"/>
            <p:cNvGrpSpPr>
              <a:grpSpLocks noChangeAspect="1"/>
            </p:cNvGrpSpPr>
            <p:nvPr/>
          </p:nvGrpSpPr>
          <p:grpSpPr>
            <a:xfrm>
              <a:off x="4572000" y="2790265"/>
              <a:ext cx="2057378" cy="731512"/>
              <a:chOff x="4480561" y="2880361"/>
              <a:chExt cx="4114755" cy="1463024"/>
            </a:xfrm>
          </p:grpSpPr>
          <p:grpSp>
            <p:nvGrpSpPr>
              <p:cNvPr id="90" name="Group 89"/>
              <p:cNvGrpSpPr/>
              <p:nvPr/>
            </p:nvGrpSpPr>
            <p:grpSpPr>
              <a:xfrm>
                <a:off x="6949414" y="3246117"/>
                <a:ext cx="365759" cy="365766"/>
                <a:chOff x="6949414" y="4160512"/>
                <a:chExt cx="365759" cy="365766"/>
              </a:xfrm>
            </p:grpSpPr>
            <p:cxnSp>
              <p:nvCxnSpPr>
                <p:cNvPr id="85" name="Straight Connector 84"/>
                <p:cNvCxnSpPr/>
                <p:nvPr/>
              </p:nvCxnSpPr>
              <p:spPr bwMode="auto">
                <a:xfrm>
                  <a:off x="7040853" y="4343390"/>
                  <a:ext cx="182878" cy="0"/>
                </a:xfrm>
                <a:prstGeom prst="line">
                  <a:avLst/>
                </a:prstGeom>
                <a:solidFill>
                  <a:schemeClr val="accent1"/>
                </a:solidFill>
                <a:ln w="127000" cap="flat" cmpd="sng" algn="ctr">
                  <a:solidFill>
                    <a:schemeClr val="bg1">
                      <a:lumMod val="50000"/>
                    </a:schemeClr>
                  </a:solidFill>
                  <a:prstDash val="solid"/>
                  <a:round/>
                  <a:headEnd type="none" w="med" len="med"/>
                  <a:tailEnd type="none" w="med" len="med"/>
                </a:ln>
                <a:effectLst/>
              </p:spPr>
            </p:cxnSp>
            <p:sp>
              <p:nvSpPr>
                <p:cNvPr id="86" name="Arc 85"/>
                <p:cNvSpPr>
                  <a:spLocks noChangeAspect="1"/>
                </p:cNvSpPr>
                <p:nvPr/>
              </p:nvSpPr>
              <p:spPr bwMode="auto">
                <a:xfrm>
                  <a:off x="7132292" y="4160512"/>
                  <a:ext cx="182881" cy="365766"/>
                </a:xfrm>
                <a:prstGeom prst="arc">
                  <a:avLst>
                    <a:gd name="adj1" fmla="val 16200000"/>
                    <a:gd name="adj2" fmla="val 5397916"/>
                  </a:avLst>
                </a:prstGeom>
                <a:solidFill>
                  <a:schemeClr val="bg1">
                    <a:lumMod val="50000"/>
                  </a:schemeClr>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sp>
              <p:nvSpPr>
                <p:cNvPr id="89" name="Arc 88"/>
                <p:cNvSpPr>
                  <a:spLocks noChangeAspect="1"/>
                </p:cNvSpPr>
                <p:nvPr/>
              </p:nvSpPr>
              <p:spPr bwMode="auto">
                <a:xfrm flipH="1">
                  <a:off x="6949414" y="4160512"/>
                  <a:ext cx="182881" cy="365766"/>
                </a:xfrm>
                <a:prstGeom prst="arc">
                  <a:avLst>
                    <a:gd name="adj1" fmla="val 16200000"/>
                    <a:gd name="adj2" fmla="val 5397916"/>
                  </a:avLst>
                </a:prstGeom>
                <a:solidFill>
                  <a:schemeClr val="bg1">
                    <a:lumMod val="50000"/>
                  </a:schemeClr>
                </a:solidFill>
                <a:ln w="381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grpSp>
          <p:grpSp>
            <p:nvGrpSpPr>
              <p:cNvPr id="44" name="Group 43"/>
              <p:cNvGrpSpPr/>
              <p:nvPr/>
            </p:nvGrpSpPr>
            <p:grpSpPr>
              <a:xfrm>
                <a:off x="4480561" y="3977629"/>
                <a:ext cx="2011658" cy="365756"/>
                <a:chOff x="4572000" y="3063244"/>
                <a:chExt cx="2011658" cy="365756"/>
              </a:xfrm>
            </p:grpSpPr>
            <p:cxnSp>
              <p:nvCxnSpPr>
                <p:cNvPr id="45" name="Straight Connector 44"/>
                <p:cNvCxnSpPr/>
                <p:nvPr/>
              </p:nvCxnSpPr>
              <p:spPr bwMode="auto">
                <a:xfrm>
                  <a:off x="4572000" y="3429000"/>
                  <a:ext cx="1828780" cy="0"/>
                </a:xfrm>
                <a:prstGeom prst="line">
                  <a:avLst/>
                </a:prstGeom>
                <a:solidFill>
                  <a:schemeClr val="accent1"/>
                </a:solidFill>
                <a:ln w="38100" cap="rnd" cmpd="sng" algn="ctr">
                  <a:solidFill>
                    <a:schemeClr val="bg1">
                      <a:lumMod val="50000"/>
                    </a:schemeClr>
                  </a:solidFill>
                  <a:prstDash val="solid"/>
                  <a:round/>
                  <a:headEnd type="none" w="med" len="med"/>
                  <a:tailEnd type="none" w="med" len="med"/>
                </a:ln>
                <a:effectLst/>
              </p:spPr>
            </p:cxnSp>
            <p:sp>
              <p:nvSpPr>
                <p:cNvPr id="46" name="Arc 45"/>
                <p:cNvSpPr>
                  <a:spLocks noChangeAspect="1"/>
                </p:cNvSpPr>
                <p:nvPr/>
              </p:nvSpPr>
              <p:spPr bwMode="auto">
                <a:xfrm rot="5400000">
                  <a:off x="6217902" y="3063244"/>
                  <a:ext cx="365756" cy="365756"/>
                </a:xfrm>
                <a:prstGeom prst="arc">
                  <a:avLst/>
                </a:prstGeom>
                <a:noFill/>
                <a:ln w="38100" cap="rnd"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sp>
              <p:nvSpPr>
                <p:cNvPr id="47" name="Arc 46"/>
                <p:cNvSpPr>
                  <a:spLocks noChangeAspect="1"/>
                </p:cNvSpPr>
                <p:nvPr/>
              </p:nvSpPr>
              <p:spPr bwMode="auto">
                <a:xfrm>
                  <a:off x="6217902" y="3063244"/>
                  <a:ext cx="365756" cy="365756"/>
                </a:xfrm>
                <a:prstGeom prst="arc">
                  <a:avLst/>
                </a:prstGeom>
                <a:noFill/>
                <a:ln w="38100" cap="rnd"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cxnSp>
              <p:nvCxnSpPr>
                <p:cNvPr id="48" name="Straight Connector 47"/>
                <p:cNvCxnSpPr/>
                <p:nvPr/>
              </p:nvCxnSpPr>
              <p:spPr bwMode="auto">
                <a:xfrm rot="10800000">
                  <a:off x="6035024" y="3063244"/>
                  <a:ext cx="365756" cy="0"/>
                </a:xfrm>
                <a:prstGeom prst="line">
                  <a:avLst/>
                </a:prstGeom>
                <a:solidFill>
                  <a:schemeClr val="accent1"/>
                </a:solidFill>
                <a:ln w="38100" cap="rnd" cmpd="sng" algn="ctr">
                  <a:solidFill>
                    <a:schemeClr val="bg1">
                      <a:lumMod val="50000"/>
                    </a:schemeClr>
                  </a:solidFill>
                  <a:prstDash val="solid"/>
                  <a:round/>
                  <a:headEnd type="none" w="med" len="med"/>
                  <a:tailEnd type="none" w="med" len="med"/>
                </a:ln>
                <a:effectLst/>
              </p:spPr>
            </p:cxnSp>
          </p:grpSp>
          <p:grpSp>
            <p:nvGrpSpPr>
              <p:cNvPr id="49" name="Group 48"/>
              <p:cNvGrpSpPr/>
              <p:nvPr/>
            </p:nvGrpSpPr>
            <p:grpSpPr>
              <a:xfrm>
                <a:off x="6583658" y="3977629"/>
                <a:ext cx="2011658" cy="365756"/>
                <a:chOff x="6675097" y="3063244"/>
                <a:chExt cx="2011658" cy="365756"/>
              </a:xfrm>
            </p:grpSpPr>
            <p:cxnSp>
              <p:nvCxnSpPr>
                <p:cNvPr id="50" name="Straight Connector 49"/>
                <p:cNvCxnSpPr/>
                <p:nvPr/>
              </p:nvCxnSpPr>
              <p:spPr bwMode="auto">
                <a:xfrm flipH="1">
                  <a:off x="6857975" y="3429000"/>
                  <a:ext cx="1828780" cy="0"/>
                </a:xfrm>
                <a:prstGeom prst="line">
                  <a:avLst/>
                </a:prstGeom>
                <a:solidFill>
                  <a:schemeClr val="accent1"/>
                </a:solidFill>
                <a:ln w="38100" cap="rnd" cmpd="sng" algn="ctr">
                  <a:solidFill>
                    <a:schemeClr val="bg1">
                      <a:lumMod val="50000"/>
                    </a:schemeClr>
                  </a:solidFill>
                  <a:prstDash val="solid"/>
                  <a:round/>
                  <a:headEnd type="none" w="med" len="med"/>
                  <a:tailEnd type="none" w="med" len="med"/>
                </a:ln>
                <a:effectLst/>
              </p:spPr>
            </p:cxnSp>
            <p:sp>
              <p:nvSpPr>
                <p:cNvPr id="51" name="Arc 50"/>
                <p:cNvSpPr>
                  <a:spLocks noChangeAspect="1"/>
                </p:cNvSpPr>
                <p:nvPr/>
              </p:nvSpPr>
              <p:spPr bwMode="auto">
                <a:xfrm rot="16200000" flipH="1">
                  <a:off x="6675097" y="3063244"/>
                  <a:ext cx="365756" cy="365756"/>
                </a:xfrm>
                <a:prstGeom prst="arc">
                  <a:avLst/>
                </a:prstGeom>
                <a:noFill/>
                <a:ln w="38100" cap="rnd"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sp>
              <p:nvSpPr>
                <p:cNvPr id="52" name="Arc 51"/>
                <p:cNvSpPr>
                  <a:spLocks noChangeAspect="1"/>
                </p:cNvSpPr>
                <p:nvPr/>
              </p:nvSpPr>
              <p:spPr bwMode="auto">
                <a:xfrm flipH="1">
                  <a:off x="6675097" y="3063244"/>
                  <a:ext cx="365756" cy="365756"/>
                </a:xfrm>
                <a:prstGeom prst="arc">
                  <a:avLst/>
                </a:prstGeom>
                <a:noFill/>
                <a:ln w="38100" cap="rnd"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cxnSp>
              <p:nvCxnSpPr>
                <p:cNvPr id="53" name="Straight Connector 52"/>
                <p:cNvCxnSpPr/>
                <p:nvPr/>
              </p:nvCxnSpPr>
              <p:spPr bwMode="auto">
                <a:xfrm rot="10800000" flipH="1">
                  <a:off x="6857975" y="3063244"/>
                  <a:ext cx="365756" cy="0"/>
                </a:xfrm>
                <a:prstGeom prst="line">
                  <a:avLst/>
                </a:prstGeom>
                <a:solidFill>
                  <a:schemeClr val="accent1"/>
                </a:solidFill>
                <a:ln w="38100" cap="rnd" cmpd="sng" algn="ctr">
                  <a:solidFill>
                    <a:schemeClr val="bg1">
                      <a:lumMod val="50000"/>
                    </a:schemeClr>
                  </a:solidFill>
                  <a:prstDash val="solid"/>
                  <a:round/>
                  <a:headEnd type="none" w="med" len="med"/>
                  <a:tailEnd type="none" w="med" len="med"/>
                </a:ln>
                <a:effectLst/>
              </p:spPr>
            </p:cxnSp>
          </p:grpSp>
          <p:grpSp>
            <p:nvGrpSpPr>
              <p:cNvPr id="54" name="Group 53"/>
              <p:cNvGrpSpPr/>
              <p:nvPr/>
            </p:nvGrpSpPr>
            <p:grpSpPr>
              <a:xfrm>
                <a:off x="5852148" y="3794751"/>
                <a:ext cx="1371582" cy="365756"/>
                <a:chOff x="5943587" y="2880366"/>
                <a:chExt cx="1371582" cy="365756"/>
              </a:xfrm>
            </p:grpSpPr>
            <p:grpSp>
              <p:nvGrpSpPr>
                <p:cNvPr id="55" name="Group 36"/>
                <p:cNvGrpSpPr/>
                <p:nvPr/>
              </p:nvGrpSpPr>
              <p:grpSpPr>
                <a:xfrm>
                  <a:off x="6583661" y="2880366"/>
                  <a:ext cx="731508" cy="365756"/>
                  <a:chOff x="6583661" y="2880366"/>
                  <a:chExt cx="731508" cy="365756"/>
                </a:xfrm>
              </p:grpSpPr>
              <p:sp>
                <p:nvSpPr>
                  <p:cNvPr id="61" name="Arc 60"/>
                  <p:cNvSpPr>
                    <a:spLocks noChangeAspect="1"/>
                  </p:cNvSpPr>
                  <p:nvPr/>
                </p:nvSpPr>
                <p:spPr bwMode="auto">
                  <a:xfrm rot="5400000">
                    <a:off x="6949413" y="2880366"/>
                    <a:ext cx="365756" cy="365756"/>
                  </a:xfrm>
                  <a:prstGeom prst="arc">
                    <a:avLst/>
                  </a:prstGeom>
                  <a:noFill/>
                  <a:ln w="38100"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cxnSp>
                <p:nvCxnSpPr>
                  <p:cNvPr id="63" name="Straight Connector 62"/>
                  <p:cNvCxnSpPr/>
                  <p:nvPr/>
                </p:nvCxnSpPr>
                <p:spPr bwMode="auto">
                  <a:xfrm rot="10800000">
                    <a:off x="6583661" y="2880366"/>
                    <a:ext cx="457193" cy="0"/>
                  </a:xfrm>
                  <a:prstGeom prst="line">
                    <a:avLst/>
                  </a:prstGeom>
                  <a:solidFill>
                    <a:schemeClr val="accent1"/>
                  </a:solidFill>
                  <a:ln w="38100" cap="rnd" cmpd="sng" algn="ctr">
                    <a:solidFill>
                      <a:schemeClr val="bg1">
                        <a:lumMod val="75000"/>
                      </a:schemeClr>
                    </a:solidFill>
                    <a:prstDash val="solid"/>
                    <a:round/>
                    <a:headEnd type="none" w="med" len="med"/>
                    <a:tailEnd type="none" w="med" len="med"/>
                  </a:ln>
                  <a:effectLst/>
                </p:spPr>
              </p:cxnSp>
              <p:cxnSp>
                <p:nvCxnSpPr>
                  <p:cNvPr id="64" name="Straight Connector 63"/>
                  <p:cNvCxnSpPr/>
                  <p:nvPr/>
                </p:nvCxnSpPr>
                <p:spPr bwMode="auto">
                  <a:xfrm rot="10800000">
                    <a:off x="6766536" y="3246122"/>
                    <a:ext cx="365758" cy="0"/>
                  </a:xfrm>
                  <a:prstGeom prst="line">
                    <a:avLst/>
                  </a:prstGeom>
                  <a:solidFill>
                    <a:schemeClr val="accent1"/>
                  </a:solidFill>
                  <a:ln w="38100" cap="rnd" cmpd="sng" algn="ctr">
                    <a:solidFill>
                      <a:schemeClr val="bg1">
                        <a:lumMod val="75000"/>
                      </a:schemeClr>
                    </a:solidFill>
                    <a:prstDash val="solid"/>
                    <a:round/>
                    <a:headEnd type="none" w="med" len="med"/>
                    <a:tailEnd type="none" w="med" len="med"/>
                  </a:ln>
                  <a:effectLst/>
                </p:spPr>
              </p:cxnSp>
            </p:grpSp>
            <p:grpSp>
              <p:nvGrpSpPr>
                <p:cNvPr id="56" name="Group 37"/>
                <p:cNvGrpSpPr/>
                <p:nvPr/>
              </p:nvGrpSpPr>
              <p:grpSpPr>
                <a:xfrm flipH="1">
                  <a:off x="5943587" y="2880366"/>
                  <a:ext cx="731510" cy="365756"/>
                  <a:chOff x="6583659" y="2880366"/>
                  <a:chExt cx="731510" cy="365756"/>
                </a:xfrm>
              </p:grpSpPr>
              <p:sp>
                <p:nvSpPr>
                  <p:cNvPr id="57" name="Arc 56"/>
                  <p:cNvSpPr>
                    <a:spLocks noChangeAspect="1"/>
                  </p:cNvSpPr>
                  <p:nvPr/>
                </p:nvSpPr>
                <p:spPr bwMode="auto">
                  <a:xfrm rot="5400000">
                    <a:off x="6949413" y="2880366"/>
                    <a:ext cx="365756" cy="365756"/>
                  </a:xfrm>
                  <a:prstGeom prst="arc">
                    <a:avLst/>
                  </a:prstGeom>
                  <a:noFill/>
                  <a:ln w="38100"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sp>
                <p:nvSpPr>
                  <p:cNvPr id="58" name="Arc 57"/>
                  <p:cNvSpPr>
                    <a:spLocks noChangeAspect="1"/>
                  </p:cNvSpPr>
                  <p:nvPr/>
                </p:nvSpPr>
                <p:spPr bwMode="auto">
                  <a:xfrm>
                    <a:off x="6949413" y="2880366"/>
                    <a:ext cx="365756" cy="365756"/>
                  </a:xfrm>
                  <a:prstGeom prst="arc">
                    <a:avLst/>
                  </a:prstGeom>
                  <a:noFill/>
                  <a:ln w="38100"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cxnSp>
                <p:nvCxnSpPr>
                  <p:cNvPr id="59" name="Straight Connector 58"/>
                  <p:cNvCxnSpPr/>
                  <p:nvPr/>
                </p:nvCxnSpPr>
                <p:spPr bwMode="auto">
                  <a:xfrm rot="10800000">
                    <a:off x="6583659" y="2880366"/>
                    <a:ext cx="548635" cy="0"/>
                  </a:xfrm>
                  <a:prstGeom prst="line">
                    <a:avLst/>
                  </a:prstGeom>
                  <a:solidFill>
                    <a:schemeClr val="accent1"/>
                  </a:solidFill>
                  <a:ln w="38100" cap="rnd" cmpd="sng" algn="ctr">
                    <a:solidFill>
                      <a:schemeClr val="bg1">
                        <a:lumMod val="75000"/>
                      </a:schemeClr>
                    </a:solidFill>
                    <a:prstDash val="solid"/>
                    <a:round/>
                    <a:headEnd type="none" w="med" len="med"/>
                    <a:tailEnd type="none" w="med" len="med"/>
                  </a:ln>
                  <a:effectLst/>
                </p:spPr>
              </p:cxnSp>
              <p:cxnSp>
                <p:nvCxnSpPr>
                  <p:cNvPr id="60" name="Straight Connector 59"/>
                  <p:cNvCxnSpPr/>
                  <p:nvPr/>
                </p:nvCxnSpPr>
                <p:spPr bwMode="auto">
                  <a:xfrm flipH="1">
                    <a:off x="6766537" y="3246122"/>
                    <a:ext cx="365757" cy="0"/>
                  </a:xfrm>
                  <a:prstGeom prst="line">
                    <a:avLst/>
                  </a:prstGeom>
                  <a:solidFill>
                    <a:schemeClr val="accent1"/>
                  </a:solidFill>
                  <a:ln w="38100" cap="rnd" cmpd="sng" algn="ctr">
                    <a:solidFill>
                      <a:schemeClr val="bg1">
                        <a:lumMod val="75000"/>
                      </a:schemeClr>
                    </a:solidFill>
                    <a:prstDash val="solid"/>
                    <a:round/>
                    <a:headEnd type="none" w="med" len="med"/>
                    <a:tailEnd type="none" w="med" len="med"/>
                  </a:ln>
                  <a:effectLst/>
                </p:spPr>
              </p:cxnSp>
            </p:grpSp>
          </p:grpSp>
          <p:grpSp>
            <p:nvGrpSpPr>
              <p:cNvPr id="80" name="Group 79"/>
              <p:cNvGrpSpPr/>
              <p:nvPr/>
            </p:nvGrpSpPr>
            <p:grpSpPr>
              <a:xfrm>
                <a:off x="7040853" y="2880361"/>
                <a:ext cx="182878" cy="182878"/>
                <a:chOff x="7040853" y="3886195"/>
                <a:chExt cx="182878" cy="182878"/>
              </a:xfrm>
            </p:grpSpPr>
            <p:sp>
              <p:nvSpPr>
                <p:cNvPr id="70" name="Arc 69"/>
                <p:cNvSpPr>
                  <a:spLocks noChangeAspect="1"/>
                </p:cNvSpPr>
                <p:nvPr/>
              </p:nvSpPr>
              <p:spPr bwMode="auto">
                <a:xfrm>
                  <a:off x="7040853" y="3886195"/>
                  <a:ext cx="182878" cy="182878"/>
                </a:xfrm>
                <a:prstGeom prst="arc">
                  <a:avLst/>
                </a:prstGeom>
                <a:noFill/>
                <a:ln w="38100"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sp>
              <p:nvSpPr>
                <p:cNvPr id="71" name="Arc 70"/>
                <p:cNvSpPr>
                  <a:spLocks noChangeAspect="1"/>
                </p:cNvSpPr>
                <p:nvPr/>
              </p:nvSpPr>
              <p:spPr bwMode="auto">
                <a:xfrm rot="16200000">
                  <a:off x="7040853" y="3886195"/>
                  <a:ext cx="182878" cy="182878"/>
                </a:xfrm>
                <a:prstGeom prst="arc">
                  <a:avLst/>
                </a:prstGeom>
                <a:noFill/>
                <a:ln w="38100"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grpSp>
          <p:cxnSp>
            <p:nvCxnSpPr>
              <p:cNvPr id="74" name="Straight Connector 73"/>
              <p:cNvCxnSpPr/>
              <p:nvPr/>
            </p:nvCxnSpPr>
            <p:spPr bwMode="auto">
              <a:xfrm rot="5400000" flipH="1" flipV="1">
                <a:off x="6720818" y="3474719"/>
                <a:ext cx="1005829" cy="0"/>
              </a:xfrm>
              <a:prstGeom prst="line">
                <a:avLst/>
              </a:prstGeom>
              <a:solidFill>
                <a:schemeClr val="accent1"/>
              </a:solidFill>
              <a:ln w="38100" cap="rnd" cmpd="sng" algn="ctr">
                <a:solidFill>
                  <a:schemeClr val="bg1">
                    <a:lumMod val="75000"/>
                  </a:schemeClr>
                </a:solidFill>
                <a:prstDash val="solid"/>
                <a:round/>
                <a:headEnd type="none" w="med" len="med"/>
                <a:tailEnd type="none" w="med" len="med"/>
              </a:ln>
              <a:effectLst/>
            </p:spPr>
          </p:cxnSp>
          <p:cxnSp>
            <p:nvCxnSpPr>
              <p:cNvPr id="76" name="Straight Connector 75"/>
              <p:cNvCxnSpPr/>
              <p:nvPr/>
            </p:nvCxnSpPr>
            <p:spPr bwMode="auto">
              <a:xfrm rot="5400000" flipH="1" flipV="1">
                <a:off x="6675098" y="3337560"/>
                <a:ext cx="731512" cy="0"/>
              </a:xfrm>
              <a:prstGeom prst="line">
                <a:avLst/>
              </a:prstGeom>
              <a:solidFill>
                <a:schemeClr val="accent1"/>
              </a:solidFill>
              <a:ln w="38100" cap="rnd" cmpd="sng" algn="ctr">
                <a:solidFill>
                  <a:schemeClr val="bg1">
                    <a:lumMod val="75000"/>
                  </a:schemeClr>
                </a:solidFill>
                <a:prstDash val="solid"/>
                <a:round/>
                <a:headEnd type="none" w="med" len="med"/>
                <a:tailEnd type="none" w="med" len="med"/>
              </a:ln>
              <a:effectLst/>
            </p:spPr>
          </p:cxnSp>
          <p:sp>
            <p:nvSpPr>
              <p:cNvPr id="81" name="Arc 80"/>
              <p:cNvSpPr>
                <a:spLocks noChangeAspect="1"/>
              </p:cNvSpPr>
              <p:nvPr/>
            </p:nvSpPr>
            <p:spPr bwMode="auto">
              <a:xfrm rot="10800000" flipH="1">
                <a:off x="6857976" y="3611877"/>
                <a:ext cx="182878" cy="182878"/>
              </a:xfrm>
              <a:prstGeom prst="arc">
                <a:avLst/>
              </a:prstGeom>
              <a:noFill/>
              <a:ln w="38100"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grpSp>
        <p:sp>
          <p:nvSpPr>
            <p:cNvPr id="189" name="TextBox 188"/>
            <p:cNvSpPr txBox="1"/>
            <p:nvPr/>
          </p:nvSpPr>
          <p:spPr>
            <a:xfrm>
              <a:off x="6949414" y="2832856"/>
              <a:ext cx="1371585" cy="646331"/>
            </a:xfrm>
            <a:prstGeom prst="rect">
              <a:avLst/>
            </a:prstGeom>
            <a:noFill/>
          </p:spPr>
          <p:txBody>
            <a:bodyPr wrap="square" rtlCol="0">
              <a:spAutoFit/>
            </a:bodyPr>
            <a:lstStyle/>
            <a:p>
              <a:r>
                <a:rPr lang="en-US" dirty="0">
                  <a:solidFill>
                    <a:schemeClr val="bg1"/>
                  </a:solidFill>
                </a:rPr>
                <a:t>Standing drive slip</a:t>
              </a:r>
            </a:p>
          </p:txBody>
        </p:sp>
      </p:grpSp>
      <p:grpSp>
        <p:nvGrpSpPr>
          <p:cNvPr id="192" name="Group 191"/>
          <p:cNvGrpSpPr/>
          <p:nvPr/>
        </p:nvGrpSpPr>
        <p:grpSpPr>
          <a:xfrm>
            <a:off x="4572000" y="4517328"/>
            <a:ext cx="4206194" cy="923330"/>
            <a:chOff x="4572000" y="5806414"/>
            <a:chExt cx="4206194" cy="923330"/>
          </a:xfrm>
        </p:grpSpPr>
        <p:grpSp>
          <p:nvGrpSpPr>
            <p:cNvPr id="187" name="Group 186"/>
            <p:cNvGrpSpPr/>
            <p:nvPr/>
          </p:nvGrpSpPr>
          <p:grpSpPr>
            <a:xfrm>
              <a:off x="4572000" y="6085201"/>
              <a:ext cx="2148818" cy="365756"/>
              <a:chOff x="4572000" y="4617707"/>
              <a:chExt cx="2148818" cy="365756"/>
            </a:xfrm>
          </p:grpSpPr>
          <p:cxnSp>
            <p:nvCxnSpPr>
              <p:cNvPr id="175" name="Straight Connector 174"/>
              <p:cNvCxnSpPr/>
              <p:nvPr/>
            </p:nvCxnSpPr>
            <p:spPr bwMode="auto">
              <a:xfrm>
                <a:off x="5577829" y="4800585"/>
                <a:ext cx="91439" cy="0"/>
              </a:xfrm>
              <a:prstGeom prst="line">
                <a:avLst/>
              </a:prstGeom>
              <a:solidFill>
                <a:schemeClr val="accent1"/>
              </a:solidFill>
              <a:ln w="101600" cap="flat" cmpd="sng" algn="ctr">
                <a:solidFill>
                  <a:schemeClr val="tx1">
                    <a:lumMod val="75000"/>
                    <a:lumOff val="25000"/>
                  </a:schemeClr>
                </a:solidFill>
                <a:prstDash val="solid"/>
                <a:round/>
                <a:headEnd type="none" w="med" len="med"/>
                <a:tailEnd type="none" w="med" len="med"/>
              </a:ln>
              <a:effectLst/>
            </p:spPr>
          </p:cxnSp>
          <p:sp>
            <p:nvSpPr>
              <p:cNvPr id="176" name="Arc 175"/>
              <p:cNvSpPr>
                <a:spLocks noChangeAspect="1"/>
              </p:cNvSpPr>
              <p:nvPr/>
            </p:nvSpPr>
            <p:spPr bwMode="auto">
              <a:xfrm>
                <a:off x="5623549" y="4709146"/>
                <a:ext cx="91441" cy="182883"/>
              </a:xfrm>
              <a:prstGeom prst="arc">
                <a:avLst>
                  <a:gd name="adj1" fmla="val 16200000"/>
                  <a:gd name="adj2" fmla="val 5397916"/>
                </a:avLst>
              </a:prstGeom>
              <a:solidFill>
                <a:schemeClr val="tx1">
                  <a:lumMod val="75000"/>
                  <a:lumOff val="25000"/>
                </a:schemeClr>
              </a:solidFill>
              <a:ln w="38100" cap="flat" cmpd="sng" algn="ctr">
                <a:solidFill>
                  <a:schemeClr val="tx1">
                    <a:lumMod val="75000"/>
                    <a:lumOff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sp>
            <p:nvSpPr>
              <p:cNvPr id="177" name="Arc 176"/>
              <p:cNvSpPr>
                <a:spLocks noChangeAspect="1"/>
              </p:cNvSpPr>
              <p:nvPr/>
            </p:nvSpPr>
            <p:spPr bwMode="auto">
              <a:xfrm flipH="1">
                <a:off x="5532110" y="4709146"/>
                <a:ext cx="91441" cy="182883"/>
              </a:xfrm>
              <a:prstGeom prst="arc">
                <a:avLst>
                  <a:gd name="adj1" fmla="val 16200000"/>
                  <a:gd name="adj2" fmla="val 5397916"/>
                </a:avLst>
              </a:prstGeom>
              <a:solidFill>
                <a:schemeClr val="tx1">
                  <a:lumMod val="75000"/>
                  <a:lumOff val="25000"/>
                </a:schemeClr>
              </a:solidFill>
              <a:ln w="38100" cap="flat" cmpd="sng" algn="ctr">
                <a:solidFill>
                  <a:schemeClr val="tx1">
                    <a:lumMod val="75000"/>
                    <a:lumOff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cxnSp>
            <p:nvCxnSpPr>
              <p:cNvPr id="178" name="Straight Connector 177"/>
              <p:cNvCxnSpPr/>
              <p:nvPr/>
            </p:nvCxnSpPr>
            <p:spPr bwMode="auto">
              <a:xfrm>
                <a:off x="4572000" y="4983463"/>
                <a:ext cx="1005829" cy="0"/>
              </a:xfrm>
              <a:prstGeom prst="line">
                <a:avLst/>
              </a:prstGeom>
              <a:solidFill>
                <a:schemeClr val="accent1"/>
              </a:solidFill>
              <a:ln w="38100" cap="rnd" cmpd="sng" algn="ctr">
                <a:solidFill>
                  <a:schemeClr val="bg1">
                    <a:lumMod val="50000"/>
                  </a:schemeClr>
                </a:solidFill>
                <a:prstDash val="solid"/>
                <a:round/>
                <a:headEnd type="none" w="med" len="med"/>
                <a:tailEnd type="none" w="med" len="med"/>
              </a:ln>
              <a:effectLst/>
            </p:spPr>
          </p:cxnSp>
          <p:cxnSp>
            <p:nvCxnSpPr>
              <p:cNvPr id="179" name="Straight Connector 178"/>
              <p:cNvCxnSpPr/>
              <p:nvPr/>
            </p:nvCxnSpPr>
            <p:spPr bwMode="auto">
              <a:xfrm rot="10800000">
                <a:off x="5669268" y="4983463"/>
                <a:ext cx="1051550" cy="0"/>
              </a:xfrm>
              <a:prstGeom prst="line">
                <a:avLst/>
              </a:prstGeom>
              <a:solidFill>
                <a:schemeClr val="accent1"/>
              </a:solidFill>
              <a:ln w="38100" cap="rnd" cmpd="sng" algn="ctr">
                <a:solidFill>
                  <a:schemeClr val="bg1">
                    <a:lumMod val="50000"/>
                  </a:schemeClr>
                </a:solidFill>
                <a:prstDash val="solid"/>
                <a:round/>
                <a:headEnd type="none" w="med" len="med"/>
                <a:tailEnd type="none" w="med" len="med"/>
              </a:ln>
              <a:effectLst/>
            </p:spPr>
          </p:cxnSp>
          <p:grpSp>
            <p:nvGrpSpPr>
              <p:cNvPr id="180" name="Group 89"/>
              <p:cNvGrpSpPr/>
              <p:nvPr/>
            </p:nvGrpSpPr>
            <p:grpSpPr>
              <a:xfrm>
                <a:off x="5486390" y="4617707"/>
                <a:ext cx="91441" cy="365756"/>
                <a:chOff x="6217902" y="4892024"/>
                <a:chExt cx="182882" cy="731512"/>
              </a:xfrm>
            </p:grpSpPr>
            <p:cxnSp>
              <p:nvCxnSpPr>
                <p:cNvPr id="185" name="Straight Connector 184"/>
                <p:cNvCxnSpPr/>
                <p:nvPr/>
              </p:nvCxnSpPr>
              <p:spPr bwMode="auto">
                <a:xfrm rot="5400000" flipH="1" flipV="1">
                  <a:off x="6035024" y="5257780"/>
                  <a:ext cx="731512" cy="0"/>
                </a:xfrm>
                <a:prstGeom prst="line">
                  <a:avLst/>
                </a:prstGeom>
                <a:solidFill>
                  <a:schemeClr val="accent1"/>
                </a:solidFill>
                <a:ln w="38100" cap="rnd" cmpd="sng" algn="ctr">
                  <a:solidFill>
                    <a:schemeClr val="bg1">
                      <a:lumMod val="50000"/>
                    </a:schemeClr>
                  </a:solidFill>
                  <a:prstDash val="solid"/>
                  <a:round/>
                  <a:headEnd type="none" w="med" len="med"/>
                  <a:tailEnd type="none" w="med" len="med"/>
                </a:ln>
                <a:effectLst/>
              </p:spPr>
            </p:cxnSp>
            <p:cxnSp>
              <p:nvCxnSpPr>
                <p:cNvPr id="186" name="Straight Connector 185"/>
                <p:cNvCxnSpPr/>
                <p:nvPr/>
              </p:nvCxnSpPr>
              <p:spPr bwMode="auto">
                <a:xfrm rot="10800000">
                  <a:off x="6217902" y="4892024"/>
                  <a:ext cx="182882" cy="0"/>
                </a:xfrm>
                <a:prstGeom prst="line">
                  <a:avLst/>
                </a:prstGeom>
                <a:solidFill>
                  <a:schemeClr val="accent1"/>
                </a:solidFill>
                <a:ln w="38100" cap="rnd" cmpd="sng" algn="ctr">
                  <a:solidFill>
                    <a:schemeClr val="bg1">
                      <a:lumMod val="50000"/>
                    </a:schemeClr>
                  </a:solidFill>
                  <a:prstDash val="solid"/>
                  <a:round/>
                  <a:headEnd type="none" w="med" len="med"/>
                  <a:tailEnd type="none" w="med" len="med"/>
                </a:ln>
                <a:effectLst/>
              </p:spPr>
            </p:cxnSp>
          </p:grpSp>
          <p:grpSp>
            <p:nvGrpSpPr>
              <p:cNvPr id="181" name="Group 90"/>
              <p:cNvGrpSpPr/>
              <p:nvPr/>
            </p:nvGrpSpPr>
            <p:grpSpPr>
              <a:xfrm flipH="1">
                <a:off x="5669268" y="4617707"/>
                <a:ext cx="91439" cy="365756"/>
                <a:chOff x="6217903" y="4800585"/>
                <a:chExt cx="182878" cy="731512"/>
              </a:xfrm>
            </p:grpSpPr>
            <p:cxnSp>
              <p:nvCxnSpPr>
                <p:cNvPr id="183" name="Straight Connector 182"/>
                <p:cNvCxnSpPr/>
                <p:nvPr/>
              </p:nvCxnSpPr>
              <p:spPr bwMode="auto">
                <a:xfrm rot="16200000" flipV="1">
                  <a:off x="6035025" y="5166341"/>
                  <a:ext cx="731512" cy="0"/>
                </a:xfrm>
                <a:prstGeom prst="line">
                  <a:avLst/>
                </a:prstGeom>
                <a:solidFill>
                  <a:schemeClr val="accent1"/>
                </a:solidFill>
                <a:ln w="38100" cap="rnd" cmpd="sng" algn="ctr">
                  <a:solidFill>
                    <a:schemeClr val="bg1">
                      <a:lumMod val="50000"/>
                    </a:schemeClr>
                  </a:solidFill>
                  <a:prstDash val="solid"/>
                  <a:round/>
                  <a:headEnd type="none" w="med" len="med"/>
                  <a:tailEnd type="none" w="med" len="med"/>
                </a:ln>
                <a:effectLst/>
              </p:spPr>
            </p:cxnSp>
            <p:cxnSp>
              <p:nvCxnSpPr>
                <p:cNvPr id="184" name="Straight Connector 183"/>
                <p:cNvCxnSpPr/>
                <p:nvPr/>
              </p:nvCxnSpPr>
              <p:spPr bwMode="auto">
                <a:xfrm flipH="1">
                  <a:off x="6217903" y="4800585"/>
                  <a:ext cx="182878" cy="0"/>
                </a:xfrm>
                <a:prstGeom prst="line">
                  <a:avLst/>
                </a:prstGeom>
                <a:solidFill>
                  <a:schemeClr val="accent1"/>
                </a:solidFill>
                <a:ln w="38100" cap="rnd" cmpd="sng" algn="ctr">
                  <a:solidFill>
                    <a:schemeClr val="bg1">
                      <a:lumMod val="50000"/>
                    </a:schemeClr>
                  </a:solidFill>
                  <a:prstDash val="solid"/>
                  <a:round/>
                  <a:headEnd type="none" w="med" len="med"/>
                  <a:tailEnd type="none" w="med" len="med"/>
                </a:ln>
                <a:effectLst/>
              </p:spPr>
            </p:cxnSp>
          </p:grpSp>
          <p:cxnSp>
            <p:nvCxnSpPr>
              <p:cNvPr id="182" name="Straight Connector 181"/>
              <p:cNvCxnSpPr/>
              <p:nvPr/>
            </p:nvCxnSpPr>
            <p:spPr bwMode="auto">
              <a:xfrm rot="5400000">
                <a:off x="5440671" y="4800585"/>
                <a:ext cx="365756" cy="0"/>
              </a:xfrm>
              <a:prstGeom prst="line">
                <a:avLst/>
              </a:prstGeom>
              <a:solidFill>
                <a:schemeClr val="accent1"/>
              </a:solidFill>
              <a:ln w="57150" cap="rnd" cmpd="sng" algn="ctr">
                <a:solidFill>
                  <a:schemeClr val="bg1">
                    <a:lumMod val="75000"/>
                  </a:schemeClr>
                </a:solidFill>
                <a:prstDash val="solid"/>
                <a:round/>
                <a:headEnd type="none" w="med" len="med"/>
                <a:tailEnd type="none" w="med" len="med"/>
              </a:ln>
              <a:effectLst/>
            </p:spPr>
          </p:cxnSp>
        </p:grpSp>
        <p:sp>
          <p:nvSpPr>
            <p:cNvPr id="191" name="TextBox 190"/>
            <p:cNvSpPr txBox="1"/>
            <p:nvPr/>
          </p:nvSpPr>
          <p:spPr>
            <a:xfrm>
              <a:off x="6949414" y="5806414"/>
              <a:ext cx="1828780" cy="923330"/>
            </a:xfrm>
            <a:prstGeom prst="rect">
              <a:avLst/>
            </a:prstGeom>
            <a:noFill/>
          </p:spPr>
          <p:txBody>
            <a:bodyPr wrap="square" rtlCol="0">
              <a:spAutoFit/>
            </a:bodyPr>
            <a:lstStyle/>
            <a:p>
              <a:r>
                <a:rPr lang="en-US" dirty="0">
                  <a:solidFill>
                    <a:schemeClr val="bg1"/>
                  </a:solidFill>
                </a:rPr>
                <a:t>Flange with gasket; bolted or riveted</a:t>
              </a:r>
            </a:p>
          </p:txBody>
        </p:sp>
      </p:grpSp>
      <p:grpSp>
        <p:nvGrpSpPr>
          <p:cNvPr id="203" name="Group 202"/>
          <p:cNvGrpSpPr/>
          <p:nvPr/>
        </p:nvGrpSpPr>
        <p:grpSpPr>
          <a:xfrm>
            <a:off x="4572000" y="3794756"/>
            <a:ext cx="3566121" cy="646331"/>
            <a:chOff x="4572000" y="3794756"/>
            <a:chExt cx="3566121" cy="646331"/>
          </a:xfrm>
        </p:grpSpPr>
        <p:grpSp>
          <p:nvGrpSpPr>
            <p:cNvPr id="197" name="Group 196"/>
            <p:cNvGrpSpPr/>
            <p:nvPr/>
          </p:nvGrpSpPr>
          <p:grpSpPr>
            <a:xfrm>
              <a:off x="4572000" y="3794756"/>
              <a:ext cx="3566121" cy="646331"/>
              <a:chOff x="4572000" y="3882619"/>
              <a:chExt cx="3566121" cy="646331"/>
            </a:xfrm>
          </p:grpSpPr>
          <p:grpSp>
            <p:nvGrpSpPr>
              <p:cNvPr id="196" name="Group 195"/>
              <p:cNvGrpSpPr/>
              <p:nvPr/>
            </p:nvGrpSpPr>
            <p:grpSpPr>
              <a:xfrm>
                <a:off x="4572000" y="4022906"/>
                <a:ext cx="2148818" cy="365756"/>
                <a:chOff x="4572000" y="4022906"/>
                <a:chExt cx="2148818" cy="365756"/>
              </a:xfrm>
            </p:grpSpPr>
            <p:cxnSp>
              <p:nvCxnSpPr>
                <p:cNvPr id="126" name="Straight Connector 125"/>
                <p:cNvCxnSpPr/>
                <p:nvPr/>
              </p:nvCxnSpPr>
              <p:spPr bwMode="auto">
                <a:xfrm>
                  <a:off x="4572000" y="4251504"/>
                  <a:ext cx="1234427" cy="0"/>
                </a:xfrm>
                <a:prstGeom prst="line">
                  <a:avLst/>
                </a:prstGeom>
                <a:solidFill>
                  <a:schemeClr val="accent1"/>
                </a:solidFill>
                <a:ln w="38100" cap="rnd" cmpd="sng" algn="ctr">
                  <a:solidFill>
                    <a:schemeClr val="bg1">
                      <a:lumMod val="50000"/>
                    </a:schemeClr>
                  </a:solidFill>
                  <a:prstDash val="solid"/>
                  <a:round/>
                  <a:headEnd type="none" w="med" len="med"/>
                  <a:tailEnd type="none" w="med" len="med"/>
                </a:ln>
                <a:effectLst/>
              </p:spPr>
            </p:cxnSp>
            <p:cxnSp>
              <p:nvCxnSpPr>
                <p:cNvPr id="131" name="Straight Connector 130"/>
                <p:cNvCxnSpPr/>
                <p:nvPr/>
              </p:nvCxnSpPr>
              <p:spPr bwMode="auto">
                <a:xfrm rot="10800000" flipV="1">
                  <a:off x="5394952" y="4160064"/>
                  <a:ext cx="1325866" cy="1"/>
                </a:xfrm>
                <a:prstGeom prst="line">
                  <a:avLst/>
                </a:prstGeom>
                <a:solidFill>
                  <a:schemeClr val="accent1"/>
                </a:solidFill>
                <a:ln w="38100" cap="rnd" cmpd="sng" algn="ctr">
                  <a:solidFill>
                    <a:schemeClr val="bg1">
                      <a:lumMod val="50000"/>
                    </a:schemeClr>
                  </a:solidFill>
                  <a:prstDash val="solid"/>
                  <a:round/>
                  <a:headEnd type="none" w="med" len="med"/>
                  <a:tailEnd type="none" w="med" len="med"/>
                </a:ln>
                <a:effectLst/>
              </p:spPr>
            </p:cxnSp>
            <p:grpSp>
              <p:nvGrpSpPr>
                <p:cNvPr id="165" name="Group 164"/>
                <p:cNvGrpSpPr/>
                <p:nvPr/>
              </p:nvGrpSpPr>
              <p:grpSpPr>
                <a:xfrm>
                  <a:off x="5349232" y="4297223"/>
                  <a:ext cx="502915" cy="91439"/>
                  <a:chOff x="5486390" y="5989292"/>
                  <a:chExt cx="1005830" cy="182878"/>
                </a:xfrm>
              </p:grpSpPr>
              <p:grpSp>
                <p:nvGrpSpPr>
                  <p:cNvPr id="154" name="Group 153"/>
                  <p:cNvGrpSpPr/>
                  <p:nvPr/>
                </p:nvGrpSpPr>
                <p:grpSpPr>
                  <a:xfrm>
                    <a:off x="5486390" y="5989292"/>
                    <a:ext cx="182878" cy="182878"/>
                    <a:chOff x="6035024" y="5989292"/>
                    <a:chExt cx="182878" cy="182878"/>
                  </a:xfrm>
                </p:grpSpPr>
                <p:sp>
                  <p:nvSpPr>
                    <p:cNvPr id="150" name="Arc 149"/>
                    <p:cNvSpPr>
                      <a:spLocks noChangeAspect="1"/>
                    </p:cNvSpPr>
                    <p:nvPr/>
                  </p:nvSpPr>
                  <p:spPr bwMode="auto">
                    <a:xfrm rot="16200000" flipH="1">
                      <a:off x="6035024" y="5989292"/>
                      <a:ext cx="182878" cy="182878"/>
                    </a:xfrm>
                    <a:prstGeom prst="arc">
                      <a:avLst/>
                    </a:prstGeom>
                    <a:noFill/>
                    <a:ln w="38100"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sp>
                  <p:nvSpPr>
                    <p:cNvPr id="153" name="Arc 152"/>
                    <p:cNvSpPr>
                      <a:spLocks noChangeAspect="1"/>
                    </p:cNvSpPr>
                    <p:nvPr/>
                  </p:nvSpPr>
                  <p:spPr bwMode="auto">
                    <a:xfrm flipH="1">
                      <a:off x="6035024" y="5989292"/>
                      <a:ext cx="182878" cy="182878"/>
                    </a:xfrm>
                    <a:prstGeom prst="arc">
                      <a:avLst/>
                    </a:prstGeom>
                    <a:noFill/>
                    <a:ln w="38100"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grpSp>
              <p:cxnSp>
                <p:nvCxnSpPr>
                  <p:cNvPr id="155" name="Straight Connector 154"/>
                  <p:cNvCxnSpPr/>
                  <p:nvPr/>
                </p:nvCxnSpPr>
                <p:spPr bwMode="auto">
                  <a:xfrm rot="10800000">
                    <a:off x="5577831" y="6172170"/>
                    <a:ext cx="914389" cy="0"/>
                  </a:xfrm>
                  <a:prstGeom prst="line">
                    <a:avLst/>
                  </a:prstGeom>
                  <a:solidFill>
                    <a:schemeClr val="accent1"/>
                  </a:solidFill>
                  <a:ln w="38100" cap="rnd" cmpd="sng" algn="ctr">
                    <a:solidFill>
                      <a:schemeClr val="bg1">
                        <a:lumMod val="75000"/>
                      </a:schemeClr>
                    </a:solidFill>
                    <a:prstDash val="solid"/>
                    <a:round/>
                    <a:headEnd type="none" w="med" len="med"/>
                    <a:tailEnd type="none" w="med" len="med"/>
                  </a:ln>
                  <a:effectLst/>
                </p:spPr>
              </p:cxnSp>
            </p:grpSp>
            <p:grpSp>
              <p:nvGrpSpPr>
                <p:cNvPr id="159" name="Group 158"/>
                <p:cNvGrpSpPr/>
                <p:nvPr/>
              </p:nvGrpSpPr>
              <p:grpSpPr>
                <a:xfrm flipH="1">
                  <a:off x="5760707" y="4205784"/>
                  <a:ext cx="182878" cy="182878"/>
                  <a:chOff x="6095987" y="5501619"/>
                  <a:chExt cx="365756" cy="365756"/>
                </a:xfrm>
              </p:grpSpPr>
              <p:sp>
                <p:nvSpPr>
                  <p:cNvPr id="157" name="Arc 156"/>
                  <p:cNvSpPr>
                    <a:spLocks noChangeAspect="1"/>
                  </p:cNvSpPr>
                  <p:nvPr/>
                </p:nvSpPr>
                <p:spPr bwMode="auto">
                  <a:xfrm rot="16200000" flipH="1">
                    <a:off x="6095987" y="5501619"/>
                    <a:ext cx="365756" cy="365756"/>
                  </a:xfrm>
                  <a:prstGeom prst="arc">
                    <a:avLst/>
                  </a:prstGeom>
                  <a:noFill/>
                  <a:ln w="38100"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sp>
                <p:nvSpPr>
                  <p:cNvPr id="158" name="Arc 157"/>
                  <p:cNvSpPr>
                    <a:spLocks noChangeAspect="1"/>
                  </p:cNvSpPr>
                  <p:nvPr/>
                </p:nvSpPr>
                <p:spPr bwMode="auto">
                  <a:xfrm flipH="1">
                    <a:off x="6095987" y="5501619"/>
                    <a:ext cx="365756" cy="365756"/>
                  </a:xfrm>
                  <a:prstGeom prst="arc">
                    <a:avLst/>
                  </a:prstGeom>
                  <a:noFill/>
                  <a:ln w="38100"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grpSp>
            <p:cxnSp>
              <p:nvCxnSpPr>
                <p:cNvPr id="160" name="Straight Connector 159"/>
                <p:cNvCxnSpPr/>
                <p:nvPr/>
              </p:nvCxnSpPr>
              <p:spPr bwMode="auto">
                <a:xfrm rot="10800000">
                  <a:off x="5394951" y="4205784"/>
                  <a:ext cx="457195" cy="0"/>
                </a:xfrm>
                <a:prstGeom prst="line">
                  <a:avLst/>
                </a:prstGeom>
                <a:solidFill>
                  <a:schemeClr val="accent1"/>
                </a:solidFill>
                <a:ln w="38100" cap="rnd" cmpd="sng" algn="ctr">
                  <a:solidFill>
                    <a:schemeClr val="bg1">
                      <a:lumMod val="75000"/>
                    </a:schemeClr>
                  </a:solidFill>
                  <a:prstDash val="solid"/>
                  <a:round/>
                  <a:headEnd type="none" w="med" len="med"/>
                  <a:tailEnd type="none" w="med" len="med"/>
                </a:ln>
                <a:effectLst/>
              </p:spPr>
            </p:cxnSp>
            <p:grpSp>
              <p:nvGrpSpPr>
                <p:cNvPr id="161" name="Group 160"/>
                <p:cNvGrpSpPr/>
                <p:nvPr/>
              </p:nvGrpSpPr>
              <p:grpSpPr>
                <a:xfrm>
                  <a:off x="5303512" y="4022906"/>
                  <a:ext cx="182878" cy="182878"/>
                  <a:chOff x="6095987" y="5501619"/>
                  <a:chExt cx="365756" cy="365756"/>
                </a:xfrm>
              </p:grpSpPr>
              <p:sp>
                <p:nvSpPr>
                  <p:cNvPr id="162" name="Arc 161"/>
                  <p:cNvSpPr>
                    <a:spLocks noChangeAspect="1"/>
                  </p:cNvSpPr>
                  <p:nvPr/>
                </p:nvSpPr>
                <p:spPr bwMode="auto">
                  <a:xfrm rot="16200000" flipH="1">
                    <a:off x="6095987" y="5501619"/>
                    <a:ext cx="365756" cy="365756"/>
                  </a:xfrm>
                  <a:prstGeom prst="arc">
                    <a:avLst/>
                  </a:prstGeom>
                  <a:noFill/>
                  <a:ln w="38100"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sp>
                <p:nvSpPr>
                  <p:cNvPr id="163" name="Arc 162"/>
                  <p:cNvSpPr>
                    <a:spLocks noChangeAspect="1"/>
                  </p:cNvSpPr>
                  <p:nvPr/>
                </p:nvSpPr>
                <p:spPr bwMode="auto">
                  <a:xfrm flipH="1">
                    <a:off x="6095987" y="5501619"/>
                    <a:ext cx="365756" cy="365756"/>
                  </a:xfrm>
                  <a:prstGeom prst="arc">
                    <a:avLst/>
                  </a:prstGeom>
                  <a:noFill/>
                  <a:ln w="38100"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grpSp>
            <p:grpSp>
              <p:nvGrpSpPr>
                <p:cNvPr id="166" name="Group 165"/>
                <p:cNvGrpSpPr/>
                <p:nvPr/>
              </p:nvGrpSpPr>
              <p:grpSpPr>
                <a:xfrm flipH="1" flipV="1">
                  <a:off x="5394951" y="4022906"/>
                  <a:ext cx="502915" cy="91439"/>
                  <a:chOff x="5486390" y="5989292"/>
                  <a:chExt cx="1005830" cy="182878"/>
                </a:xfrm>
              </p:grpSpPr>
              <p:grpSp>
                <p:nvGrpSpPr>
                  <p:cNvPr id="167" name="Group 153"/>
                  <p:cNvGrpSpPr/>
                  <p:nvPr/>
                </p:nvGrpSpPr>
                <p:grpSpPr>
                  <a:xfrm>
                    <a:off x="5486390" y="5989292"/>
                    <a:ext cx="182878" cy="182878"/>
                    <a:chOff x="6035024" y="5989292"/>
                    <a:chExt cx="182878" cy="182878"/>
                  </a:xfrm>
                </p:grpSpPr>
                <p:sp>
                  <p:nvSpPr>
                    <p:cNvPr id="169" name="Arc 168"/>
                    <p:cNvSpPr>
                      <a:spLocks noChangeAspect="1"/>
                    </p:cNvSpPr>
                    <p:nvPr/>
                  </p:nvSpPr>
                  <p:spPr bwMode="auto">
                    <a:xfrm rot="16200000" flipH="1">
                      <a:off x="6035024" y="5989292"/>
                      <a:ext cx="182878" cy="182878"/>
                    </a:xfrm>
                    <a:prstGeom prst="arc">
                      <a:avLst/>
                    </a:prstGeom>
                    <a:noFill/>
                    <a:ln w="38100"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sp>
                  <p:nvSpPr>
                    <p:cNvPr id="170" name="Arc 169"/>
                    <p:cNvSpPr>
                      <a:spLocks noChangeAspect="1"/>
                    </p:cNvSpPr>
                    <p:nvPr/>
                  </p:nvSpPr>
                  <p:spPr bwMode="auto">
                    <a:xfrm flipH="1">
                      <a:off x="6035024" y="5989292"/>
                      <a:ext cx="182878" cy="182878"/>
                    </a:xfrm>
                    <a:prstGeom prst="arc">
                      <a:avLst/>
                    </a:prstGeom>
                    <a:noFill/>
                    <a:ln w="38100" cap="rnd"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bg1"/>
                        </a:solidFill>
                        <a:effectLst/>
                        <a:latin typeface="Arial Narrow" pitchFamily="34" charset="0"/>
                      </a:endParaRPr>
                    </a:p>
                  </p:txBody>
                </p:sp>
              </p:grpSp>
              <p:cxnSp>
                <p:nvCxnSpPr>
                  <p:cNvPr id="168" name="Straight Connector 167"/>
                  <p:cNvCxnSpPr/>
                  <p:nvPr/>
                </p:nvCxnSpPr>
                <p:spPr bwMode="auto">
                  <a:xfrm rot="10800000">
                    <a:off x="5577831" y="6172170"/>
                    <a:ext cx="914389" cy="0"/>
                  </a:xfrm>
                  <a:prstGeom prst="line">
                    <a:avLst/>
                  </a:prstGeom>
                  <a:solidFill>
                    <a:schemeClr val="accent1"/>
                  </a:solidFill>
                  <a:ln w="38100" cap="rnd" cmpd="sng" algn="ctr">
                    <a:solidFill>
                      <a:schemeClr val="bg1">
                        <a:lumMod val="75000"/>
                      </a:schemeClr>
                    </a:solidFill>
                    <a:prstDash val="solid"/>
                    <a:round/>
                    <a:headEnd type="none" w="med" len="med"/>
                    <a:tailEnd type="none" w="med" len="med"/>
                  </a:ln>
                  <a:effectLst/>
                </p:spPr>
              </p:cxnSp>
            </p:grpSp>
          </p:grpSp>
          <p:sp>
            <p:nvSpPr>
              <p:cNvPr id="190" name="TextBox 189"/>
              <p:cNvSpPr txBox="1"/>
              <p:nvPr/>
            </p:nvSpPr>
            <p:spPr>
              <a:xfrm>
                <a:off x="6949415" y="3882619"/>
                <a:ext cx="1188706" cy="646331"/>
              </a:xfrm>
              <a:prstGeom prst="rect">
                <a:avLst/>
              </a:prstGeom>
              <a:noFill/>
            </p:spPr>
            <p:txBody>
              <a:bodyPr wrap="square" rtlCol="0">
                <a:spAutoFit/>
              </a:bodyPr>
              <a:lstStyle/>
              <a:p>
                <a:r>
                  <a:rPr lang="en-US" dirty="0">
                    <a:solidFill>
                      <a:schemeClr val="bg1"/>
                    </a:solidFill>
                  </a:rPr>
                  <a:t>Hemmed S slip</a:t>
                </a:r>
              </a:p>
            </p:txBody>
          </p:sp>
        </p:grpSp>
        <p:cxnSp>
          <p:nvCxnSpPr>
            <p:cNvPr id="201" name="Straight Connector 200"/>
            <p:cNvCxnSpPr/>
            <p:nvPr/>
          </p:nvCxnSpPr>
          <p:spPr bwMode="auto">
            <a:xfrm rot="10800000">
              <a:off x="5760720" y="4026535"/>
              <a:ext cx="91440" cy="0"/>
            </a:xfrm>
            <a:prstGeom prst="line">
              <a:avLst/>
            </a:prstGeom>
            <a:solidFill>
              <a:schemeClr val="accent1"/>
            </a:solidFill>
            <a:ln w="38100" cap="rnd" cmpd="sng" algn="ctr">
              <a:solidFill>
                <a:schemeClr val="bg1">
                  <a:lumMod val="75000"/>
                </a:schemeClr>
              </a:solidFill>
              <a:prstDash val="solid"/>
              <a:round/>
              <a:headEnd type="none" w="med" len="med"/>
              <a:tailEnd type="none" w="med" len="med"/>
            </a:ln>
            <a:effectLst/>
          </p:spPr>
        </p:cxnSp>
        <p:cxnSp>
          <p:nvCxnSpPr>
            <p:cNvPr id="202" name="Straight Connector 201"/>
            <p:cNvCxnSpPr/>
            <p:nvPr/>
          </p:nvCxnSpPr>
          <p:spPr bwMode="auto">
            <a:xfrm rot="10800000">
              <a:off x="5408295" y="4210685"/>
              <a:ext cx="91440" cy="0"/>
            </a:xfrm>
            <a:prstGeom prst="line">
              <a:avLst/>
            </a:prstGeom>
            <a:solidFill>
              <a:schemeClr val="accent1"/>
            </a:solidFill>
            <a:ln w="38100" cap="rnd" cmpd="sng" algn="ctr">
              <a:solidFill>
                <a:schemeClr val="bg1">
                  <a:lumMod val="75000"/>
                </a:schemeClr>
              </a:solidFill>
              <a:prstDash val="solid"/>
              <a:round/>
              <a:headEnd type="none" w="med" len="med"/>
              <a:tailEnd type="none" w="med" len="med"/>
            </a:ln>
            <a:effectLst/>
          </p:spPr>
        </p:cxnSp>
      </p:grpSp>
      <p:sp>
        <p:nvSpPr>
          <p:cNvPr id="204" name="TextBox 203"/>
          <p:cNvSpPr txBox="1"/>
          <p:nvPr/>
        </p:nvSpPr>
        <p:spPr>
          <a:xfrm>
            <a:off x="4572000" y="5623536"/>
            <a:ext cx="3748999" cy="923330"/>
          </a:xfrm>
          <a:prstGeom prst="rect">
            <a:avLst/>
          </a:prstGeom>
          <a:noFill/>
        </p:spPr>
        <p:txBody>
          <a:bodyPr wrap="square" rtlCol="0">
            <a:spAutoFit/>
          </a:bodyPr>
          <a:lstStyle/>
          <a:p>
            <a:r>
              <a:rPr lang="en-US" dirty="0">
                <a:solidFill>
                  <a:schemeClr val="bg1"/>
                </a:solidFill>
              </a:rPr>
              <a:t>SMACNA shows about 27 transverse joint options and about 7 longitudinal joint options</a:t>
            </a:r>
          </a:p>
        </p:txBody>
      </p:sp>
      <p:sp>
        <p:nvSpPr>
          <p:cNvPr id="3" name="Footer Placeholder 2">
            <a:extLst>
              <a:ext uri="{FF2B5EF4-FFF2-40B4-BE49-F238E27FC236}">
                <a16:creationId xmlns:a16="http://schemas.microsoft.com/office/drawing/2014/main" id="{3E20DE0D-58F5-4DC4-AFDF-B992C7650515}"/>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81001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685800" y="609600"/>
            <a:ext cx="4709151" cy="1143000"/>
          </a:xfrm>
        </p:spPr>
        <p:txBody>
          <a:bodyPr/>
          <a:lstStyle/>
          <a:p>
            <a:r>
              <a:rPr lang="en-US" dirty="0"/>
              <a:t>For Any Given SMACNA Duct or Fitting:</a:t>
            </a:r>
          </a:p>
        </p:txBody>
      </p:sp>
      <p:sp>
        <p:nvSpPr>
          <p:cNvPr id="10" name="Content Placeholder 9"/>
          <p:cNvSpPr>
            <a:spLocks noGrp="1"/>
          </p:cNvSpPr>
          <p:nvPr>
            <p:ph sz="half" idx="1"/>
          </p:nvPr>
        </p:nvSpPr>
        <p:spPr>
          <a:xfrm>
            <a:off x="685800" y="1981199"/>
            <a:ext cx="3810000" cy="4282409"/>
          </a:xfrm>
        </p:spPr>
        <p:txBody>
          <a:bodyPr/>
          <a:lstStyle/>
          <a:p>
            <a:r>
              <a:rPr lang="en-US" sz="1800" b="0" dirty="0">
                <a:solidFill>
                  <a:schemeClr val="bg1"/>
                </a:solidFill>
              </a:rPr>
              <a:t>There are multiple combinations of metal thickness (gauge) and reinforcement</a:t>
            </a:r>
          </a:p>
          <a:p>
            <a:r>
              <a:rPr lang="en-US" sz="1800" b="0" dirty="0">
                <a:solidFill>
                  <a:schemeClr val="bg1"/>
                </a:solidFill>
              </a:rPr>
              <a:t>There are multiple joint and seam specifications</a:t>
            </a:r>
          </a:p>
          <a:p>
            <a:r>
              <a:rPr lang="en-US" sz="1800" b="0" dirty="0">
                <a:solidFill>
                  <a:schemeClr val="bg1"/>
                </a:solidFill>
              </a:rPr>
              <a:t>There are multiple geometries;  SMACNA details:</a:t>
            </a:r>
          </a:p>
          <a:p>
            <a:pPr lvl="1"/>
            <a:r>
              <a:rPr lang="en-US" sz="1800" dirty="0">
                <a:solidFill>
                  <a:srgbClr val="00B0F0"/>
                </a:solidFill>
              </a:rPr>
              <a:t>15 different elbow designs</a:t>
            </a:r>
          </a:p>
          <a:p>
            <a:pPr lvl="1"/>
            <a:r>
              <a:rPr lang="en-US" sz="1800" dirty="0">
                <a:solidFill>
                  <a:srgbClr val="00B0F0"/>
                </a:solidFill>
              </a:rPr>
              <a:t>21 different branch connections</a:t>
            </a:r>
          </a:p>
          <a:p>
            <a:pPr lvl="1"/>
            <a:r>
              <a:rPr lang="en-US" sz="1800" dirty="0">
                <a:solidFill>
                  <a:srgbClr val="00B0F0"/>
                </a:solidFill>
              </a:rPr>
              <a:t>9 different ways to offset around an obstruction</a:t>
            </a:r>
          </a:p>
          <a:p>
            <a:r>
              <a:rPr lang="en-US" sz="1800" b="0" dirty="0">
                <a:solidFill>
                  <a:schemeClr val="bg1"/>
                </a:solidFill>
              </a:rPr>
              <a:t>ASHRAE documents 11 different turning vane designs</a:t>
            </a:r>
          </a:p>
          <a:p>
            <a:pPr lvl="1"/>
            <a:endParaRPr lang="en-US" sz="1800" dirty="0"/>
          </a:p>
          <a:p>
            <a:endParaRPr lang="en-US" sz="1800" b="0" dirty="0"/>
          </a:p>
          <a:p>
            <a:endParaRPr lang="en-US" sz="1800" b="0" dirty="0"/>
          </a:p>
        </p:txBody>
      </p:sp>
      <p:pic>
        <p:nvPicPr>
          <p:cNvPr id="217090" name="Picture 2" descr="C:\Documents and Settings\David Sellers\My Documents\Technical Pictures\Seattle Crt  House\11-15-02 Site Visit Pictures\DC290_02\Outside of flow division fitting Office wing L5 S Chase 01 P0002528.JPG"/>
          <p:cNvPicPr>
            <a:picLocks noChangeAspect="1" noChangeArrowheads="1"/>
          </p:cNvPicPr>
          <p:nvPr/>
        </p:nvPicPr>
        <p:blipFill>
          <a:blip r:embed="rId3" cstate="print"/>
          <a:srcRect/>
          <a:stretch>
            <a:fillRect/>
          </a:stretch>
        </p:blipFill>
        <p:spPr bwMode="auto">
          <a:xfrm>
            <a:off x="5394951" y="2148854"/>
            <a:ext cx="2731008" cy="1828800"/>
          </a:xfrm>
          <a:prstGeom prst="rect">
            <a:avLst/>
          </a:prstGeom>
          <a:noFill/>
        </p:spPr>
      </p:pic>
      <p:pic>
        <p:nvPicPr>
          <p:cNvPr id="217091" name="Picture 3" descr="C:\Documents and Settings\David Sellers\My Documents\Technical Pictures\Seattle Crt  House\11-15-02 Site Visit Pictures\DC290_02\Duct tap with boot style connection EX000030.JPG"/>
          <p:cNvPicPr>
            <a:picLocks noChangeAspect="1" noChangeArrowheads="1"/>
          </p:cNvPicPr>
          <p:nvPr/>
        </p:nvPicPr>
        <p:blipFill>
          <a:blip r:embed="rId4" cstate="print"/>
          <a:srcRect/>
          <a:stretch>
            <a:fillRect/>
          </a:stretch>
        </p:blipFill>
        <p:spPr bwMode="auto">
          <a:xfrm>
            <a:off x="5394951" y="4069073"/>
            <a:ext cx="2731008" cy="1828800"/>
          </a:xfrm>
          <a:prstGeom prst="rect">
            <a:avLst/>
          </a:prstGeom>
          <a:noFill/>
        </p:spPr>
      </p:pic>
      <p:pic>
        <p:nvPicPr>
          <p:cNvPr id="217092" name="Picture 4" descr="C:\Documents and Settings\David Sellers\My Documents\Technical Pictures\Seattle Crt  House\11-15-02 Site Visit Pictures\DC290_02\Duct tap close to elbow EX000045.JPG"/>
          <p:cNvPicPr>
            <a:picLocks noChangeAspect="1" noChangeArrowheads="1"/>
          </p:cNvPicPr>
          <p:nvPr/>
        </p:nvPicPr>
        <p:blipFill>
          <a:blip r:embed="rId5" cstate="print"/>
          <a:srcRect/>
          <a:stretch>
            <a:fillRect/>
          </a:stretch>
        </p:blipFill>
        <p:spPr bwMode="auto">
          <a:xfrm>
            <a:off x="5394951" y="228635"/>
            <a:ext cx="2731008" cy="1828800"/>
          </a:xfrm>
          <a:prstGeom prst="rect">
            <a:avLst/>
          </a:prstGeom>
          <a:noFill/>
        </p:spPr>
      </p:pic>
      <p:sp>
        <p:nvSpPr>
          <p:cNvPr id="12" name="TextBox 11"/>
          <p:cNvSpPr txBox="1"/>
          <p:nvPr/>
        </p:nvSpPr>
        <p:spPr>
          <a:xfrm>
            <a:off x="5029195" y="5989292"/>
            <a:ext cx="3840438" cy="830997"/>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Three different ways to split of flow;  three different pressure drops;  three different costs to fabricate</a:t>
            </a:r>
          </a:p>
        </p:txBody>
      </p:sp>
      <p:sp>
        <p:nvSpPr>
          <p:cNvPr id="3" name="Footer Placeholder 2">
            <a:extLst>
              <a:ext uri="{FF2B5EF4-FFF2-40B4-BE49-F238E27FC236}">
                <a16:creationId xmlns:a16="http://schemas.microsoft.com/office/drawing/2014/main" id="{7F3FB663-FA13-4A70-B45A-27028F8173DF}"/>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72700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0178" name="Rectangle 2"/>
          <p:cNvSpPr>
            <a:spLocks noGrp="1" noChangeArrowheads="1"/>
          </p:cNvSpPr>
          <p:nvPr>
            <p:ph type="title"/>
          </p:nvPr>
        </p:nvSpPr>
        <p:spPr/>
        <p:txBody>
          <a:bodyPr/>
          <a:lstStyle/>
          <a:p>
            <a:r>
              <a:rPr lang="en-US"/>
              <a:t>Fan Energy is Directly Related to Flow and Fan Static Pressure</a:t>
            </a:r>
          </a:p>
        </p:txBody>
      </p:sp>
      <p:graphicFrame>
        <p:nvGraphicFramePr>
          <p:cNvPr id="1330180" name="Rectangle 4"/>
          <p:cNvGraphicFramePr>
            <a:graphicFrameLocks noGrp="1"/>
          </p:cNvGraphicFramePr>
          <p:nvPr>
            <p:ph idx="1"/>
          </p:nvPr>
        </p:nvGraphicFramePr>
        <p:xfrm>
          <a:off x="4572000" y="4000500"/>
          <a:ext cx="0" cy="0"/>
        </p:xfrm>
        <a:graphic>
          <a:graphicData uri="http://schemas.openxmlformats.org/presentationml/2006/ole">
            <mc:AlternateContent xmlns:mc="http://schemas.openxmlformats.org/markup-compatibility/2006">
              <mc:Choice xmlns:v="urn:schemas-microsoft-com:vml" Requires="v">
                <p:oleObj spid="_x0000_s4127" name="Equation" r:id="rId4" imgW="0" imgH="0" progId="Equation.3">
                  <p:embed/>
                </p:oleObj>
              </mc:Choice>
              <mc:Fallback>
                <p:oleObj name="Equation" r:id="rId4" imgW="0" imgH="0" progId="Equation.3">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572000" y="40005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0179" name="Rectangle 3"/>
          <p:cNvSpPr>
            <a:spLocks noGrp="1" noChangeArrowheads="1"/>
          </p:cNvSpPr>
          <p:nvPr>
            <p:ph type="body" idx="4294967295"/>
          </p:nvPr>
        </p:nvSpPr>
        <p:spPr>
          <a:xfrm>
            <a:off x="685800" y="1981200"/>
            <a:ext cx="7772400" cy="4038600"/>
          </a:xfrm>
        </p:spPr>
        <p:txBody>
          <a:bodyPr/>
          <a:lstStyle/>
          <a:p>
            <a:r>
              <a:rPr lang="en-US" b="0" dirty="0">
                <a:solidFill>
                  <a:schemeClr val="bg1"/>
                </a:solidFill>
              </a:rPr>
              <a:t>Flow rate – 25,000 </a:t>
            </a:r>
            <a:r>
              <a:rPr lang="en-US" b="0" dirty="0" err="1">
                <a:solidFill>
                  <a:schemeClr val="bg1"/>
                </a:solidFill>
              </a:rPr>
              <a:t>cfm</a:t>
            </a:r>
            <a:endParaRPr lang="en-US" b="0" dirty="0">
              <a:solidFill>
                <a:schemeClr val="bg1"/>
              </a:solidFill>
            </a:endParaRPr>
          </a:p>
          <a:p>
            <a:r>
              <a:rPr lang="en-US" b="0" dirty="0">
                <a:solidFill>
                  <a:schemeClr val="bg1"/>
                </a:solidFill>
              </a:rPr>
              <a:t>Unnecessary static pressure burden – 0.50 </a:t>
            </a:r>
            <a:r>
              <a:rPr lang="en-US" b="0" dirty="0" err="1">
                <a:solidFill>
                  <a:schemeClr val="bg1"/>
                </a:solidFill>
              </a:rPr>
              <a:t>in.w.c</a:t>
            </a:r>
            <a:r>
              <a:rPr lang="en-US" b="0" dirty="0">
                <a:solidFill>
                  <a:schemeClr val="bg1"/>
                </a:solidFill>
              </a:rPr>
              <a:t>.</a:t>
            </a:r>
          </a:p>
          <a:p>
            <a:r>
              <a:rPr lang="en-US" b="0" dirty="0">
                <a:solidFill>
                  <a:schemeClr val="bg1"/>
                </a:solidFill>
              </a:rPr>
              <a:t>Fan static efficiency – 72%</a:t>
            </a:r>
          </a:p>
          <a:p>
            <a:r>
              <a:rPr lang="en-US" b="0" dirty="0">
                <a:solidFill>
                  <a:schemeClr val="bg1"/>
                </a:solidFill>
              </a:rPr>
              <a:t>Brake horsepower used  - 2.8 </a:t>
            </a:r>
            <a:r>
              <a:rPr lang="en-US" b="0" dirty="0" err="1">
                <a:solidFill>
                  <a:schemeClr val="bg1"/>
                </a:solidFill>
              </a:rPr>
              <a:t>bhp</a:t>
            </a:r>
            <a:endParaRPr lang="en-US" b="0" dirty="0">
              <a:solidFill>
                <a:schemeClr val="bg1"/>
              </a:solidFill>
            </a:endParaRPr>
          </a:p>
        </p:txBody>
      </p:sp>
      <p:sp>
        <p:nvSpPr>
          <p:cNvPr id="3" name="Slide Number Placeholder 2"/>
          <p:cNvSpPr>
            <a:spLocks noGrp="1"/>
          </p:cNvSpPr>
          <p:nvPr>
            <p:ph type="sldNum" sz="quarter" idx="11"/>
          </p:nvPr>
        </p:nvSpPr>
        <p:spPr/>
        <p:txBody>
          <a:bodyPr/>
          <a:lstStyle/>
          <a:p>
            <a:fld id="{A9320731-3B2C-4107-8664-CAD7BE973DC8}" type="slidenum">
              <a:rPr lang="en-US" smtClean="0"/>
              <a:pPr/>
              <a:t>7</a:t>
            </a:fld>
            <a:endParaRPr lang="en-US"/>
          </a:p>
        </p:txBody>
      </p:sp>
      <p:sp>
        <p:nvSpPr>
          <p:cNvPr id="4" name="Footer Placeholder 3">
            <a:extLst>
              <a:ext uri="{FF2B5EF4-FFF2-40B4-BE49-F238E27FC236}">
                <a16:creationId xmlns:a16="http://schemas.microsoft.com/office/drawing/2014/main" id="{FEAD2119-95D6-4DC7-9500-A2C85B379D05}"/>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411058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9714" name="Picture 2" descr="C:\Documents and Settings\David Sellers\My Documents\Technical Pictures\Seattle Crt  House\02-04 to 07-03 Site Visit\Turning vane detail 01.JPG"/>
          <p:cNvPicPr>
            <a:picLocks noChangeAspect="1" noChangeArrowheads="1"/>
          </p:cNvPicPr>
          <p:nvPr/>
        </p:nvPicPr>
        <p:blipFill>
          <a:blip r:embed="rId3" cstate="print"/>
          <a:srcRect/>
          <a:stretch>
            <a:fillRect/>
          </a:stretch>
        </p:blipFill>
        <p:spPr bwMode="auto">
          <a:xfrm>
            <a:off x="0" y="-1"/>
            <a:ext cx="9144000" cy="6858001"/>
          </a:xfrm>
          <a:prstGeom prst="rect">
            <a:avLst/>
          </a:prstGeom>
          <a:noFill/>
        </p:spPr>
      </p:pic>
      <p:sp>
        <p:nvSpPr>
          <p:cNvPr id="7" name="Title 6"/>
          <p:cNvSpPr>
            <a:spLocks noGrp="1"/>
          </p:cNvSpPr>
          <p:nvPr>
            <p:ph type="title"/>
          </p:nvPr>
        </p:nvSpPr>
        <p:spPr/>
        <p:txBody>
          <a:bodyPr/>
          <a:lstStyle/>
          <a:p>
            <a:r>
              <a:rPr lang="en-US" dirty="0">
                <a:solidFill>
                  <a:schemeClr val="bg1"/>
                </a:solidFill>
              </a:rPr>
              <a:t>Typical Turning Vanes</a:t>
            </a:r>
          </a:p>
        </p:txBody>
      </p:sp>
      <p:sp>
        <p:nvSpPr>
          <p:cNvPr id="9" name="Text Box 62"/>
          <p:cNvSpPr txBox="1">
            <a:spLocks noChangeArrowheads="1"/>
          </p:cNvSpPr>
          <p:nvPr/>
        </p:nvSpPr>
        <p:spPr bwMode="auto">
          <a:xfrm>
            <a:off x="1005879" y="4800585"/>
            <a:ext cx="2590800" cy="707886"/>
          </a:xfrm>
          <a:prstGeom prst="rect">
            <a:avLst/>
          </a:prstGeom>
          <a:solidFill>
            <a:srgbClr val="FF0000"/>
          </a:solidFill>
          <a:ln w="25400">
            <a:solidFill>
              <a:schemeClr val="bg1"/>
            </a:solidFill>
            <a:miter lim="800000"/>
            <a:headEnd/>
            <a:tailEnd/>
          </a:ln>
        </p:spPr>
        <p:txBody>
          <a:bodyPr wrap="square">
            <a:spAutoFit/>
          </a:bodyPr>
          <a:lstStyle/>
          <a:p>
            <a:pPr algn="ctr">
              <a:spcBef>
                <a:spcPct val="50000"/>
              </a:spcBef>
            </a:pPr>
            <a:r>
              <a:rPr lang="en-US" sz="2000" dirty="0">
                <a:solidFill>
                  <a:schemeClr val="bg1"/>
                </a:solidFill>
                <a:latin typeface="Arial" charset="0"/>
              </a:rPr>
              <a:t>Mounting Rail Screwed to Duct wall</a:t>
            </a:r>
          </a:p>
        </p:txBody>
      </p:sp>
      <p:sp>
        <p:nvSpPr>
          <p:cNvPr id="10" name="AutoShape 66"/>
          <p:cNvSpPr>
            <a:spLocks noChangeAspect="1" noChangeArrowheads="1"/>
          </p:cNvSpPr>
          <p:nvPr/>
        </p:nvSpPr>
        <p:spPr bwMode="auto">
          <a:xfrm rot="19316209">
            <a:off x="3669198" y="4404682"/>
            <a:ext cx="356533" cy="457200"/>
          </a:xfrm>
          <a:prstGeom prst="rightArrow">
            <a:avLst>
              <a:gd name="adj1" fmla="val 41833"/>
              <a:gd name="adj2" fmla="val 53556"/>
            </a:avLst>
          </a:prstGeom>
          <a:solidFill>
            <a:srgbClr val="FF0000"/>
          </a:solidFill>
          <a:ln w="28575">
            <a:solidFill>
              <a:schemeClr val="tx1"/>
            </a:solidFill>
            <a:miter lim="800000"/>
            <a:headEnd/>
            <a:tailEnd/>
          </a:ln>
        </p:spPr>
        <p:txBody>
          <a:bodyPr wrap="none" anchor="ctr"/>
          <a:lstStyle/>
          <a:p>
            <a:endParaRPr lang="en-US" dirty="0"/>
          </a:p>
        </p:txBody>
      </p:sp>
      <p:sp>
        <p:nvSpPr>
          <p:cNvPr id="11" name="Text Box 62"/>
          <p:cNvSpPr txBox="1">
            <a:spLocks noChangeArrowheads="1"/>
          </p:cNvSpPr>
          <p:nvPr/>
        </p:nvSpPr>
        <p:spPr bwMode="auto">
          <a:xfrm>
            <a:off x="274367" y="1783098"/>
            <a:ext cx="3230873" cy="1015663"/>
          </a:xfrm>
          <a:prstGeom prst="rect">
            <a:avLst/>
          </a:prstGeom>
          <a:solidFill>
            <a:srgbClr val="005CBF"/>
          </a:solidFill>
          <a:ln w="25400">
            <a:solidFill>
              <a:schemeClr val="bg1"/>
            </a:solidFill>
            <a:miter lim="800000"/>
            <a:headEnd/>
            <a:tailEnd/>
          </a:ln>
        </p:spPr>
        <p:txBody>
          <a:bodyPr wrap="square">
            <a:spAutoFit/>
          </a:bodyPr>
          <a:lstStyle/>
          <a:p>
            <a:pPr algn="ctr">
              <a:spcBef>
                <a:spcPct val="50000"/>
              </a:spcBef>
            </a:pPr>
            <a:r>
              <a:rPr lang="en-US" sz="2000" dirty="0">
                <a:solidFill>
                  <a:schemeClr val="bg1"/>
                </a:solidFill>
                <a:latin typeface="Arial" charset="0"/>
              </a:rPr>
              <a:t>Double Thickness Turning Vanes Slip Over Tabs on the Mounting Rail</a:t>
            </a:r>
          </a:p>
        </p:txBody>
      </p:sp>
      <p:sp>
        <p:nvSpPr>
          <p:cNvPr id="12" name="AutoShape 66"/>
          <p:cNvSpPr>
            <a:spLocks noChangeAspect="1" noChangeArrowheads="1"/>
          </p:cNvSpPr>
          <p:nvPr/>
        </p:nvSpPr>
        <p:spPr bwMode="auto">
          <a:xfrm rot="1009966">
            <a:off x="3716170" y="2099242"/>
            <a:ext cx="356533" cy="457200"/>
          </a:xfrm>
          <a:prstGeom prst="rightArrow">
            <a:avLst>
              <a:gd name="adj1" fmla="val 41833"/>
              <a:gd name="adj2" fmla="val 53556"/>
            </a:avLst>
          </a:prstGeom>
          <a:solidFill>
            <a:srgbClr val="005CBF"/>
          </a:solidFill>
          <a:ln w="28575">
            <a:solidFill>
              <a:schemeClr val="tx1"/>
            </a:solidFill>
            <a:miter lim="800000"/>
            <a:headEnd/>
            <a:tailEnd/>
          </a:ln>
        </p:spPr>
        <p:txBody>
          <a:bodyPr wrap="none" anchor="ctr"/>
          <a:lstStyle/>
          <a:p>
            <a:endParaRPr lang="en-US"/>
          </a:p>
        </p:txBody>
      </p:sp>
      <p:sp>
        <p:nvSpPr>
          <p:cNvPr id="3" name="Slide Number Placeholder 2"/>
          <p:cNvSpPr>
            <a:spLocks noGrp="1"/>
          </p:cNvSpPr>
          <p:nvPr>
            <p:ph type="sldNum" sz="quarter" idx="11"/>
          </p:nvPr>
        </p:nvSpPr>
        <p:spPr/>
        <p:txBody>
          <a:bodyPr/>
          <a:lstStyle/>
          <a:p>
            <a:fld id="{A9320731-3B2C-4107-8664-CAD7BE973DC8}" type="slidenum">
              <a:rPr lang="en-US" smtClean="0"/>
              <a:pPr/>
              <a:t>70</a:t>
            </a:fld>
            <a:endParaRPr lang="en-US"/>
          </a:p>
        </p:txBody>
      </p:sp>
      <p:sp>
        <p:nvSpPr>
          <p:cNvPr id="4" name="Footer Placeholder 3">
            <a:extLst>
              <a:ext uri="{FF2B5EF4-FFF2-40B4-BE49-F238E27FC236}">
                <a16:creationId xmlns:a16="http://schemas.microsoft.com/office/drawing/2014/main" id="{DA136CB7-E664-4A20-ADC7-77F1F0C0C3C8}"/>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117494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8114" name="Picture 2" descr="C:\ComIT\Project Data\Doe_LibraryASC\Pictures\07-24-07\Leak test machine 03.jpg"/>
          <p:cNvPicPr>
            <a:picLocks noChangeAspect="1" noChangeArrowheads="1"/>
          </p:cNvPicPr>
          <p:nvPr/>
        </p:nvPicPr>
        <p:blipFill>
          <a:blip r:embed="rId3" cstate="print"/>
          <a:srcRect l="7556"/>
          <a:stretch>
            <a:fillRect/>
          </a:stretch>
        </p:blipFill>
        <p:spPr bwMode="auto">
          <a:xfrm>
            <a:off x="4389122" y="0"/>
            <a:ext cx="4754878" cy="6858000"/>
          </a:xfrm>
          <a:prstGeom prst="rect">
            <a:avLst/>
          </a:prstGeom>
          <a:noFill/>
        </p:spPr>
      </p:pic>
      <p:sp>
        <p:nvSpPr>
          <p:cNvPr id="7" name="Title 6"/>
          <p:cNvSpPr>
            <a:spLocks noGrp="1"/>
          </p:cNvSpPr>
          <p:nvPr>
            <p:ph type="title"/>
          </p:nvPr>
        </p:nvSpPr>
        <p:spPr/>
        <p:txBody>
          <a:bodyPr/>
          <a:lstStyle/>
          <a:p>
            <a:r>
              <a:rPr lang="en-US" dirty="0">
                <a:solidFill>
                  <a:schemeClr val="bg1"/>
                </a:solidFill>
              </a:rPr>
              <a:t>Leakage;  </a:t>
            </a:r>
            <a:br>
              <a:rPr lang="en-US" dirty="0">
                <a:solidFill>
                  <a:schemeClr val="bg1"/>
                </a:solidFill>
              </a:rPr>
            </a:br>
            <a:r>
              <a:rPr lang="en-US" sz="2400" dirty="0">
                <a:solidFill>
                  <a:schemeClr val="bg1"/>
                </a:solidFill>
              </a:rPr>
              <a:t>Another SMACNA Standard</a:t>
            </a:r>
            <a:endParaRPr lang="en-US" dirty="0">
              <a:solidFill>
                <a:schemeClr val="bg1"/>
              </a:solidFill>
            </a:endParaRPr>
          </a:p>
        </p:txBody>
      </p:sp>
      <p:sp>
        <p:nvSpPr>
          <p:cNvPr id="9" name="Content Placeholder 8"/>
          <p:cNvSpPr>
            <a:spLocks noGrp="1"/>
          </p:cNvSpPr>
          <p:nvPr>
            <p:ph sz="half" idx="1"/>
          </p:nvPr>
        </p:nvSpPr>
        <p:spPr/>
        <p:txBody>
          <a:bodyPr/>
          <a:lstStyle/>
          <a:p>
            <a:r>
              <a:rPr lang="en-US" sz="1800" b="0" dirty="0">
                <a:solidFill>
                  <a:schemeClr val="bg1"/>
                </a:solidFill>
              </a:rPr>
              <a:t>Multiple leakage classes in terms of </a:t>
            </a:r>
            <a:r>
              <a:rPr lang="en-US" sz="1800" b="0" dirty="0" err="1">
                <a:solidFill>
                  <a:schemeClr val="bg1"/>
                </a:solidFill>
              </a:rPr>
              <a:t>cfm</a:t>
            </a:r>
            <a:r>
              <a:rPr lang="en-US" sz="1800" b="0" dirty="0">
                <a:solidFill>
                  <a:schemeClr val="bg1"/>
                </a:solidFill>
              </a:rPr>
              <a:t> per hundred square feet of duct area for a given test pressure</a:t>
            </a:r>
          </a:p>
          <a:p>
            <a:r>
              <a:rPr lang="en-US" sz="1800" b="0" dirty="0">
                <a:solidFill>
                  <a:schemeClr val="bg1"/>
                </a:solidFill>
              </a:rPr>
              <a:t>General procedure:</a:t>
            </a:r>
          </a:p>
          <a:p>
            <a:pPr lvl="1"/>
            <a:r>
              <a:rPr lang="en-US" sz="1800" dirty="0">
                <a:solidFill>
                  <a:schemeClr val="bg1"/>
                </a:solidFill>
              </a:rPr>
              <a:t>Calculate anticipated leakage</a:t>
            </a:r>
          </a:p>
          <a:p>
            <a:pPr lvl="1"/>
            <a:r>
              <a:rPr lang="en-US" sz="1800" dirty="0">
                <a:solidFill>
                  <a:schemeClr val="bg1"/>
                </a:solidFill>
              </a:rPr>
              <a:t>Select test section based on test machine capacity</a:t>
            </a:r>
          </a:p>
          <a:p>
            <a:pPr lvl="1"/>
            <a:r>
              <a:rPr lang="en-US" sz="1800" dirty="0">
                <a:solidFill>
                  <a:schemeClr val="bg1"/>
                </a:solidFill>
              </a:rPr>
              <a:t>Temporarily seal open ends of duct</a:t>
            </a:r>
          </a:p>
          <a:p>
            <a:pPr lvl="1"/>
            <a:r>
              <a:rPr lang="en-US" sz="1800" dirty="0">
                <a:solidFill>
                  <a:schemeClr val="bg1"/>
                </a:solidFill>
              </a:rPr>
              <a:t>Gradually pressurize duct</a:t>
            </a:r>
          </a:p>
          <a:p>
            <a:pPr lvl="1"/>
            <a:r>
              <a:rPr lang="en-US" sz="1800" dirty="0">
                <a:solidFill>
                  <a:schemeClr val="bg1"/>
                </a:solidFill>
              </a:rPr>
              <a:t>Read leakage from flow meter</a:t>
            </a:r>
          </a:p>
          <a:p>
            <a:pPr lvl="1"/>
            <a:endParaRPr lang="en-US" sz="1800" dirty="0">
              <a:solidFill>
                <a:schemeClr val="bg1"/>
              </a:solidFill>
            </a:endParaRPr>
          </a:p>
        </p:txBody>
      </p:sp>
      <p:sp>
        <p:nvSpPr>
          <p:cNvPr id="3" name="Footer Placeholder 2">
            <a:extLst>
              <a:ext uri="{FF2B5EF4-FFF2-40B4-BE49-F238E27FC236}">
                <a16:creationId xmlns:a16="http://schemas.microsoft.com/office/drawing/2014/main" id="{5CE7DFE2-887E-442A-94D4-765B964A8A53}"/>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299724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9139" name="Picture 3" descr="C:\Documents and Settings\David Sellers\My Documents\Technical Pictures\Seattle Crt  House\11-15-02 Site Visit Pictures\DC290_02\Duct sealing 01EX000048.JPG"/>
          <p:cNvPicPr>
            <a:picLocks noChangeAspect="1" noChangeArrowheads="1"/>
          </p:cNvPicPr>
          <p:nvPr/>
        </p:nvPicPr>
        <p:blipFill>
          <a:blip r:embed="rId3" cstate="print"/>
          <a:srcRect/>
          <a:stretch>
            <a:fillRect/>
          </a:stretch>
        </p:blipFill>
        <p:spPr bwMode="auto">
          <a:xfrm>
            <a:off x="102872" y="228600"/>
            <a:ext cx="4286250" cy="6400800"/>
          </a:xfrm>
          <a:prstGeom prst="rect">
            <a:avLst/>
          </a:prstGeom>
          <a:noFill/>
        </p:spPr>
      </p:pic>
      <p:pic>
        <p:nvPicPr>
          <p:cNvPr id="219140" name="Picture 4" descr="C:\Documents and Settings\David Sellers\My Documents\Technical Pictures\Seattle Crt  House\11-15-02 Site Visit Pictures\DC290_02\Duct sealing 03 EX000043.JPG"/>
          <p:cNvPicPr>
            <a:picLocks noChangeAspect="1" noChangeArrowheads="1"/>
          </p:cNvPicPr>
          <p:nvPr/>
        </p:nvPicPr>
        <p:blipFill>
          <a:blip r:embed="rId4" cstate="print"/>
          <a:srcRect/>
          <a:stretch>
            <a:fillRect/>
          </a:stretch>
        </p:blipFill>
        <p:spPr bwMode="auto">
          <a:xfrm>
            <a:off x="4754878" y="228600"/>
            <a:ext cx="4286250" cy="6400800"/>
          </a:xfrm>
          <a:prstGeom prst="rect">
            <a:avLst/>
          </a:prstGeom>
          <a:noFill/>
        </p:spPr>
      </p:pic>
      <p:sp>
        <p:nvSpPr>
          <p:cNvPr id="10" name="Title 9"/>
          <p:cNvSpPr>
            <a:spLocks noGrp="1"/>
          </p:cNvSpPr>
          <p:nvPr>
            <p:ph type="title"/>
          </p:nvPr>
        </p:nvSpPr>
        <p:spPr>
          <a:xfrm>
            <a:off x="685800" y="5440658"/>
            <a:ext cx="7772400" cy="1143000"/>
          </a:xfrm>
        </p:spPr>
        <p:txBody>
          <a:bodyPr/>
          <a:lstStyle/>
          <a:p>
            <a:r>
              <a:rPr lang="en-US" dirty="0">
                <a:solidFill>
                  <a:schemeClr val="bg1"/>
                </a:solidFill>
              </a:rPr>
              <a:t>Duct Sealant</a:t>
            </a:r>
          </a:p>
        </p:txBody>
      </p:sp>
      <p:sp>
        <p:nvSpPr>
          <p:cNvPr id="3" name="Slide Number Placeholder 2"/>
          <p:cNvSpPr>
            <a:spLocks noGrp="1"/>
          </p:cNvSpPr>
          <p:nvPr>
            <p:ph type="sldNum" sz="quarter" idx="11"/>
          </p:nvPr>
        </p:nvSpPr>
        <p:spPr/>
        <p:txBody>
          <a:bodyPr/>
          <a:lstStyle/>
          <a:p>
            <a:fld id="{A9320731-3B2C-4107-8664-CAD7BE973DC8}" type="slidenum">
              <a:rPr lang="en-US" smtClean="0"/>
              <a:pPr/>
              <a:t>72</a:t>
            </a:fld>
            <a:endParaRPr lang="en-US"/>
          </a:p>
        </p:txBody>
      </p:sp>
      <p:sp>
        <p:nvSpPr>
          <p:cNvPr id="4" name="Footer Placeholder 3">
            <a:extLst>
              <a:ext uri="{FF2B5EF4-FFF2-40B4-BE49-F238E27FC236}">
                <a16:creationId xmlns:a16="http://schemas.microsoft.com/office/drawing/2014/main" id="{E3D856CA-C6A9-45FD-B38B-BE2CC0D51E61}"/>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5614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62" name="Picture 2" descr="C:\Documents and Settings\David Sellers\My Documents\Technical Pictures\Seattle Crt  House\06- 13, 16, and 17 -03 site visit\AHU 7 joint missing bolts 0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685800" y="5440680"/>
            <a:ext cx="7772400" cy="1143000"/>
          </a:xfrm>
          <a:solidFill>
            <a:schemeClr val="tx1">
              <a:alpha val="25000"/>
            </a:schemeClr>
          </a:solidFill>
          <a:effectLst>
            <a:softEdge rad="127000"/>
          </a:effectLst>
        </p:spPr>
        <p:txBody>
          <a:bodyPr/>
          <a:lstStyle/>
          <a:p>
            <a:r>
              <a:rPr lang="en-US" dirty="0">
                <a:solidFill>
                  <a:schemeClr val="bg1"/>
                </a:solidFill>
              </a:rPr>
              <a:t>Duct Sealant as a Clue to a Different Problem</a:t>
            </a:r>
          </a:p>
        </p:txBody>
      </p:sp>
      <p:sp>
        <p:nvSpPr>
          <p:cNvPr id="6" name="AutoShape 66"/>
          <p:cNvSpPr>
            <a:spLocks noChangeAspect="1" noChangeArrowheads="1"/>
          </p:cNvSpPr>
          <p:nvPr/>
        </p:nvSpPr>
        <p:spPr bwMode="auto">
          <a:xfrm rot="2986904" flipH="1" flipV="1">
            <a:off x="2092411" y="3099548"/>
            <a:ext cx="356533" cy="457200"/>
          </a:xfrm>
          <a:prstGeom prst="rightArrow">
            <a:avLst>
              <a:gd name="adj1" fmla="val 41833"/>
              <a:gd name="adj2" fmla="val 53556"/>
            </a:avLst>
          </a:prstGeom>
          <a:solidFill>
            <a:srgbClr val="FF0000"/>
          </a:solidFill>
          <a:ln w="28575">
            <a:solidFill>
              <a:schemeClr val="tx1"/>
            </a:solidFill>
            <a:miter lim="800000"/>
            <a:headEnd/>
            <a:tailEnd/>
          </a:ln>
        </p:spPr>
        <p:txBody>
          <a:bodyPr wrap="none" anchor="ctr"/>
          <a:lstStyle/>
          <a:p>
            <a:endParaRPr lang="en-US"/>
          </a:p>
        </p:txBody>
      </p:sp>
      <p:sp>
        <p:nvSpPr>
          <p:cNvPr id="7" name="AutoShape 66"/>
          <p:cNvSpPr>
            <a:spLocks noChangeAspect="1" noChangeArrowheads="1"/>
          </p:cNvSpPr>
          <p:nvPr/>
        </p:nvSpPr>
        <p:spPr bwMode="auto">
          <a:xfrm rot="2986904" flipH="1" flipV="1">
            <a:off x="3921191" y="1910841"/>
            <a:ext cx="356533" cy="457200"/>
          </a:xfrm>
          <a:prstGeom prst="rightArrow">
            <a:avLst>
              <a:gd name="adj1" fmla="val 41833"/>
              <a:gd name="adj2" fmla="val 53556"/>
            </a:avLst>
          </a:prstGeom>
          <a:solidFill>
            <a:srgbClr val="FF0000"/>
          </a:solidFill>
          <a:ln w="28575">
            <a:solidFill>
              <a:schemeClr val="tx1"/>
            </a:solidFill>
            <a:miter lim="800000"/>
            <a:headEnd/>
            <a:tailEnd/>
          </a:ln>
        </p:spPr>
        <p:txBody>
          <a:bodyPr wrap="none" anchor="ctr"/>
          <a:lstStyle/>
          <a:p>
            <a:endParaRPr lang="en-US"/>
          </a:p>
        </p:txBody>
      </p:sp>
      <p:sp>
        <p:nvSpPr>
          <p:cNvPr id="8" name="AutoShape 66"/>
          <p:cNvSpPr>
            <a:spLocks noChangeAspect="1" noChangeArrowheads="1"/>
          </p:cNvSpPr>
          <p:nvPr/>
        </p:nvSpPr>
        <p:spPr bwMode="auto">
          <a:xfrm rot="2986904" flipH="1" flipV="1">
            <a:off x="5232031" y="1015277"/>
            <a:ext cx="356533" cy="457200"/>
          </a:xfrm>
          <a:prstGeom prst="rightArrow">
            <a:avLst>
              <a:gd name="adj1" fmla="val 41833"/>
              <a:gd name="adj2" fmla="val 53556"/>
            </a:avLst>
          </a:prstGeom>
          <a:solidFill>
            <a:srgbClr val="FF0000"/>
          </a:solidFill>
          <a:ln w="28575">
            <a:solidFill>
              <a:schemeClr val="tx1"/>
            </a:solidFill>
            <a:miter lim="800000"/>
            <a:headEnd/>
            <a:tailEnd/>
          </a:ln>
        </p:spPr>
        <p:txBody>
          <a:bodyPr wrap="none" anchor="ctr"/>
          <a:lstStyle/>
          <a:p>
            <a:endParaRPr lang="en-US"/>
          </a:p>
        </p:txBody>
      </p:sp>
      <p:sp>
        <p:nvSpPr>
          <p:cNvPr id="9" name="AutoShape 66"/>
          <p:cNvSpPr>
            <a:spLocks noChangeAspect="1" noChangeArrowheads="1"/>
          </p:cNvSpPr>
          <p:nvPr/>
        </p:nvSpPr>
        <p:spPr bwMode="auto">
          <a:xfrm rot="2986904" flipH="1" flipV="1">
            <a:off x="6237860" y="375204"/>
            <a:ext cx="356533" cy="457200"/>
          </a:xfrm>
          <a:prstGeom prst="rightArrow">
            <a:avLst>
              <a:gd name="adj1" fmla="val 41833"/>
              <a:gd name="adj2" fmla="val 53556"/>
            </a:avLst>
          </a:prstGeom>
          <a:solidFill>
            <a:srgbClr val="FF0000"/>
          </a:solidFill>
          <a:ln w="28575">
            <a:solidFill>
              <a:schemeClr val="tx1"/>
            </a:solidFill>
            <a:miter lim="800000"/>
            <a:headEnd/>
            <a:tailEnd/>
          </a:ln>
        </p:spPr>
        <p:txBody>
          <a:bodyPr wrap="none" anchor="ctr"/>
          <a:lstStyle/>
          <a:p>
            <a:endParaRPr lang="en-US"/>
          </a:p>
        </p:txBody>
      </p:sp>
      <p:sp>
        <p:nvSpPr>
          <p:cNvPr id="5" name="Slide Number Placeholder 4"/>
          <p:cNvSpPr>
            <a:spLocks noGrp="1"/>
          </p:cNvSpPr>
          <p:nvPr>
            <p:ph type="sldNum" sz="quarter" idx="11"/>
          </p:nvPr>
        </p:nvSpPr>
        <p:spPr/>
        <p:txBody>
          <a:bodyPr/>
          <a:lstStyle/>
          <a:p>
            <a:fld id="{A9320731-3B2C-4107-8664-CAD7BE973DC8}" type="slidenum">
              <a:rPr lang="en-US" smtClean="0"/>
              <a:pPr/>
              <a:t>73</a:t>
            </a:fld>
            <a:endParaRPr lang="en-US"/>
          </a:p>
        </p:txBody>
      </p:sp>
      <p:sp>
        <p:nvSpPr>
          <p:cNvPr id="4" name="Footer Placeholder 3">
            <a:extLst>
              <a:ext uri="{FF2B5EF4-FFF2-40B4-BE49-F238E27FC236}">
                <a16:creationId xmlns:a16="http://schemas.microsoft.com/office/drawing/2014/main" id="{A558DDB3-41D4-4FEC-B01F-7BC85766AC71}"/>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414798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0162" name="Picture 2" descr="C:\ComIT\Project Data\Doe_LibraryASC\Pictures\05-18-07\Flex rough-i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a:solidFill>
                  <a:schemeClr val="bg1"/>
                </a:solidFill>
              </a:rPr>
              <a:t>Flex Duct</a:t>
            </a:r>
          </a:p>
        </p:txBody>
      </p:sp>
      <p:sp>
        <p:nvSpPr>
          <p:cNvPr id="8" name="Content Placeholder 7"/>
          <p:cNvSpPr>
            <a:spLocks noGrp="1"/>
          </p:cNvSpPr>
          <p:nvPr>
            <p:ph idx="1"/>
          </p:nvPr>
        </p:nvSpPr>
        <p:spPr>
          <a:xfrm>
            <a:off x="2834659" y="1981200"/>
            <a:ext cx="4663390" cy="4038600"/>
          </a:xfrm>
        </p:spPr>
        <p:txBody>
          <a:bodyPr>
            <a:normAutofit lnSpcReduction="10000"/>
          </a:bodyPr>
          <a:lstStyle/>
          <a:p>
            <a:r>
              <a:rPr lang="en-US" b="0" dirty="0">
                <a:solidFill>
                  <a:schemeClr val="bg1"/>
                </a:solidFill>
              </a:rPr>
              <a:t>Accommodates field tolerances for final alignment of exposed devices</a:t>
            </a:r>
          </a:p>
          <a:p>
            <a:r>
              <a:rPr lang="en-US" b="0" dirty="0">
                <a:solidFill>
                  <a:schemeClr val="bg1"/>
                </a:solidFill>
              </a:rPr>
              <a:t>Provides some vibration isolation</a:t>
            </a:r>
          </a:p>
          <a:p>
            <a:r>
              <a:rPr lang="en-US" b="0" dirty="0">
                <a:solidFill>
                  <a:schemeClr val="bg1"/>
                </a:solidFill>
              </a:rPr>
              <a:t>Proper installation is critical</a:t>
            </a:r>
          </a:p>
          <a:p>
            <a:pPr lvl="1"/>
            <a:r>
              <a:rPr lang="en-US" dirty="0">
                <a:solidFill>
                  <a:schemeClr val="bg1"/>
                </a:solidFill>
              </a:rPr>
              <a:t>Use minimum lengths</a:t>
            </a:r>
          </a:p>
          <a:p>
            <a:pPr lvl="1"/>
            <a:r>
              <a:rPr lang="en-US" dirty="0">
                <a:solidFill>
                  <a:schemeClr val="bg1"/>
                </a:solidFill>
              </a:rPr>
              <a:t>Support is critical</a:t>
            </a:r>
          </a:p>
          <a:p>
            <a:pPr lvl="2"/>
            <a:r>
              <a:rPr lang="en-US" dirty="0">
                <a:solidFill>
                  <a:schemeClr val="bg1"/>
                </a:solidFill>
              </a:rPr>
              <a:t>Frequency </a:t>
            </a:r>
          </a:p>
          <a:p>
            <a:pPr lvl="2"/>
            <a:r>
              <a:rPr lang="en-US" dirty="0">
                <a:solidFill>
                  <a:schemeClr val="bg1"/>
                </a:solidFill>
              </a:rPr>
              <a:t>Methodology</a:t>
            </a:r>
          </a:p>
          <a:p>
            <a:pPr lvl="1"/>
            <a:r>
              <a:rPr lang="en-US" dirty="0">
                <a:solidFill>
                  <a:schemeClr val="bg1"/>
                </a:solidFill>
              </a:rPr>
              <a:t>Bend radius is critical</a:t>
            </a:r>
          </a:p>
          <a:p>
            <a:pPr lvl="1"/>
            <a:endParaRPr lang="en-US" dirty="0">
              <a:solidFill>
                <a:schemeClr val="bg1"/>
              </a:solidFill>
            </a:endParaRPr>
          </a:p>
        </p:txBody>
      </p:sp>
      <p:sp>
        <p:nvSpPr>
          <p:cNvPr id="4" name="Slide Number Placeholder 3"/>
          <p:cNvSpPr>
            <a:spLocks noGrp="1"/>
          </p:cNvSpPr>
          <p:nvPr>
            <p:ph type="sldNum" sz="quarter" idx="11"/>
          </p:nvPr>
        </p:nvSpPr>
        <p:spPr/>
        <p:txBody>
          <a:bodyPr/>
          <a:lstStyle/>
          <a:p>
            <a:fld id="{A9320731-3B2C-4107-8664-CAD7BE973DC8}" type="slidenum">
              <a:rPr lang="en-US" smtClean="0"/>
              <a:pPr/>
              <a:t>74</a:t>
            </a:fld>
            <a:endParaRPr lang="en-US"/>
          </a:p>
        </p:txBody>
      </p:sp>
      <p:sp>
        <p:nvSpPr>
          <p:cNvPr id="5" name="Footer Placeholder 4">
            <a:extLst>
              <a:ext uri="{FF2B5EF4-FFF2-40B4-BE49-F238E27FC236}">
                <a16:creationId xmlns:a16="http://schemas.microsoft.com/office/drawing/2014/main" id="{732D8DB3-875B-4D14-BE99-768933A9ED9A}"/>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196168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1186" name="Picture 2" descr="C:\ComIT\Project Data\Doe_LibraryASC\Pictures\05-18-07\Duct liner evidenc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pPr algn="r"/>
            <a:r>
              <a:rPr lang="en-US" dirty="0">
                <a:solidFill>
                  <a:schemeClr val="bg1"/>
                </a:solidFill>
              </a:rPr>
              <a:t>Insulation and Duct Liner</a:t>
            </a:r>
          </a:p>
        </p:txBody>
      </p:sp>
      <p:sp>
        <p:nvSpPr>
          <p:cNvPr id="4" name="Content Placeholder 3"/>
          <p:cNvSpPr>
            <a:spLocks noGrp="1"/>
          </p:cNvSpPr>
          <p:nvPr>
            <p:ph sz="half" idx="2"/>
          </p:nvPr>
        </p:nvSpPr>
        <p:spPr>
          <a:xfrm>
            <a:off x="5577829" y="1600220"/>
            <a:ext cx="3108926" cy="1127776"/>
          </a:xfrm>
        </p:spPr>
        <p:txBody>
          <a:bodyPr>
            <a:normAutofit fontScale="92500"/>
          </a:bodyPr>
          <a:lstStyle/>
          <a:p>
            <a:pPr marL="0" indent="0">
              <a:buNone/>
            </a:pPr>
            <a:r>
              <a:rPr lang="en-US" dirty="0">
                <a:solidFill>
                  <a:schemeClr val="bg1"/>
                </a:solidFill>
              </a:rPr>
              <a:t>Thickness typically set by energy and efficiency codes and standards …</a:t>
            </a:r>
          </a:p>
        </p:txBody>
      </p:sp>
      <p:sp>
        <p:nvSpPr>
          <p:cNvPr id="5" name="Footer Placeholder 4">
            <a:extLst>
              <a:ext uri="{FF2B5EF4-FFF2-40B4-BE49-F238E27FC236}">
                <a16:creationId xmlns:a16="http://schemas.microsoft.com/office/drawing/2014/main" id="{2C578C72-A47E-4610-A594-FAE7D7556109}"/>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20433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2210" name="Picture 2" descr="C:\Documents and Settings\David Sellers\My Documents\Technical Pictures\Seattle Crt  House\11-15-02 Site Visit Pictures\DC290_02\Duct Liner 01 P0002558.JPG"/>
          <p:cNvPicPr>
            <a:picLocks noChangeAspect="1" noChangeArrowheads="1"/>
          </p:cNvPicPr>
          <p:nvPr/>
        </p:nvPicPr>
        <p:blipFill>
          <a:blip r:embed="rId3" cstate="print"/>
          <a:srcRect/>
          <a:stretch>
            <a:fillRect/>
          </a:stretch>
        </p:blipFill>
        <p:spPr bwMode="auto">
          <a:xfrm>
            <a:off x="0" y="0"/>
            <a:ext cx="10241279" cy="6858000"/>
          </a:xfrm>
          <a:prstGeom prst="rect">
            <a:avLst/>
          </a:prstGeom>
          <a:noFill/>
        </p:spPr>
      </p:pic>
      <p:sp>
        <p:nvSpPr>
          <p:cNvPr id="4" name="Content Placeholder 3"/>
          <p:cNvSpPr>
            <a:spLocks noGrp="1"/>
          </p:cNvSpPr>
          <p:nvPr>
            <p:ph sz="half" idx="2"/>
          </p:nvPr>
        </p:nvSpPr>
        <p:spPr>
          <a:xfrm>
            <a:off x="2834659" y="4160512"/>
            <a:ext cx="4206194" cy="1127776"/>
          </a:xfrm>
        </p:spPr>
        <p:txBody>
          <a:bodyPr>
            <a:normAutofit/>
          </a:bodyPr>
          <a:lstStyle/>
          <a:p>
            <a:pPr marL="0" indent="0">
              <a:buNone/>
            </a:pPr>
            <a:r>
              <a:rPr lang="en-US" b="0" dirty="0">
                <a:solidFill>
                  <a:schemeClr val="bg1"/>
                </a:solidFill>
              </a:rPr>
              <a:t>Installation requirements typically set by industry association standards like SMACNA …</a:t>
            </a:r>
          </a:p>
        </p:txBody>
      </p:sp>
      <p:sp>
        <p:nvSpPr>
          <p:cNvPr id="3" name="Footer Placeholder 2">
            <a:extLst>
              <a:ext uri="{FF2B5EF4-FFF2-40B4-BE49-F238E27FC236}">
                <a16:creationId xmlns:a16="http://schemas.microsoft.com/office/drawing/2014/main" id="{9CF6AD4E-2B9A-4397-93AE-DD0CEAEBFCD2}"/>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163669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3234" name="Picture 2" descr="C:\ComIT\Project Data\Doe_LibraryASC\Pictures\04-20-07\Protected duct and pipe 1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7" name="Content Placeholder 3"/>
          <p:cNvSpPr>
            <a:spLocks noGrp="1"/>
          </p:cNvSpPr>
          <p:nvPr>
            <p:ph sz="half" idx="2"/>
          </p:nvPr>
        </p:nvSpPr>
        <p:spPr>
          <a:xfrm>
            <a:off x="823001" y="5166341"/>
            <a:ext cx="5943535" cy="1127776"/>
          </a:xfrm>
        </p:spPr>
        <p:txBody>
          <a:bodyPr/>
          <a:lstStyle/>
          <a:p>
            <a:pPr marL="0" indent="0">
              <a:spcBef>
                <a:spcPts val="0"/>
              </a:spcBef>
              <a:buNone/>
            </a:pPr>
            <a:r>
              <a:rPr lang="en-US" b="0" dirty="0">
                <a:solidFill>
                  <a:schemeClr val="bg1"/>
                </a:solidFill>
              </a:rPr>
              <a:t>Protection during construction </a:t>
            </a:r>
          </a:p>
          <a:p>
            <a:pPr marL="0" indent="0">
              <a:spcBef>
                <a:spcPts val="0"/>
              </a:spcBef>
              <a:buNone/>
            </a:pPr>
            <a:r>
              <a:rPr lang="en-US" b="0" dirty="0">
                <a:solidFill>
                  <a:schemeClr val="bg1"/>
                </a:solidFill>
              </a:rPr>
              <a:t>usually covered by LEED</a:t>
            </a:r>
            <a:r>
              <a:rPr lang="en-US" b="0" baseline="30000" dirty="0">
                <a:solidFill>
                  <a:schemeClr val="bg1"/>
                </a:solidFill>
              </a:rPr>
              <a:t>®</a:t>
            </a:r>
            <a:r>
              <a:rPr lang="en-US" b="0" dirty="0">
                <a:solidFill>
                  <a:schemeClr val="bg1"/>
                </a:solidFill>
              </a:rPr>
              <a:t> or other </a:t>
            </a:r>
          </a:p>
          <a:p>
            <a:pPr marL="0" indent="0">
              <a:spcBef>
                <a:spcPts val="0"/>
              </a:spcBef>
              <a:buNone/>
            </a:pPr>
            <a:r>
              <a:rPr lang="en-US" b="0" dirty="0">
                <a:solidFill>
                  <a:schemeClr val="bg1"/>
                </a:solidFill>
              </a:rPr>
              <a:t>project contractual requirements </a:t>
            </a:r>
            <a:r>
              <a:rPr lang="en-US" b="0" dirty="0">
                <a:noFill/>
              </a:rPr>
              <a:t>…    or not</a:t>
            </a:r>
          </a:p>
        </p:txBody>
      </p:sp>
      <p:sp>
        <p:nvSpPr>
          <p:cNvPr id="3" name="Footer Placeholder 2">
            <a:extLst>
              <a:ext uri="{FF2B5EF4-FFF2-40B4-BE49-F238E27FC236}">
                <a16:creationId xmlns:a16="http://schemas.microsoft.com/office/drawing/2014/main" id="{E0B45A79-E4F2-4549-9382-29AF94CB5C3B}"/>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17905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10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2" descr="C:\Documents and Settings\David Sellers\My Documents\Technical Pictures\UCB - LeConte\12-04-09\DSCN0515.JPG"/>
          <p:cNvPicPr>
            <a:picLocks noChangeAspect="1" noChangeArrowheads="1"/>
          </p:cNvPicPr>
          <p:nvPr/>
        </p:nvPicPr>
        <p:blipFill>
          <a:blip r:embed="rId3" cstate="print"/>
          <a:srcRect/>
          <a:stretch>
            <a:fillRect/>
          </a:stretch>
        </p:blipFill>
        <p:spPr bwMode="auto">
          <a:xfrm>
            <a:off x="0" y="0"/>
            <a:ext cx="9144001" cy="6858000"/>
          </a:xfrm>
          <a:prstGeom prst="rect">
            <a:avLst/>
          </a:prstGeom>
          <a:noFill/>
        </p:spPr>
      </p:pic>
      <p:pic>
        <p:nvPicPr>
          <p:cNvPr id="224259" name="Picture 3" descr="C:\Documents and Settings\David Sellers\My Documents\Technical Pictures\UCB - LeConte\12-04-09\DSCN0516.JPG"/>
          <p:cNvPicPr>
            <a:picLocks noChangeAspect="1" noChangeArrowheads="1"/>
          </p:cNvPicPr>
          <p:nvPr/>
        </p:nvPicPr>
        <p:blipFill>
          <a:blip r:embed="rId4" cstate="print"/>
          <a:srcRect/>
          <a:stretch>
            <a:fillRect/>
          </a:stretch>
        </p:blipFill>
        <p:spPr bwMode="auto">
          <a:xfrm>
            <a:off x="3474732" y="1051586"/>
            <a:ext cx="4876800" cy="3657600"/>
          </a:xfrm>
          <a:prstGeom prst="rect">
            <a:avLst/>
          </a:prstGeom>
          <a:noFill/>
          <a:ln w="76200">
            <a:solidFill>
              <a:srgbClr val="FF0000"/>
            </a:solidFill>
          </a:ln>
          <a:effectLst>
            <a:outerShdw blurRad="50800" dist="38100" dir="2700000" algn="tl" rotWithShape="0">
              <a:prstClr val="black">
                <a:alpha val="40000"/>
              </a:prstClr>
            </a:outerShdw>
          </a:effectLst>
        </p:spPr>
      </p:pic>
      <p:sp>
        <p:nvSpPr>
          <p:cNvPr id="10" name="Content Placeholder 3"/>
          <p:cNvSpPr>
            <a:spLocks noGrp="1"/>
          </p:cNvSpPr>
          <p:nvPr>
            <p:ph sz="half" idx="2"/>
          </p:nvPr>
        </p:nvSpPr>
        <p:spPr>
          <a:xfrm>
            <a:off x="823001" y="5166341"/>
            <a:ext cx="5943535" cy="1127776"/>
          </a:xfrm>
        </p:spPr>
        <p:txBody>
          <a:bodyPr/>
          <a:lstStyle/>
          <a:p>
            <a:pPr marL="0" indent="0">
              <a:spcBef>
                <a:spcPts val="0"/>
              </a:spcBef>
              <a:buNone/>
            </a:pPr>
            <a:r>
              <a:rPr lang="en-US" b="0" dirty="0">
                <a:solidFill>
                  <a:schemeClr val="bg1"/>
                </a:solidFill>
              </a:rPr>
              <a:t>Protection during construction </a:t>
            </a:r>
          </a:p>
          <a:p>
            <a:pPr marL="0" indent="0">
              <a:spcBef>
                <a:spcPts val="0"/>
              </a:spcBef>
              <a:buNone/>
            </a:pPr>
            <a:r>
              <a:rPr lang="en-US" b="0" dirty="0">
                <a:solidFill>
                  <a:schemeClr val="bg1"/>
                </a:solidFill>
              </a:rPr>
              <a:t>usually covered by LEED</a:t>
            </a:r>
            <a:r>
              <a:rPr lang="en-US" b="0" baseline="30000" dirty="0">
                <a:solidFill>
                  <a:schemeClr val="bg1"/>
                </a:solidFill>
              </a:rPr>
              <a:t>®</a:t>
            </a:r>
            <a:r>
              <a:rPr lang="en-US" b="0" dirty="0">
                <a:solidFill>
                  <a:schemeClr val="bg1"/>
                </a:solidFill>
              </a:rPr>
              <a:t> or other </a:t>
            </a:r>
          </a:p>
          <a:p>
            <a:pPr marL="0" indent="0">
              <a:spcBef>
                <a:spcPts val="0"/>
              </a:spcBef>
              <a:buNone/>
            </a:pPr>
            <a:r>
              <a:rPr lang="en-US" b="0" dirty="0">
                <a:solidFill>
                  <a:schemeClr val="bg1"/>
                </a:solidFill>
              </a:rPr>
              <a:t>project contractual requirements …    or not</a:t>
            </a:r>
          </a:p>
        </p:txBody>
      </p:sp>
      <p:sp>
        <p:nvSpPr>
          <p:cNvPr id="3" name="Footer Placeholder 2">
            <a:extLst>
              <a:ext uri="{FF2B5EF4-FFF2-40B4-BE49-F238E27FC236}">
                <a16:creationId xmlns:a16="http://schemas.microsoft.com/office/drawing/2014/main" id="{41C0C435-37F3-465D-8B53-2FB4DF5D8D39}"/>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409552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24259"/>
                                        </p:tgtEl>
                                        <p:attrNameLst>
                                          <p:attrName>style.visibility</p:attrName>
                                        </p:attrNameLst>
                                      </p:cBhvr>
                                      <p:to>
                                        <p:strVal val="visible"/>
                                      </p:to>
                                    </p:set>
                                    <p:anim calcmode="lin" valueType="num">
                                      <p:cBhvr>
                                        <p:cTn id="7" dur="1000" fill="hold"/>
                                        <p:tgtEl>
                                          <p:spTgt spid="224259"/>
                                        </p:tgtEl>
                                        <p:attrNameLst>
                                          <p:attrName>ppt_w</p:attrName>
                                        </p:attrNameLst>
                                      </p:cBhvr>
                                      <p:tavLst>
                                        <p:tav tm="0">
                                          <p:val>
                                            <p:fltVal val="0"/>
                                          </p:val>
                                        </p:tav>
                                        <p:tav tm="100000">
                                          <p:val>
                                            <p:strVal val="#ppt_w"/>
                                          </p:val>
                                        </p:tav>
                                      </p:tavLst>
                                    </p:anim>
                                    <p:anim calcmode="lin" valueType="num">
                                      <p:cBhvr>
                                        <p:cTn id="8" dur="1000" fill="hold"/>
                                        <p:tgtEl>
                                          <p:spTgt spid="22425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Flex Duct Resources</a:t>
            </a:r>
          </a:p>
        </p:txBody>
      </p:sp>
      <p:sp>
        <p:nvSpPr>
          <p:cNvPr id="8" name="Content Placeholder 7"/>
          <p:cNvSpPr>
            <a:spLocks noGrp="1"/>
          </p:cNvSpPr>
          <p:nvPr>
            <p:ph idx="1"/>
          </p:nvPr>
        </p:nvSpPr>
        <p:spPr/>
        <p:txBody>
          <a:bodyPr/>
          <a:lstStyle/>
          <a:p>
            <a:r>
              <a:rPr lang="en-US" b="0" dirty="0" err="1">
                <a:solidFill>
                  <a:schemeClr val="bg1"/>
                </a:solidFill>
              </a:rPr>
              <a:t>JPLFlex</a:t>
            </a:r>
            <a:r>
              <a:rPr lang="en-US" b="0" dirty="0">
                <a:solidFill>
                  <a:schemeClr val="bg1"/>
                </a:solidFill>
              </a:rPr>
              <a:t> website (</a:t>
            </a:r>
            <a:r>
              <a:rPr lang="en-US" b="0" dirty="0">
                <a:solidFill>
                  <a:schemeClr val="bg1"/>
                </a:solidFill>
                <a:hlinkClick r:id="rId3"/>
              </a:rPr>
              <a:t>www.jplflex.com</a:t>
            </a:r>
            <a:r>
              <a:rPr lang="en-US" b="0" dirty="0">
                <a:solidFill>
                  <a:schemeClr val="bg1"/>
                </a:solidFill>
              </a:rPr>
              <a:t>)</a:t>
            </a:r>
          </a:p>
          <a:p>
            <a:pPr lvl="1"/>
            <a:r>
              <a:rPr lang="en-US" dirty="0">
                <a:solidFill>
                  <a:srgbClr val="00B0F0"/>
                </a:solidFill>
              </a:rPr>
              <a:t>Installation guide lines</a:t>
            </a:r>
          </a:p>
          <a:p>
            <a:pPr lvl="1"/>
            <a:r>
              <a:rPr lang="en-US" dirty="0">
                <a:solidFill>
                  <a:srgbClr val="00B0F0"/>
                </a:solidFill>
              </a:rPr>
              <a:t>Friction loss calculator</a:t>
            </a:r>
          </a:p>
          <a:p>
            <a:r>
              <a:rPr lang="en-US" b="0" i="1" dirty="0">
                <a:solidFill>
                  <a:schemeClr val="bg1"/>
                </a:solidFill>
              </a:rPr>
              <a:t>Predicting the Performance of Flexible Duct Systems</a:t>
            </a:r>
          </a:p>
          <a:p>
            <a:pPr lvl="1"/>
            <a:r>
              <a:rPr lang="en-US" dirty="0">
                <a:solidFill>
                  <a:srgbClr val="00B0F0"/>
                </a:solidFill>
              </a:rPr>
              <a:t>William Allen</a:t>
            </a:r>
          </a:p>
          <a:p>
            <a:pPr lvl="1"/>
            <a:r>
              <a:rPr lang="en-US" dirty="0">
                <a:solidFill>
                  <a:srgbClr val="00B0F0"/>
                </a:solidFill>
              </a:rPr>
              <a:t>December 2010 Heating, Piping and Air Conditioning Magazine, page 28</a:t>
            </a:r>
          </a:p>
          <a:p>
            <a:pPr lvl="1"/>
            <a:r>
              <a:rPr lang="en-US" dirty="0">
                <a:solidFill>
                  <a:srgbClr val="00B0F0"/>
                </a:solidFill>
              </a:rPr>
              <a:t>www.HPAC.com</a:t>
            </a:r>
          </a:p>
        </p:txBody>
      </p:sp>
      <p:sp>
        <p:nvSpPr>
          <p:cNvPr id="3" name="Slide Number Placeholder 2"/>
          <p:cNvSpPr>
            <a:spLocks noGrp="1"/>
          </p:cNvSpPr>
          <p:nvPr>
            <p:ph type="sldNum" sz="quarter" idx="11"/>
          </p:nvPr>
        </p:nvSpPr>
        <p:spPr/>
        <p:txBody>
          <a:bodyPr/>
          <a:lstStyle/>
          <a:p>
            <a:fld id="{A9320731-3B2C-4107-8664-CAD7BE973DC8}" type="slidenum">
              <a:rPr lang="en-US" smtClean="0"/>
              <a:pPr/>
              <a:t>79</a:t>
            </a:fld>
            <a:endParaRPr lang="en-US"/>
          </a:p>
        </p:txBody>
      </p:sp>
      <p:sp>
        <p:nvSpPr>
          <p:cNvPr id="4" name="Footer Placeholder 3">
            <a:extLst>
              <a:ext uri="{FF2B5EF4-FFF2-40B4-BE49-F238E27FC236}">
                <a16:creationId xmlns:a16="http://schemas.microsoft.com/office/drawing/2014/main" id="{871DCD62-22D3-4925-9F1D-CACBF5995817}"/>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427121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97410" name="Rectangle 2"/>
          <p:cNvSpPr>
            <a:spLocks noGrp="1" noChangeArrowheads="1"/>
          </p:cNvSpPr>
          <p:nvPr>
            <p:ph type="title"/>
          </p:nvPr>
        </p:nvSpPr>
        <p:spPr/>
        <p:txBody>
          <a:bodyPr/>
          <a:lstStyle/>
          <a:p>
            <a:r>
              <a:rPr lang="en-US"/>
              <a:t>Motors Come in Standard Incremental Sizes</a:t>
            </a:r>
            <a:endParaRPr lang="en-US" dirty="0"/>
          </a:p>
        </p:txBody>
      </p:sp>
      <p:sp>
        <p:nvSpPr>
          <p:cNvPr id="1297411" name="Rectangle 3"/>
          <p:cNvSpPr>
            <a:spLocks noGrp="1" noChangeArrowheads="1"/>
          </p:cNvSpPr>
          <p:nvPr>
            <p:ph idx="1"/>
          </p:nvPr>
        </p:nvSpPr>
        <p:spPr/>
        <p:txBody>
          <a:bodyPr/>
          <a:lstStyle/>
          <a:p>
            <a:r>
              <a:rPr lang="en-US" b="0" dirty="0">
                <a:solidFill>
                  <a:schemeClr val="bg1"/>
                </a:solidFill>
              </a:rPr>
              <a:t>Fan brake horsepower requirement is typically less than the incremental motor horsepower supplied</a:t>
            </a:r>
          </a:p>
          <a:p>
            <a:r>
              <a:rPr lang="en-US" b="0" dirty="0">
                <a:solidFill>
                  <a:schemeClr val="bg1"/>
                </a:solidFill>
              </a:rPr>
              <a:t>Motor service factor provides some margin for error</a:t>
            </a:r>
          </a:p>
          <a:p>
            <a:pPr lvl="1"/>
            <a:r>
              <a:rPr lang="en-US" dirty="0">
                <a:solidFill>
                  <a:srgbClr val="00B0F0"/>
                </a:solidFill>
              </a:rPr>
              <a:t>For our example:</a:t>
            </a:r>
          </a:p>
          <a:p>
            <a:pPr lvl="2"/>
            <a:r>
              <a:rPr lang="en-US" dirty="0">
                <a:solidFill>
                  <a:srgbClr val="00B0F0"/>
                </a:solidFill>
              </a:rPr>
              <a:t>Brake horsepower at design is approximately 18 </a:t>
            </a:r>
            <a:r>
              <a:rPr lang="en-US" dirty="0" err="1">
                <a:solidFill>
                  <a:srgbClr val="00B0F0"/>
                </a:solidFill>
              </a:rPr>
              <a:t>bhp</a:t>
            </a:r>
            <a:endParaRPr lang="en-US" dirty="0">
              <a:solidFill>
                <a:srgbClr val="00B0F0"/>
              </a:solidFill>
            </a:endParaRPr>
          </a:p>
          <a:p>
            <a:pPr lvl="2"/>
            <a:r>
              <a:rPr lang="en-US" dirty="0">
                <a:solidFill>
                  <a:srgbClr val="00B0F0"/>
                </a:solidFill>
              </a:rPr>
              <a:t>Brake horsepower required if system effect is accommodated is approximately 21 </a:t>
            </a:r>
            <a:r>
              <a:rPr lang="en-US" dirty="0" err="1">
                <a:solidFill>
                  <a:srgbClr val="00B0F0"/>
                </a:solidFill>
              </a:rPr>
              <a:t>bhp</a:t>
            </a:r>
            <a:endParaRPr lang="en-US" dirty="0">
              <a:solidFill>
                <a:srgbClr val="00B0F0"/>
              </a:solidFill>
            </a:endParaRPr>
          </a:p>
          <a:p>
            <a:pPr lvl="2"/>
            <a:r>
              <a:rPr lang="en-US" dirty="0">
                <a:solidFill>
                  <a:srgbClr val="00B0F0"/>
                </a:solidFill>
              </a:rPr>
              <a:t>Horsepower available from a 20 </a:t>
            </a:r>
            <a:r>
              <a:rPr lang="en-US" dirty="0" err="1">
                <a:solidFill>
                  <a:srgbClr val="00B0F0"/>
                </a:solidFill>
              </a:rPr>
              <a:t>hp</a:t>
            </a:r>
            <a:r>
              <a:rPr lang="en-US" dirty="0">
                <a:solidFill>
                  <a:srgbClr val="00B0F0"/>
                </a:solidFill>
              </a:rPr>
              <a:t> motor with a service factor of 1.15 is 23 </a:t>
            </a:r>
            <a:r>
              <a:rPr lang="en-US" dirty="0" err="1">
                <a:solidFill>
                  <a:srgbClr val="00B0F0"/>
                </a:solidFill>
              </a:rPr>
              <a:t>hp</a:t>
            </a:r>
            <a:endParaRPr lang="en-US" dirty="0">
              <a:solidFill>
                <a:srgbClr val="00B0F0"/>
              </a:solidFill>
            </a:endParaRPr>
          </a:p>
        </p:txBody>
      </p:sp>
      <p:sp>
        <p:nvSpPr>
          <p:cNvPr id="3" name="Slide Number Placeholder 2"/>
          <p:cNvSpPr>
            <a:spLocks noGrp="1"/>
          </p:cNvSpPr>
          <p:nvPr>
            <p:ph type="sldNum" sz="quarter" idx="11"/>
          </p:nvPr>
        </p:nvSpPr>
        <p:spPr/>
        <p:txBody>
          <a:bodyPr/>
          <a:lstStyle/>
          <a:p>
            <a:fld id="{A9320731-3B2C-4107-8664-CAD7BE973DC8}" type="slidenum">
              <a:rPr lang="en-US" smtClean="0"/>
              <a:pPr/>
              <a:t>8</a:t>
            </a:fld>
            <a:endParaRPr lang="en-US"/>
          </a:p>
        </p:txBody>
      </p:sp>
      <p:sp>
        <p:nvSpPr>
          <p:cNvPr id="4" name="Footer Placeholder 3">
            <a:extLst>
              <a:ext uri="{FF2B5EF4-FFF2-40B4-BE49-F238E27FC236}">
                <a16:creationId xmlns:a16="http://schemas.microsoft.com/office/drawing/2014/main" id="{DB02962A-23D6-4BBB-A46C-BB558C1197D8}"/>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108141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8" y="685830"/>
            <a:ext cx="7772400" cy="1981170"/>
          </a:xfrm>
        </p:spPr>
        <p:txBody>
          <a:bodyPr/>
          <a:lstStyle/>
          <a:p>
            <a:r>
              <a:rPr lang="en-US" dirty="0"/>
              <a:t>Fans, Ductwork, &amp; Air Handling Components:</a:t>
            </a:r>
          </a:p>
        </p:txBody>
      </p:sp>
      <p:sp>
        <p:nvSpPr>
          <p:cNvPr id="3" name="Text Placeholder 2"/>
          <p:cNvSpPr>
            <a:spLocks noGrp="1"/>
          </p:cNvSpPr>
          <p:nvPr>
            <p:ph type="body" sz="quarter" idx="10"/>
          </p:nvPr>
        </p:nvSpPr>
        <p:spPr/>
        <p:txBody>
          <a:bodyPr>
            <a:normAutofit fontScale="85000" lnSpcReduction="10000"/>
          </a:bodyPr>
          <a:lstStyle/>
          <a:p>
            <a:pPr marL="0" indent="0">
              <a:buNone/>
            </a:pPr>
            <a:r>
              <a:rPr lang="en-US" dirty="0"/>
              <a:t>Design, Performance, &amp; Commissioning Issues </a:t>
            </a:r>
          </a:p>
        </p:txBody>
      </p:sp>
      <p:sp>
        <p:nvSpPr>
          <p:cNvPr id="4" name="Text Placeholder 3"/>
          <p:cNvSpPr>
            <a:spLocks noGrp="1"/>
          </p:cNvSpPr>
          <p:nvPr>
            <p:ph type="body" sz="quarter" idx="11"/>
          </p:nvPr>
        </p:nvSpPr>
        <p:spPr>
          <a:xfrm>
            <a:off x="838200" y="3428999"/>
            <a:ext cx="7772400" cy="457195"/>
          </a:xfrm>
        </p:spPr>
        <p:txBody>
          <a:bodyPr/>
          <a:lstStyle/>
          <a:p>
            <a:pPr marL="0" indent="0">
              <a:buNone/>
            </a:pPr>
            <a:r>
              <a:rPr lang="en-US" dirty="0"/>
              <a:t>Supplement - Loss Coefficient Exercise</a:t>
            </a:r>
          </a:p>
        </p:txBody>
      </p:sp>
      <p:sp>
        <p:nvSpPr>
          <p:cNvPr id="5" name="Text Placeholder 4"/>
          <p:cNvSpPr>
            <a:spLocks noGrp="1"/>
          </p:cNvSpPr>
          <p:nvPr>
            <p:ph type="body" sz="quarter" idx="12"/>
          </p:nvPr>
        </p:nvSpPr>
        <p:spPr/>
        <p:txBody>
          <a:bodyPr/>
          <a:lstStyle/>
          <a:p>
            <a:r>
              <a:rPr lang="en-US" dirty="0"/>
              <a:t>David Sellers	</a:t>
            </a:r>
          </a:p>
        </p:txBody>
      </p:sp>
      <p:sp>
        <p:nvSpPr>
          <p:cNvPr id="6" name="Text Placeholder 5"/>
          <p:cNvSpPr>
            <a:spLocks noGrp="1"/>
          </p:cNvSpPr>
          <p:nvPr>
            <p:ph type="body" sz="quarter" idx="13"/>
          </p:nvPr>
        </p:nvSpPr>
        <p:spPr/>
        <p:txBody>
          <a:bodyPr/>
          <a:lstStyle/>
          <a:p>
            <a:r>
              <a:rPr lang="en-US" dirty="0"/>
              <a:t>Senior Engineer</a:t>
            </a:r>
          </a:p>
        </p:txBody>
      </p:sp>
      <p:sp>
        <p:nvSpPr>
          <p:cNvPr id="7" name="Text Placeholder 6"/>
          <p:cNvSpPr>
            <a:spLocks noGrp="1"/>
          </p:cNvSpPr>
          <p:nvPr>
            <p:ph type="body" sz="quarter" idx="14"/>
          </p:nvPr>
        </p:nvSpPr>
        <p:spPr/>
        <p:txBody>
          <a:bodyPr/>
          <a:lstStyle/>
          <a:p>
            <a:r>
              <a:rPr lang="en-US" dirty="0"/>
              <a:t>Facility Dynamics Engineering</a:t>
            </a:r>
          </a:p>
        </p:txBody>
      </p:sp>
      <p:sp>
        <p:nvSpPr>
          <p:cNvPr id="8" name="Text Placeholder 7"/>
          <p:cNvSpPr>
            <a:spLocks noGrp="1"/>
          </p:cNvSpPr>
          <p:nvPr>
            <p:ph type="body" sz="quarter" idx="15"/>
          </p:nvPr>
        </p:nvSpPr>
        <p:spPr/>
        <p:txBody>
          <a:bodyPr/>
          <a:lstStyle/>
          <a:p>
            <a:r>
              <a:rPr lang="en-US" dirty="0"/>
              <a:t>November 10, 2015</a:t>
            </a:r>
          </a:p>
        </p:txBody>
      </p:sp>
    </p:spTree>
    <p:extLst>
      <p:ext uri="{BB962C8B-B14F-4D97-AF65-F5344CB8AC3E}">
        <p14:creationId xmlns:p14="http://schemas.microsoft.com/office/powerpoint/2010/main" val="250181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lstStyle/>
          <a:p>
            <a:r>
              <a:rPr lang="en-US"/>
              <a:t>Loss Coefficient Exercise</a:t>
            </a:r>
          </a:p>
        </p:txBody>
      </p:sp>
      <p:sp>
        <p:nvSpPr>
          <p:cNvPr id="1492995" name="Rectangle 3"/>
          <p:cNvSpPr>
            <a:spLocks noGrp="1" noChangeArrowheads="1"/>
          </p:cNvSpPr>
          <p:nvPr>
            <p:ph sz="half" idx="1"/>
          </p:nvPr>
        </p:nvSpPr>
        <p:spPr/>
        <p:txBody>
          <a:bodyPr/>
          <a:lstStyle/>
          <a:p>
            <a:pPr>
              <a:buFontTx/>
              <a:buNone/>
            </a:pPr>
            <a:r>
              <a:rPr lang="en-US" sz="2400">
                <a:solidFill>
                  <a:schemeClr val="accent2"/>
                </a:solidFill>
              </a:rPr>
              <a:t>Given </a:t>
            </a:r>
          </a:p>
          <a:p>
            <a:r>
              <a:rPr lang="en-US" sz="2000"/>
              <a:t>The ASHRAE loss coefficient table that follows</a:t>
            </a:r>
          </a:p>
          <a:p>
            <a:r>
              <a:rPr lang="en-US" sz="2000"/>
              <a:t>A 12” x 12” duct dimension</a:t>
            </a:r>
          </a:p>
          <a:p>
            <a:r>
              <a:rPr lang="en-US" sz="2000"/>
              <a:t>A 12” centerline radius</a:t>
            </a:r>
          </a:p>
          <a:p>
            <a:r>
              <a:rPr lang="en-US" sz="2000"/>
              <a:t>A flow rate of 1,500 cfm</a:t>
            </a:r>
          </a:p>
        </p:txBody>
      </p:sp>
      <p:sp>
        <p:nvSpPr>
          <p:cNvPr id="1492996" name="Rectangle 4"/>
          <p:cNvSpPr>
            <a:spLocks noGrp="1" noChangeArrowheads="1"/>
          </p:cNvSpPr>
          <p:nvPr>
            <p:ph sz="half" idx="2"/>
          </p:nvPr>
        </p:nvSpPr>
        <p:spPr/>
        <p:txBody>
          <a:bodyPr/>
          <a:lstStyle/>
          <a:p>
            <a:r>
              <a:rPr lang="en-US" sz="2000"/>
              <a:t>Determine</a:t>
            </a:r>
          </a:p>
          <a:p>
            <a:pPr lvl="1"/>
            <a:r>
              <a:rPr lang="en-US" sz="2000"/>
              <a:t>The loss through an elbow with no vanes</a:t>
            </a:r>
          </a:p>
          <a:p>
            <a:pPr lvl="1"/>
            <a:r>
              <a:rPr lang="en-US" sz="2000"/>
              <a:t>The loss through the elbow with 1 vane</a:t>
            </a:r>
          </a:p>
          <a:p>
            <a:pPr lvl="1"/>
            <a:r>
              <a:rPr lang="en-US" sz="2000"/>
              <a:t>The loss through the elbow with no vanes if the flow rate is 3,000 cfm</a:t>
            </a:r>
          </a:p>
        </p:txBody>
      </p:sp>
      <p:sp>
        <p:nvSpPr>
          <p:cNvPr id="3" name="Footer Placeholder 2">
            <a:extLst>
              <a:ext uri="{FF2B5EF4-FFF2-40B4-BE49-F238E27FC236}">
                <a16:creationId xmlns:a16="http://schemas.microsoft.com/office/drawing/2014/main" id="{51B1CB27-014D-4C97-AB5B-112C0511C3F8}"/>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17647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1123" name="Picture 3"/>
          <p:cNvPicPr>
            <a:picLocks noChangeAspect="1" noChangeArrowheads="1"/>
          </p:cNvPicPr>
          <p:nvPr/>
        </p:nvPicPr>
        <p:blipFill>
          <a:blip r:embed="rId3" cstate="print"/>
          <a:srcRect l="15889" t="11636" r="14749" b="5026"/>
          <a:stretch>
            <a:fillRect/>
          </a:stretch>
        </p:blipFill>
        <p:spPr bwMode="auto">
          <a:xfrm>
            <a:off x="800100" y="153988"/>
            <a:ext cx="7496175" cy="5969000"/>
          </a:xfrm>
          <a:prstGeom prst="rect">
            <a:avLst/>
          </a:prstGeom>
          <a:noFill/>
          <a:ln w="9525">
            <a:noFill/>
            <a:miter lim="800000"/>
            <a:headEnd/>
            <a:tailEnd/>
          </a:ln>
          <a:effectLst/>
        </p:spPr>
      </p:pic>
      <p:sp>
        <p:nvSpPr>
          <p:cNvPr id="3" name="Slide Number Placeholder 2"/>
          <p:cNvSpPr>
            <a:spLocks noGrp="1"/>
          </p:cNvSpPr>
          <p:nvPr>
            <p:ph type="sldNum" sz="quarter" idx="11"/>
          </p:nvPr>
        </p:nvSpPr>
        <p:spPr/>
        <p:txBody>
          <a:bodyPr/>
          <a:lstStyle/>
          <a:p>
            <a:fld id="{A9320731-3B2C-4107-8664-CAD7BE973DC8}" type="slidenum">
              <a:rPr lang="en-US" smtClean="0"/>
              <a:pPr/>
              <a:t>82</a:t>
            </a:fld>
            <a:endParaRPr lang="en-US"/>
          </a:p>
        </p:txBody>
      </p:sp>
      <p:sp>
        <p:nvSpPr>
          <p:cNvPr id="4" name="Footer Placeholder 3">
            <a:extLst>
              <a:ext uri="{FF2B5EF4-FFF2-40B4-BE49-F238E27FC236}">
                <a16:creationId xmlns:a16="http://schemas.microsoft.com/office/drawing/2014/main" id="{C0682166-9A19-41BE-9C0E-D9EDD25A4972}"/>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69267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42" name="Rectangle 2"/>
          <p:cNvSpPr>
            <a:spLocks noGrp="1" noChangeArrowheads="1"/>
          </p:cNvSpPr>
          <p:nvPr>
            <p:ph type="title"/>
          </p:nvPr>
        </p:nvSpPr>
        <p:spPr/>
        <p:txBody>
          <a:bodyPr/>
          <a:lstStyle/>
          <a:p>
            <a:r>
              <a:rPr lang="en-US" dirty="0"/>
              <a:t>Calculating Velocity Pressure</a:t>
            </a:r>
          </a:p>
        </p:txBody>
      </p:sp>
      <p:graphicFrame>
        <p:nvGraphicFramePr>
          <p:cNvPr id="1546248" name="Object 8"/>
          <p:cNvGraphicFramePr>
            <a:graphicFrameLocks noChangeAspect="1"/>
          </p:cNvGraphicFramePr>
          <p:nvPr/>
        </p:nvGraphicFramePr>
        <p:xfrm>
          <a:off x="512763" y="1744663"/>
          <a:ext cx="6873875" cy="4533900"/>
        </p:xfrm>
        <a:graphic>
          <a:graphicData uri="http://schemas.openxmlformats.org/presentationml/2006/ole">
            <mc:AlternateContent xmlns:mc="http://schemas.openxmlformats.org/markup-compatibility/2006">
              <mc:Choice xmlns:v="urn:schemas-microsoft-com:vml" Requires="v">
                <p:oleObj spid="_x0000_s10271" name="Equation" r:id="rId4" imgW="2984400" imgH="1968480" progId="Equation.3">
                  <p:embed/>
                </p:oleObj>
              </mc:Choice>
              <mc:Fallback>
                <p:oleObj name="Equation" r:id="rId4" imgW="2984400" imgH="1968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763" y="1744663"/>
                        <a:ext cx="6873875" cy="453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46249" name="Rectangle 9"/>
          <p:cNvSpPr>
            <a:spLocks noChangeArrowheads="1"/>
          </p:cNvSpPr>
          <p:nvPr/>
        </p:nvSpPr>
        <p:spPr bwMode="auto">
          <a:xfrm>
            <a:off x="1463675" y="5703888"/>
            <a:ext cx="5748338" cy="650875"/>
          </a:xfrm>
          <a:prstGeom prst="rect">
            <a:avLst/>
          </a:prstGeom>
          <a:solidFill>
            <a:schemeClr val="bg1"/>
          </a:solidFill>
          <a:ln w="9525">
            <a:noFill/>
            <a:miter lim="800000"/>
            <a:headEnd/>
            <a:tailEnd/>
          </a:ln>
          <a:effectLst/>
        </p:spPr>
        <p:txBody>
          <a:bodyPr wrap="none" anchor="ctr"/>
          <a:lstStyle/>
          <a:p>
            <a:endParaRPr lang="en-US"/>
          </a:p>
        </p:txBody>
      </p:sp>
      <p:pic>
        <p:nvPicPr>
          <p:cNvPr id="9" name="Picture 8" descr="Elbow r1 Layout2 (1).jpg"/>
          <p:cNvPicPr>
            <a:picLocks noChangeAspect="1"/>
          </p:cNvPicPr>
          <p:nvPr/>
        </p:nvPicPr>
        <p:blipFill>
          <a:blip r:embed="rId6" cstate="print"/>
          <a:stretch>
            <a:fillRect/>
          </a:stretch>
        </p:blipFill>
        <p:spPr>
          <a:xfrm>
            <a:off x="3296922" y="1693667"/>
            <a:ext cx="5683530" cy="2157221"/>
          </a:xfrm>
          <a:prstGeom prst="rect">
            <a:avLst/>
          </a:prstGeom>
        </p:spPr>
      </p:pic>
      <p:sp>
        <p:nvSpPr>
          <p:cNvPr id="3" name="Slide Number Placeholder 2"/>
          <p:cNvSpPr>
            <a:spLocks noGrp="1"/>
          </p:cNvSpPr>
          <p:nvPr>
            <p:ph type="sldNum" sz="quarter" idx="11"/>
          </p:nvPr>
        </p:nvSpPr>
        <p:spPr/>
        <p:txBody>
          <a:bodyPr/>
          <a:lstStyle/>
          <a:p>
            <a:fld id="{A9320731-3B2C-4107-8664-CAD7BE973DC8}" type="slidenum">
              <a:rPr lang="en-US" smtClean="0"/>
              <a:pPr/>
              <a:t>83</a:t>
            </a:fld>
            <a:endParaRPr lang="en-US"/>
          </a:p>
        </p:txBody>
      </p:sp>
      <p:sp>
        <p:nvSpPr>
          <p:cNvPr id="4" name="Footer Placeholder 3">
            <a:extLst>
              <a:ext uri="{FF2B5EF4-FFF2-40B4-BE49-F238E27FC236}">
                <a16:creationId xmlns:a16="http://schemas.microsoft.com/office/drawing/2014/main" id="{1CF326AF-5C9A-4EBE-8B39-990788B7CD15}"/>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247424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1546249"/>
                                        </p:tgtEl>
                                        <p:attrNameLst>
                                          <p:attrName>fillcolor</p:attrName>
                                        </p:attrNameLst>
                                      </p:cBhvr>
                                      <p:to>
                                        <a:schemeClr val="accent1"/>
                                      </p:to>
                                    </p:animClr>
                                    <p:set>
                                      <p:cBhvr>
                                        <p:cTn id="7" dur="1000" fill="hold"/>
                                        <p:tgtEl>
                                          <p:spTgt spid="1546249"/>
                                        </p:tgtEl>
                                        <p:attrNameLst>
                                          <p:attrName>fill.type</p:attrName>
                                        </p:attrNameLst>
                                      </p:cBhvr>
                                      <p:to>
                                        <p:strVal val="solid"/>
                                      </p:to>
                                    </p:set>
                                    <p:set>
                                      <p:cBhvr>
                                        <p:cTn id="8" dur="1000" fill="hold"/>
                                        <p:tgtEl>
                                          <p:spTgt spid="1546249"/>
                                        </p:tgtEl>
                                        <p:attrNameLst>
                                          <p:attrName>fill.on</p:attrName>
                                        </p:attrNameLst>
                                      </p:cBhvr>
                                      <p:to>
                                        <p:strVal val="true"/>
                                      </p:to>
                                    </p:set>
                                  </p:childTnLst>
                                </p:cTn>
                              </p:par>
                              <p:par>
                                <p:cTn id="9" presetID="9" presetClass="emph" presetSubtype="0" grpId="0" nodeType="withEffect">
                                  <p:stCondLst>
                                    <p:cond delay="0"/>
                                  </p:stCondLst>
                                  <p:childTnLst>
                                    <p:set>
                                      <p:cBhvr rctx="PPT">
                                        <p:cTn id="10" dur="indefinite"/>
                                        <p:tgtEl>
                                          <p:spTgt spid="1546249"/>
                                        </p:tgtEl>
                                        <p:attrNameLst>
                                          <p:attrName>style.opacity</p:attrName>
                                        </p:attrNameLst>
                                      </p:cBhvr>
                                      <p:to>
                                        <p:strVal val="0.25"/>
                                      </p:to>
                                    </p:set>
                                    <p:animEffect filter="image" prLst="opacity: 0.25">
                                      <p:cBhvr rctx="IE">
                                        <p:cTn id="11" dur="indefinite"/>
                                        <p:tgtEl>
                                          <p:spTgt spid="1546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4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42" name="Rectangle 2"/>
          <p:cNvSpPr>
            <a:spLocks noGrp="1" noChangeArrowheads="1"/>
          </p:cNvSpPr>
          <p:nvPr>
            <p:ph type="title"/>
          </p:nvPr>
        </p:nvSpPr>
        <p:spPr/>
        <p:txBody>
          <a:bodyPr/>
          <a:lstStyle/>
          <a:p>
            <a:r>
              <a:rPr lang="en-US" dirty="0"/>
              <a:t>Calculating Velocity Pressure</a:t>
            </a:r>
          </a:p>
        </p:txBody>
      </p:sp>
      <p:graphicFrame>
        <p:nvGraphicFramePr>
          <p:cNvPr id="1546248" name="Object 8"/>
          <p:cNvGraphicFramePr>
            <a:graphicFrameLocks noChangeAspect="1"/>
          </p:cNvGraphicFramePr>
          <p:nvPr/>
        </p:nvGraphicFramePr>
        <p:xfrm>
          <a:off x="522193" y="1766698"/>
          <a:ext cx="2684594" cy="2562931"/>
        </p:xfrm>
        <a:graphic>
          <a:graphicData uri="http://schemas.openxmlformats.org/presentationml/2006/ole">
            <mc:AlternateContent xmlns:mc="http://schemas.openxmlformats.org/markup-compatibility/2006">
              <mc:Choice xmlns:v="urn:schemas-microsoft-com:vml" Requires="v">
                <p:oleObj spid="_x0000_s11295" name="Equation" r:id="rId4" imgW="1384200" imgH="1320480" progId="Equation.3">
                  <p:embed/>
                </p:oleObj>
              </mc:Choice>
              <mc:Fallback>
                <p:oleObj name="Equation" r:id="rId4" imgW="1384200" imgH="1320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193" y="1766698"/>
                        <a:ext cx="2684594" cy="25629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Elbow r1 Layout2 (1).jpg"/>
          <p:cNvPicPr>
            <a:picLocks noChangeAspect="1"/>
          </p:cNvPicPr>
          <p:nvPr/>
        </p:nvPicPr>
        <p:blipFill>
          <a:blip r:embed="rId6" cstate="print"/>
          <a:stretch>
            <a:fillRect/>
          </a:stretch>
        </p:blipFill>
        <p:spPr>
          <a:xfrm>
            <a:off x="3296922" y="1693667"/>
            <a:ext cx="5683530" cy="2157221"/>
          </a:xfrm>
          <a:prstGeom prst="rect">
            <a:avLst/>
          </a:prstGeom>
        </p:spPr>
      </p:pic>
      <p:sp>
        <p:nvSpPr>
          <p:cNvPr id="3" name="Slide Number Placeholder 2"/>
          <p:cNvSpPr>
            <a:spLocks noGrp="1"/>
          </p:cNvSpPr>
          <p:nvPr>
            <p:ph type="sldNum" sz="quarter" idx="11"/>
          </p:nvPr>
        </p:nvSpPr>
        <p:spPr/>
        <p:txBody>
          <a:bodyPr/>
          <a:lstStyle/>
          <a:p>
            <a:fld id="{A9320731-3B2C-4107-8664-CAD7BE973DC8}" type="slidenum">
              <a:rPr lang="en-US" smtClean="0"/>
              <a:pPr/>
              <a:t>84</a:t>
            </a:fld>
            <a:endParaRPr lang="en-US"/>
          </a:p>
        </p:txBody>
      </p:sp>
      <p:sp>
        <p:nvSpPr>
          <p:cNvPr id="4" name="Footer Placeholder 3">
            <a:extLst>
              <a:ext uri="{FF2B5EF4-FFF2-40B4-BE49-F238E27FC236}">
                <a16:creationId xmlns:a16="http://schemas.microsoft.com/office/drawing/2014/main" id="{836C993E-B68D-46E7-8441-72FFE5FCCEBF}"/>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59719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42" name="Rectangle 2"/>
          <p:cNvSpPr>
            <a:spLocks noGrp="1" noChangeArrowheads="1"/>
          </p:cNvSpPr>
          <p:nvPr>
            <p:ph type="title"/>
          </p:nvPr>
        </p:nvSpPr>
        <p:spPr/>
        <p:txBody>
          <a:bodyPr/>
          <a:lstStyle/>
          <a:p>
            <a:r>
              <a:rPr lang="en-US" dirty="0"/>
              <a:t>Calculating Velocity Pressure</a:t>
            </a:r>
          </a:p>
        </p:txBody>
      </p:sp>
      <p:graphicFrame>
        <p:nvGraphicFramePr>
          <p:cNvPr id="1546248" name="Object 8"/>
          <p:cNvGraphicFramePr>
            <a:graphicFrameLocks noChangeAspect="1"/>
          </p:cNvGraphicFramePr>
          <p:nvPr/>
        </p:nvGraphicFramePr>
        <p:xfrm>
          <a:off x="520700" y="1766888"/>
          <a:ext cx="2709863" cy="2562225"/>
        </p:xfrm>
        <a:graphic>
          <a:graphicData uri="http://schemas.openxmlformats.org/presentationml/2006/ole">
            <mc:AlternateContent xmlns:mc="http://schemas.openxmlformats.org/markup-compatibility/2006">
              <mc:Choice xmlns:v="urn:schemas-microsoft-com:vml" Requires="v">
                <p:oleObj spid="_x0000_s12319" name="Equation" r:id="rId4" imgW="1396800" imgH="1320480" progId="Equation.3">
                  <p:embed/>
                </p:oleObj>
              </mc:Choice>
              <mc:Fallback>
                <p:oleObj name="Equation" r:id="rId4" imgW="1396800" imgH="1320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700" y="1766888"/>
                        <a:ext cx="2709863" cy="2562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Elbow r1 Layout2 (1).jpg"/>
          <p:cNvPicPr>
            <a:picLocks noChangeAspect="1"/>
          </p:cNvPicPr>
          <p:nvPr/>
        </p:nvPicPr>
        <p:blipFill>
          <a:blip r:embed="rId6" cstate="print"/>
          <a:stretch>
            <a:fillRect/>
          </a:stretch>
        </p:blipFill>
        <p:spPr>
          <a:xfrm>
            <a:off x="3296922" y="1693667"/>
            <a:ext cx="5683530" cy="2157221"/>
          </a:xfrm>
          <a:prstGeom prst="rect">
            <a:avLst/>
          </a:prstGeom>
        </p:spPr>
      </p:pic>
      <p:sp>
        <p:nvSpPr>
          <p:cNvPr id="3" name="Slide Number Placeholder 2"/>
          <p:cNvSpPr>
            <a:spLocks noGrp="1"/>
          </p:cNvSpPr>
          <p:nvPr>
            <p:ph type="sldNum" sz="quarter" idx="11"/>
          </p:nvPr>
        </p:nvSpPr>
        <p:spPr/>
        <p:txBody>
          <a:bodyPr/>
          <a:lstStyle/>
          <a:p>
            <a:fld id="{A9320731-3B2C-4107-8664-CAD7BE973DC8}" type="slidenum">
              <a:rPr lang="en-US" smtClean="0"/>
              <a:pPr/>
              <a:t>85</a:t>
            </a:fld>
            <a:endParaRPr lang="en-US"/>
          </a:p>
        </p:txBody>
      </p:sp>
      <p:sp>
        <p:nvSpPr>
          <p:cNvPr id="4" name="Footer Placeholder 3">
            <a:extLst>
              <a:ext uri="{FF2B5EF4-FFF2-40B4-BE49-F238E27FC236}">
                <a16:creationId xmlns:a16="http://schemas.microsoft.com/office/drawing/2014/main" id="{A9D06017-8C31-4185-8BA9-702181318550}"/>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201575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0948" name="Rectangle 4"/>
          <p:cNvSpPr>
            <a:spLocks noGrp="1" noChangeArrowheads="1"/>
          </p:cNvSpPr>
          <p:nvPr>
            <p:ph type="title"/>
          </p:nvPr>
        </p:nvSpPr>
        <p:spPr/>
        <p:txBody>
          <a:bodyPr/>
          <a:lstStyle/>
          <a:p>
            <a:r>
              <a:rPr lang="en-US" dirty="0"/>
              <a:t>Selecting and Applying the Loss Coefficient</a:t>
            </a:r>
          </a:p>
        </p:txBody>
      </p:sp>
      <p:graphicFrame>
        <p:nvGraphicFramePr>
          <p:cNvPr id="1490952" name="Object 8"/>
          <p:cNvGraphicFramePr>
            <a:graphicFrameLocks noChangeAspect="1"/>
          </p:cNvGraphicFramePr>
          <p:nvPr/>
        </p:nvGraphicFramePr>
        <p:xfrm>
          <a:off x="425450" y="2811463"/>
          <a:ext cx="8359775" cy="2538412"/>
        </p:xfrm>
        <a:graphic>
          <a:graphicData uri="http://schemas.openxmlformats.org/presentationml/2006/ole">
            <mc:AlternateContent xmlns:mc="http://schemas.openxmlformats.org/markup-compatibility/2006">
              <mc:Choice xmlns:v="urn:schemas-microsoft-com:vml" Requires="v">
                <p:oleObj spid="_x0000_s13343" name="Equation" r:id="rId4" imgW="3632040" imgH="1104840" progId="Equation.3">
                  <p:embed/>
                </p:oleObj>
              </mc:Choice>
              <mc:Fallback>
                <p:oleObj name="Equation" r:id="rId4" imgW="3632040" imgH="11048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450" y="2811463"/>
                        <a:ext cx="8359775" cy="2538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7" descr="Elbow r1 Layout2 (1).jpg"/>
          <p:cNvPicPr>
            <a:picLocks noChangeAspect="1"/>
          </p:cNvPicPr>
          <p:nvPr/>
        </p:nvPicPr>
        <p:blipFill>
          <a:blip r:embed="rId6" cstate="print"/>
          <a:stretch>
            <a:fillRect/>
          </a:stretch>
        </p:blipFill>
        <p:spPr>
          <a:xfrm>
            <a:off x="3296922" y="1693667"/>
            <a:ext cx="5683530" cy="2157221"/>
          </a:xfrm>
          <a:prstGeom prst="rect">
            <a:avLst/>
          </a:prstGeom>
        </p:spPr>
      </p:pic>
      <p:sp>
        <p:nvSpPr>
          <p:cNvPr id="3" name="Slide Number Placeholder 2"/>
          <p:cNvSpPr>
            <a:spLocks noGrp="1"/>
          </p:cNvSpPr>
          <p:nvPr>
            <p:ph type="sldNum" sz="quarter" idx="11"/>
          </p:nvPr>
        </p:nvSpPr>
        <p:spPr/>
        <p:txBody>
          <a:bodyPr/>
          <a:lstStyle/>
          <a:p>
            <a:fld id="{A9320731-3B2C-4107-8664-CAD7BE973DC8}" type="slidenum">
              <a:rPr lang="en-US" smtClean="0"/>
              <a:pPr/>
              <a:t>86</a:t>
            </a:fld>
            <a:endParaRPr lang="en-US"/>
          </a:p>
        </p:txBody>
      </p:sp>
      <p:sp>
        <p:nvSpPr>
          <p:cNvPr id="4" name="Footer Placeholder 3">
            <a:extLst>
              <a:ext uri="{FF2B5EF4-FFF2-40B4-BE49-F238E27FC236}">
                <a16:creationId xmlns:a16="http://schemas.microsoft.com/office/drawing/2014/main" id="{A0EA40DA-265E-4A17-A99B-AD99DA51FCEE}"/>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104544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0948" name="Rectangle 4"/>
          <p:cNvSpPr>
            <a:spLocks noGrp="1" noChangeArrowheads="1"/>
          </p:cNvSpPr>
          <p:nvPr>
            <p:ph type="title"/>
          </p:nvPr>
        </p:nvSpPr>
        <p:spPr/>
        <p:txBody>
          <a:bodyPr/>
          <a:lstStyle/>
          <a:p>
            <a:r>
              <a:rPr lang="en-US" dirty="0"/>
              <a:t>Selecting and Applying the Loss Coefficient</a:t>
            </a:r>
          </a:p>
        </p:txBody>
      </p:sp>
      <p:graphicFrame>
        <p:nvGraphicFramePr>
          <p:cNvPr id="1490952" name="Object 8"/>
          <p:cNvGraphicFramePr>
            <a:graphicFrameLocks noChangeAspect="1"/>
          </p:cNvGraphicFramePr>
          <p:nvPr/>
        </p:nvGraphicFramePr>
        <p:xfrm>
          <a:off x="455613" y="1965325"/>
          <a:ext cx="2697162" cy="1550988"/>
        </p:xfrm>
        <a:graphic>
          <a:graphicData uri="http://schemas.openxmlformats.org/presentationml/2006/ole">
            <mc:AlternateContent xmlns:mc="http://schemas.openxmlformats.org/markup-compatibility/2006">
              <mc:Choice xmlns:v="urn:schemas-microsoft-com:vml" Requires="v">
                <p:oleObj spid="_x0000_s14367" name="Equation" r:id="rId4" imgW="1346040" imgH="774360" progId="Equation.3">
                  <p:embed/>
                </p:oleObj>
              </mc:Choice>
              <mc:Fallback>
                <p:oleObj name="Equation" r:id="rId4" imgW="1346040" imgH="7743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3" y="1965325"/>
                        <a:ext cx="2697162" cy="1550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7" descr="Elbow r1 Layout2 (1).jpg"/>
          <p:cNvPicPr>
            <a:picLocks noChangeAspect="1"/>
          </p:cNvPicPr>
          <p:nvPr/>
        </p:nvPicPr>
        <p:blipFill>
          <a:blip r:embed="rId6" cstate="print"/>
          <a:stretch>
            <a:fillRect/>
          </a:stretch>
        </p:blipFill>
        <p:spPr>
          <a:xfrm>
            <a:off x="3296922" y="1693667"/>
            <a:ext cx="5683530" cy="2157221"/>
          </a:xfrm>
          <a:prstGeom prst="rect">
            <a:avLst/>
          </a:prstGeom>
        </p:spPr>
      </p:pic>
      <p:pic>
        <p:nvPicPr>
          <p:cNvPr id="9" name="Picture 3"/>
          <p:cNvPicPr>
            <a:picLocks noChangeAspect="1" noChangeArrowheads="1"/>
          </p:cNvPicPr>
          <p:nvPr/>
        </p:nvPicPr>
        <p:blipFill>
          <a:blip r:embed="rId7" cstate="print"/>
          <a:srcRect l="15889" t="11636" r="22807" b="61904"/>
          <a:stretch>
            <a:fillRect/>
          </a:stretch>
        </p:blipFill>
        <p:spPr bwMode="auto">
          <a:xfrm>
            <a:off x="2375513" y="4483617"/>
            <a:ext cx="6625268" cy="1895149"/>
          </a:xfrm>
          <a:prstGeom prst="rect">
            <a:avLst/>
          </a:prstGeom>
          <a:noFill/>
          <a:ln w="9525">
            <a:noFill/>
            <a:miter lim="800000"/>
            <a:headEnd/>
            <a:tailEnd/>
          </a:ln>
          <a:effectLst/>
        </p:spPr>
      </p:pic>
      <p:sp>
        <p:nvSpPr>
          <p:cNvPr id="10" name="Rectangle 9"/>
          <p:cNvSpPr/>
          <p:nvPr/>
        </p:nvSpPr>
        <p:spPr bwMode="auto">
          <a:xfrm>
            <a:off x="4068242" y="4819486"/>
            <a:ext cx="239485" cy="979714"/>
          </a:xfrm>
          <a:prstGeom prst="rect">
            <a:avLst/>
          </a:prstGeom>
          <a:solidFill>
            <a:srgbClr val="FF0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1" name="Rectangle 10"/>
          <p:cNvSpPr/>
          <p:nvPr/>
        </p:nvSpPr>
        <p:spPr bwMode="auto">
          <a:xfrm>
            <a:off x="2805499" y="5331114"/>
            <a:ext cx="3570514" cy="185057"/>
          </a:xfrm>
          <a:prstGeom prst="rect">
            <a:avLst/>
          </a:prstGeom>
          <a:solidFill>
            <a:srgbClr val="0033CC">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a:off x="4960871" y="5962485"/>
            <a:ext cx="272142" cy="337457"/>
          </a:xfrm>
          <a:prstGeom prst="rect">
            <a:avLst/>
          </a:prstGeom>
          <a:solidFill>
            <a:srgbClr val="FFFF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3" name="Rectangle 12"/>
          <p:cNvSpPr/>
          <p:nvPr/>
        </p:nvSpPr>
        <p:spPr bwMode="auto">
          <a:xfrm>
            <a:off x="231354" y="2445745"/>
            <a:ext cx="3139807" cy="11237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3" name="Slide Number Placeholder 2"/>
          <p:cNvSpPr>
            <a:spLocks noGrp="1"/>
          </p:cNvSpPr>
          <p:nvPr>
            <p:ph type="sldNum" sz="quarter" idx="11"/>
          </p:nvPr>
        </p:nvSpPr>
        <p:spPr/>
        <p:txBody>
          <a:bodyPr/>
          <a:lstStyle/>
          <a:p>
            <a:fld id="{A9320731-3B2C-4107-8664-CAD7BE973DC8}" type="slidenum">
              <a:rPr lang="en-US" smtClean="0"/>
              <a:pPr/>
              <a:t>87</a:t>
            </a:fld>
            <a:endParaRPr lang="en-US"/>
          </a:p>
        </p:txBody>
      </p:sp>
      <p:sp>
        <p:nvSpPr>
          <p:cNvPr id="4" name="Footer Placeholder 3">
            <a:extLst>
              <a:ext uri="{FF2B5EF4-FFF2-40B4-BE49-F238E27FC236}">
                <a16:creationId xmlns:a16="http://schemas.microsoft.com/office/drawing/2014/main" id="{8A2F7A29-BBA3-4C0B-832B-4C8D0BA7DC15}"/>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74369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0948" name="Rectangle 4"/>
          <p:cNvSpPr>
            <a:spLocks noGrp="1" noChangeArrowheads="1"/>
          </p:cNvSpPr>
          <p:nvPr>
            <p:ph type="title"/>
          </p:nvPr>
        </p:nvSpPr>
        <p:spPr/>
        <p:txBody>
          <a:bodyPr/>
          <a:lstStyle/>
          <a:p>
            <a:r>
              <a:rPr lang="en-US" dirty="0"/>
              <a:t>Selecting and Applying the Loss Coefficient</a:t>
            </a:r>
          </a:p>
        </p:txBody>
      </p:sp>
      <p:pic>
        <p:nvPicPr>
          <p:cNvPr id="8" name="Picture 7" descr="Elbow r1 Layout2 (1).jpg"/>
          <p:cNvPicPr>
            <a:picLocks noChangeAspect="1"/>
          </p:cNvPicPr>
          <p:nvPr/>
        </p:nvPicPr>
        <p:blipFill>
          <a:blip r:embed="rId4" cstate="print"/>
          <a:stretch>
            <a:fillRect/>
          </a:stretch>
        </p:blipFill>
        <p:spPr>
          <a:xfrm>
            <a:off x="3296922" y="1693667"/>
            <a:ext cx="5683530" cy="2157221"/>
          </a:xfrm>
          <a:prstGeom prst="rect">
            <a:avLst/>
          </a:prstGeom>
        </p:spPr>
      </p:pic>
      <p:pic>
        <p:nvPicPr>
          <p:cNvPr id="9" name="Picture 3"/>
          <p:cNvPicPr>
            <a:picLocks noChangeAspect="1" noChangeArrowheads="1"/>
          </p:cNvPicPr>
          <p:nvPr/>
        </p:nvPicPr>
        <p:blipFill>
          <a:blip r:embed="rId5" cstate="print"/>
          <a:srcRect l="15889" t="11636" r="22807" b="61904"/>
          <a:stretch>
            <a:fillRect/>
          </a:stretch>
        </p:blipFill>
        <p:spPr bwMode="auto">
          <a:xfrm>
            <a:off x="2375513" y="4483617"/>
            <a:ext cx="6625268" cy="1895149"/>
          </a:xfrm>
          <a:prstGeom prst="rect">
            <a:avLst/>
          </a:prstGeom>
          <a:noFill/>
          <a:ln w="9525">
            <a:noFill/>
            <a:miter lim="800000"/>
            <a:headEnd/>
            <a:tailEnd/>
          </a:ln>
          <a:effectLst/>
        </p:spPr>
      </p:pic>
      <p:sp>
        <p:nvSpPr>
          <p:cNvPr id="10" name="Rectangle 9"/>
          <p:cNvSpPr/>
          <p:nvPr/>
        </p:nvSpPr>
        <p:spPr bwMode="auto">
          <a:xfrm>
            <a:off x="4068242" y="4819486"/>
            <a:ext cx="239485" cy="979714"/>
          </a:xfrm>
          <a:prstGeom prst="rect">
            <a:avLst/>
          </a:prstGeom>
          <a:solidFill>
            <a:srgbClr val="FF0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1" name="Rectangle 10"/>
          <p:cNvSpPr/>
          <p:nvPr/>
        </p:nvSpPr>
        <p:spPr bwMode="auto">
          <a:xfrm>
            <a:off x="2805499" y="5331114"/>
            <a:ext cx="3570514" cy="185057"/>
          </a:xfrm>
          <a:prstGeom prst="rect">
            <a:avLst/>
          </a:prstGeom>
          <a:solidFill>
            <a:srgbClr val="0033CC">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a:off x="4960871" y="5962485"/>
            <a:ext cx="272142" cy="337457"/>
          </a:xfrm>
          <a:prstGeom prst="rect">
            <a:avLst/>
          </a:prstGeom>
          <a:solidFill>
            <a:srgbClr val="FFFF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aphicFrame>
        <p:nvGraphicFramePr>
          <p:cNvPr id="14" name="Object 8"/>
          <p:cNvGraphicFramePr>
            <a:graphicFrameLocks noChangeAspect="1"/>
          </p:cNvGraphicFramePr>
          <p:nvPr/>
        </p:nvGraphicFramePr>
        <p:xfrm>
          <a:off x="455613" y="1965325"/>
          <a:ext cx="2697162" cy="1550988"/>
        </p:xfrm>
        <a:graphic>
          <a:graphicData uri="http://schemas.openxmlformats.org/presentationml/2006/ole">
            <mc:AlternateContent xmlns:mc="http://schemas.openxmlformats.org/markup-compatibility/2006">
              <mc:Choice xmlns:v="urn:schemas-microsoft-com:vml" Requires="v">
                <p:oleObj spid="_x0000_s15391" name="Equation" r:id="rId6" imgW="1346040" imgH="774360" progId="Equation.3">
                  <p:embed/>
                </p:oleObj>
              </mc:Choice>
              <mc:Fallback>
                <p:oleObj name="Equation" r:id="rId6" imgW="1346040" imgH="7743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613" y="1965325"/>
                        <a:ext cx="2697162" cy="1550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Slide Number Placeholder 2"/>
          <p:cNvSpPr>
            <a:spLocks noGrp="1"/>
          </p:cNvSpPr>
          <p:nvPr>
            <p:ph type="sldNum" sz="quarter" idx="11"/>
          </p:nvPr>
        </p:nvSpPr>
        <p:spPr/>
        <p:txBody>
          <a:bodyPr/>
          <a:lstStyle/>
          <a:p>
            <a:fld id="{A9320731-3B2C-4107-8664-CAD7BE973DC8}" type="slidenum">
              <a:rPr lang="en-US" smtClean="0"/>
              <a:pPr/>
              <a:t>88</a:t>
            </a:fld>
            <a:endParaRPr lang="en-US"/>
          </a:p>
        </p:txBody>
      </p:sp>
      <p:sp>
        <p:nvSpPr>
          <p:cNvPr id="4" name="Footer Placeholder 3">
            <a:extLst>
              <a:ext uri="{FF2B5EF4-FFF2-40B4-BE49-F238E27FC236}">
                <a16:creationId xmlns:a16="http://schemas.microsoft.com/office/drawing/2014/main" id="{645A952D-88F5-43C6-A9F4-A5E73160B2F6}"/>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425405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0948" name="Rectangle 4"/>
          <p:cNvSpPr>
            <a:spLocks noGrp="1" noChangeArrowheads="1"/>
          </p:cNvSpPr>
          <p:nvPr>
            <p:ph type="title"/>
          </p:nvPr>
        </p:nvSpPr>
        <p:spPr/>
        <p:txBody>
          <a:bodyPr/>
          <a:lstStyle/>
          <a:p>
            <a:r>
              <a:rPr lang="en-US" dirty="0"/>
              <a:t>Selecting and Applying the Loss Coefficient</a:t>
            </a:r>
          </a:p>
        </p:txBody>
      </p:sp>
      <p:pic>
        <p:nvPicPr>
          <p:cNvPr id="8" name="Picture 7" descr="Elbow r1 Layout2 (1).jpg"/>
          <p:cNvPicPr>
            <a:picLocks noChangeAspect="1"/>
          </p:cNvPicPr>
          <p:nvPr/>
        </p:nvPicPr>
        <p:blipFill>
          <a:blip r:embed="rId4" cstate="print"/>
          <a:stretch>
            <a:fillRect/>
          </a:stretch>
        </p:blipFill>
        <p:spPr>
          <a:xfrm>
            <a:off x="3296922" y="1693667"/>
            <a:ext cx="5683530" cy="2157221"/>
          </a:xfrm>
          <a:prstGeom prst="rect">
            <a:avLst/>
          </a:prstGeom>
        </p:spPr>
      </p:pic>
      <p:pic>
        <p:nvPicPr>
          <p:cNvPr id="9" name="Picture 3"/>
          <p:cNvPicPr>
            <a:picLocks noChangeAspect="1" noChangeArrowheads="1"/>
          </p:cNvPicPr>
          <p:nvPr/>
        </p:nvPicPr>
        <p:blipFill>
          <a:blip r:embed="rId5" cstate="print"/>
          <a:srcRect l="15889" t="11636" r="22807" b="61904"/>
          <a:stretch>
            <a:fillRect/>
          </a:stretch>
        </p:blipFill>
        <p:spPr bwMode="auto">
          <a:xfrm>
            <a:off x="2375513" y="4483617"/>
            <a:ext cx="6625268" cy="1895149"/>
          </a:xfrm>
          <a:prstGeom prst="rect">
            <a:avLst/>
          </a:prstGeom>
          <a:noFill/>
          <a:ln w="9525">
            <a:noFill/>
            <a:miter lim="800000"/>
            <a:headEnd/>
            <a:tailEnd/>
          </a:ln>
          <a:effectLst/>
        </p:spPr>
      </p:pic>
      <p:sp>
        <p:nvSpPr>
          <p:cNvPr id="10" name="Rectangle 9"/>
          <p:cNvSpPr/>
          <p:nvPr/>
        </p:nvSpPr>
        <p:spPr bwMode="auto">
          <a:xfrm>
            <a:off x="4068242" y="4819486"/>
            <a:ext cx="239485" cy="979714"/>
          </a:xfrm>
          <a:prstGeom prst="rect">
            <a:avLst/>
          </a:prstGeom>
          <a:solidFill>
            <a:srgbClr val="FF0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1" name="Rectangle 10"/>
          <p:cNvSpPr/>
          <p:nvPr/>
        </p:nvSpPr>
        <p:spPr bwMode="auto">
          <a:xfrm>
            <a:off x="2805499" y="5331114"/>
            <a:ext cx="3570514" cy="185057"/>
          </a:xfrm>
          <a:prstGeom prst="rect">
            <a:avLst/>
          </a:prstGeom>
          <a:solidFill>
            <a:srgbClr val="0033CC">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a:off x="4960871" y="5962485"/>
            <a:ext cx="272142" cy="337457"/>
          </a:xfrm>
          <a:prstGeom prst="rect">
            <a:avLst/>
          </a:prstGeom>
          <a:solidFill>
            <a:srgbClr val="FFFF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aphicFrame>
        <p:nvGraphicFramePr>
          <p:cNvPr id="14" name="Object 8"/>
          <p:cNvGraphicFramePr>
            <a:graphicFrameLocks noChangeAspect="1"/>
          </p:cNvGraphicFramePr>
          <p:nvPr/>
        </p:nvGraphicFramePr>
        <p:xfrm>
          <a:off x="454025" y="1965325"/>
          <a:ext cx="2646363" cy="1550988"/>
        </p:xfrm>
        <a:graphic>
          <a:graphicData uri="http://schemas.openxmlformats.org/presentationml/2006/ole">
            <mc:AlternateContent xmlns:mc="http://schemas.openxmlformats.org/markup-compatibility/2006">
              <mc:Choice xmlns:v="urn:schemas-microsoft-com:vml" Requires="v">
                <p:oleObj spid="_x0000_s16415" name="Equation" r:id="rId6" imgW="1320480" imgH="774360" progId="Equation.3">
                  <p:embed/>
                </p:oleObj>
              </mc:Choice>
              <mc:Fallback>
                <p:oleObj name="Equation" r:id="rId6" imgW="1320480" imgH="7743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025" y="1965325"/>
                        <a:ext cx="2646363" cy="1550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12"/>
          <p:cNvSpPr/>
          <p:nvPr/>
        </p:nvSpPr>
        <p:spPr bwMode="auto">
          <a:xfrm>
            <a:off x="231354" y="3007604"/>
            <a:ext cx="3139807" cy="6389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3" name="Slide Number Placeholder 2"/>
          <p:cNvSpPr>
            <a:spLocks noGrp="1"/>
          </p:cNvSpPr>
          <p:nvPr>
            <p:ph type="sldNum" sz="quarter" idx="11"/>
          </p:nvPr>
        </p:nvSpPr>
        <p:spPr/>
        <p:txBody>
          <a:bodyPr/>
          <a:lstStyle/>
          <a:p>
            <a:fld id="{A9320731-3B2C-4107-8664-CAD7BE973DC8}" type="slidenum">
              <a:rPr lang="en-US" smtClean="0"/>
              <a:pPr/>
              <a:t>89</a:t>
            </a:fld>
            <a:endParaRPr lang="en-US"/>
          </a:p>
        </p:txBody>
      </p:sp>
      <p:sp>
        <p:nvSpPr>
          <p:cNvPr id="4" name="Footer Placeholder 3">
            <a:extLst>
              <a:ext uri="{FF2B5EF4-FFF2-40B4-BE49-F238E27FC236}">
                <a16:creationId xmlns:a16="http://schemas.microsoft.com/office/drawing/2014/main" id="{687B3530-DE92-4E50-B25C-2C68EF96BFD2}"/>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184485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99458" name="Rectangle 2"/>
          <p:cNvSpPr>
            <a:spLocks noGrp="1" noChangeArrowheads="1"/>
          </p:cNvSpPr>
          <p:nvPr>
            <p:ph type="title"/>
          </p:nvPr>
        </p:nvSpPr>
        <p:spPr>
          <a:xfrm>
            <a:off x="3657600" y="609600"/>
            <a:ext cx="4800600" cy="1295400"/>
          </a:xfrm>
        </p:spPr>
        <p:txBody>
          <a:bodyPr>
            <a:normAutofit fontScale="90000"/>
          </a:bodyPr>
          <a:lstStyle/>
          <a:p>
            <a:r>
              <a:rPr lang="en-US" dirty="0">
                <a:solidFill>
                  <a:schemeClr val="bg1"/>
                </a:solidFill>
              </a:rPr>
              <a:t>This Problem is Often Solved by Throwing Energy at It</a:t>
            </a:r>
          </a:p>
        </p:txBody>
      </p:sp>
      <p:sp>
        <p:nvSpPr>
          <p:cNvPr id="1299459" name="Rectangle 3"/>
          <p:cNvSpPr>
            <a:spLocks noGrp="1" noChangeArrowheads="1"/>
          </p:cNvSpPr>
          <p:nvPr>
            <p:ph idx="1"/>
          </p:nvPr>
        </p:nvSpPr>
        <p:spPr>
          <a:xfrm>
            <a:off x="4038600" y="2286000"/>
            <a:ext cx="4419600" cy="4191000"/>
          </a:xfrm>
        </p:spPr>
        <p:txBody>
          <a:bodyPr/>
          <a:lstStyle/>
          <a:p>
            <a:pPr indent="0">
              <a:buNone/>
            </a:pPr>
            <a:r>
              <a:rPr lang="en-US" sz="2000" dirty="0">
                <a:solidFill>
                  <a:schemeClr val="bg1"/>
                </a:solidFill>
              </a:rPr>
              <a:t>For our example:</a:t>
            </a:r>
          </a:p>
          <a:p>
            <a:pPr lvl="2" indent="0">
              <a:buNone/>
            </a:pPr>
            <a:r>
              <a:rPr lang="en-US" sz="2000" i="1" dirty="0">
                <a:solidFill>
                  <a:schemeClr val="bg1"/>
                </a:solidFill>
              </a:rPr>
              <a:t>Speed the fan up and everyone wins!</a:t>
            </a:r>
          </a:p>
          <a:p>
            <a:pPr lvl="2" algn="r">
              <a:buFontTx/>
              <a:buNone/>
            </a:pPr>
            <a:endParaRPr lang="en-US" sz="2000" i="1" dirty="0">
              <a:solidFill>
                <a:schemeClr val="bg1"/>
              </a:solidFill>
            </a:endParaRPr>
          </a:p>
          <a:p>
            <a:pPr lvl="2" algn="r">
              <a:buFontTx/>
              <a:buNone/>
            </a:pPr>
            <a:endParaRPr lang="en-US" i="1" dirty="0">
              <a:solidFill>
                <a:schemeClr val="bg1"/>
              </a:solidFill>
            </a:endParaRPr>
          </a:p>
          <a:p>
            <a:pPr lvl="2" algn="r">
              <a:buFontTx/>
              <a:buNone/>
            </a:pPr>
            <a:endParaRPr lang="en-US" i="1" dirty="0">
              <a:solidFill>
                <a:schemeClr val="bg1"/>
              </a:solidFill>
            </a:endParaRPr>
          </a:p>
          <a:p>
            <a:pPr lvl="2" algn="r">
              <a:buFontTx/>
              <a:buNone/>
            </a:pPr>
            <a:endParaRPr lang="en-US" i="1" dirty="0">
              <a:solidFill>
                <a:schemeClr val="bg1"/>
              </a:solidFill>
            </a:endParaRPr>
          </a:p>
        </p:txBody>
      </p:sp>
      <p:sp>
        <p:nvSpPr>
          <p:cNvPr id="3" name="Slide Number Placeholder 2"/>
          <p:cNvSpPr>
            <a:spLocks noGrp="1"/>
          </p:cNvSpPr>
          <p:nvPr>
            <p:ph type="sldNum" sz="quarter" idx="11"/>
          </p:nvPr>
        </p:nvSpPr>
        <p:spPr/>
        <p:txBody>
          <a:bodyPr/>
          <a:lstStyle/>
          <a:p>
            <a:fld id="{A9320731-3B2C-4107-8664-CAD7BE973DC8}" type="slidenum">
              <a:rPr lang="en-US" smtClean="0"/>
              <a:pPr/>
              <a:t>9</a:t>
            </a:fld>
            <a:endParaRPr lang="en-US"/>
          </a:p>
        </p:txBody>
      </p:sp>
      <p:sp>
        <p:nvSpPr>
          <p:cNvPr id="4" name="Footer Placeholder 3">
            <a:extLst>
              <a:ext uri="{FF2B5EF4-FFF2-40B4-BE49-F238E27FC236}">
                <a16:creationId xmlns:a16="http://schemas.microsoft.com/office/drawing/2014/main" id="{C509727F-5005-4D6E-9AC0-3BBF43E62DD7}"/>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205075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0948" name="Rectangle 4"/>
          <p:cNvSpPr>
            <a:spLocks noGrp="1" noChangeArrowheads="1"/>
          </p:cNvSpPr>
          <p:nvPr>
            <p:ph type="title"/>
          </p:nvPr>
        </p:nvSpPr>
        <p:spPr/>
        <p:txBody>
          <a:bodyPr/>
          <a:lstStyle/>
          <a:p>
            <a:r>
              <a:rPr lang="en-US" dirty="0"/>
              <a:t>Selecting and Applying the Loss Coefficient</a:t>
            </a:r>
          </a:p>
        </p:txBody>
      </p:sp>
      <p:pic>
        <p:nvPicPr>
          <p:cNvPr id="8" name="Picture 7" descr="Elbow r1 Layout2 (1).jpg"/>
          <p:cNvPicPr>
            <a:picLocks noChangeAspect="1"/>
          </p:cNvPicPr>
          <p:nvPr/>
        </p:nvPicPr>
        <p:blipFill>
          <a:blip r:embed="rId4" cstate="print"/>
          <a:stretch>
            <a:fillRect/>
          </a:stretch>
        </p:blipFill>
        <p:spPr>
          <a:xfrm>
            <a:off x="3296922" y="1693667"/>
            <a:ext cx="5683530" cy="2157221"/>
          </a:xfrm>
          <a:prstGeom prst="rect">
            <a:avLst/>
          </a:prstGeom>
        </p:spPr>
      </p:pic>
      <p:pic>
        <p:nvPicPr>
          <p:cNvPr id="9" name="Picture 3"/>
          <p:cNvPicPr>
            <a:picLocks noChangeAspect="1" noChangeArrowheads="1"/>
          </p:cNvPicPr>
          <p:nvPr/>
        </p:nvPicPr>
        <p:blipFill>
          <a:blip r:embed="rId5" cstate="print"/>
          <a:srcRect l="15889" t="11636" r="22807" b="61904"/>
          <a:stretch>
            <a:fillRect/>
          </a:stretch>
        </p:blipFill>
        <p:spPr bwMode="auto">
          <a:xfrm>
            <a:off x="2375513" y="4483617"/>
            <a:ext cx="6625268" cy="1895149"/>
          </a:xfrm>
          <a:prstGeom prst="rect">
            <a:avLst/>
          </a:prstGeom>
          <a:noFill/>
          <a:ln w="9525">
            <a:noFill/>
            <a:miter lim="800000"/>
            <a:headEnd/>
            <a:tailEnd/>
          </a:ln>
          <a:effectLst/>
        </p:spPr>
      </p:pic>
      <p:sp>
        <p:nvSpPr>
          <p:cNvPr id="10" name="Rectangle 9"/>
          <p:cNvSpPr/>
          <p:nvPr/>
        </p:nvSpPr>
        <p:spPr bwMode="auto">
          <a:xfrm>
            <a:off x="4068242" y="4819486"/>
            <a:ext cx="239485" cy="979714"/>
          </a:xfrm>
          <a:prstGeom prst="rect">
            <a:avLst/>
          </a:prstGeom>
          <a:solidFill>
            <a:srgbClr val="FF0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1" name="Rectangle 10"/>
          <p:cNvSpPr/>
          <p:nvPr/>
        </p:nvSpPr>
        <p:spPr bwMode="auto">
          <a:xfrm>
            <a:off x="2805499" y="5331114"/>
            <a:ext cx="3570514" cy="185057"/>
          </a:xfrm>
          <a:prstGeom prst="rect">
            <a:avLst/>
          </a:prstGeom>
          <a:solidFill>
            <a:srgbClr val="0033CC">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a:off x="4960871" y="5962485"/>
            <a:ext cx="272142" cy="337457"/>
          </a:xfrm>
          <a:prstGeom prst="rect">
            <a:avLst/>
          </a:prstGeom>
          <a:solidFill>
            <a:srgbClr val="FFFF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aphicFrame>
        <p:nvGraphicFramePr>
          <p:cNvPr id="14" name="Object 8"/>
          <p:cNvGraphicFramePr>
            <a:graphicFrameLocks noChangeAspect="1"/>
          </p:cNvGraphicFramePr>
          <p:nvPr/>
        </p:nvGraphicFramePr>
        <p:xfrm>
          <a:off x="454025" y="1965325"/>
          <a:ext cx="2646363" cy="1550988"/>
        </p:xfrm>
        <a:graphic>
          <a:graphicData uri="http://schemas.openxmlformats.org/presentationml/2006/ole">
            <mc:AlternateContent xmlns:mc="http://schemas.openxmlformats.org/markup-compatibility/2006">
              <mc:Choice xmlns:v="urn:schemas-microsoft-com:vml" Requires="v">
                <p:oleObj spid="_x0000_s17439" name="Equation" r:id="rId6" imgW="1320480" imgH="774360" progId="Equation.3">
                  <p:embed/>
                </p:oleObj>
              </mc:Choice>
              <mc:Fallback>
                <p:oleObj name="Equation" r:id="rId6" imgW="1320480" imgH="7743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025" y="1965325"/>
                        <a:ext cx="2646363" cy="1550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Slide Number Placeholder 2"/>
          <p:cNvSpPr>
            <a:spLocks noGrp="1"/>
          </p:cNvSpPr>
          <p:nvPr>
            <p:ph type="sldNum" sz="quarter" idx="11"/>
          </p:nvPr>
        </p:nvSpPr>
        <p:spPr/>
        <p:txBody>
          <a:bodyPr/>
          <a:lstStyle/>
          <a:p>
            <a:fld id="{A9320731-3B2C-4107-8664-CAD7BE973DC8}" type="slidenum">
              <a:rPr lang="en-US" smtClean="0"/>
              <a:pPr/>
              <a:t>90</a:t>
            </a:fld>
            <a:endParaRPr lang="en-US"/>
          </a:p>
        </p:txBody>
      </p:sp>
      <p:sp>
        <p:nvSpPr>
          <p:cNvPr id="4" name="Footer Placeholder 3">
            <a:extLst>
              <a:ext uri="{FF2B5EF4-FFF2-40B4-BE49-F238E27FC236}">
                <a16:creationId xmlns:a16="http://schemas.microsoft.com/office/drawing/2014/main" id="{883534ED-66D5-4DBE-86E6-0C21965A0F32}"/>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188612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0952" name="Object 8"/>
          <p:cNvGraphicFramePr>
            <a:graphicFrameLocks noChangeAspect="1"/>
          </p:cNvGraphicFramePr>
          <p:nvPr/>
        </p:nvGraphicFramePr>
        <p:xfrm>
          <a:off x="454025" y="1965325"/>
          <a:ext cx="2646363" cy="1550988"/>
        </p:xfrm>
        <a:graphic>
          <a:graphicData uri="http://schemas.openxmlformats.org/presentationml/2006/ole">
            <mc:AlternateContent xmlns:mc="http://schemas.openxmlformats.org/markup-compatibility/2006">
              <mc:Choice xmlns:v="urn:schemas-microsoft-com:vml" Requires="v">
                <p:oleObj spid="_x0000_s18463" name="Equation" r:id="rId4" imgW="1320480" imgH="774360" progId="Equation.3">
                  <p:embed/>
                </p:oleObj>
              </mc:Choice>
              <mc:Fallback>
                <p:oleObj name="Equation" r:id="rId4" imgW="1320480" imgH="7743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025" y="1965325"/>
                        <a:ext cx="2646363" cy="1550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12"/>
          <p:cNvSpPr/>
          <p:nvPr/>
        </p:nvSpPr>
        <p:spPr bwMode="auto">
          <a:xfrm>
            <a:off x="231354" y="2401678"/>
            <a:ext cx="3139807" cy="124490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490948" name="Rectangle 4"/>
          <p:cNvSpPr>
            <a:spLocks noGrp="1" noChangeArrowheads="1"/>
          </p:cNvSpPr>
          <p:nvPr>
            <p:ph type="title"/>
          </p:nvPr>
        </p:nvSpPr>
        <p:spPr/>
        <p:txBody>
          <a:bodyPr/>
          <a:lstStyle/>
          <a:p>
            <a:r>
              <a:rPr lang="en-US" dirty="0"/>
              <a:t>Selecting and Applying the Loss Coefficient</a:t>
            </a:r>
          </a:p>
        </p:txBody>
      </p:sp>
      <p:pic>
        <p:nvPicPr>
          <p:cNvPr id="8" name="Picture 7" descr="Elbow r1 Layout2 (1).jpg"/>
          <p:cNvPicPr>
            <a:picLocks noChangeAspect="1"/>
          </p:cNvPicPr>
          <p:nvPr/>
        </p:nvPicPr>
        <p:blipFill>
          <a:blip r:embed="rId6" cstate="print"/>
          <a:stretch>
            <a:fillRect/>
          </a:stretch>
        </p:blipFill>
        <p:spPr>
          <a:xfrm>
            <a:off x="3296922" y="1693667"/>
            <a:ext cx="5683530" cy="2157221"/>
          </a:xfrm>
          <a:prstGeom prst="rect">
            <a:avLst/>
          </a:prstGeom>
        </p:spPr>
      </p:pic>
      <p:pic>
        <p:nvPicPr>
          <p:cNvPr id="14" name="Picture 3"/>
          <p:cNvPicPr>
            <a:picLocks noChangeAspect="1" noChangeArrowheads="1"/>
          </p:cNvPicPr>
          <p:nvPr/>
        </p:nvPicPr>
        <p:blipFill>
          <a:blip r:embed="rId7" cstate="print"/>
          <a:srcRect l="15889" t="41018" r="21890" b="21912"/>
          <a:stretch>
            <a:fillRect/>
          </a:stretch>
        </p:blipFill>
        <p:spPr bwMode="auto">
          <a:xfrm>
            <a:off x="2419580" y="3767769"/>
            <a:ext cx="6724420" cy="2655067"/>
          </a:xfrm>
          <a:prstGeom prst="rect">
            <a:avLst/>
          </a:prstGeom>
          <a:noFill/>
          <a:ln w="9525">
            <a:noFill/>
            <a:miter lim="800000"/>
            <a:headEnd/>
            <a:tailEnd/>
          </a:ln>
          <a:effectLst/>
        </p:spPr>
      </p:pic>
      <p:sp>
        <p:nvSpPr>
          <p:cNvPr id="15" name="Rectangle 14"/>
          <p:cNvSpPr/>
          <p:nvPr/>
        </p:nvSpPr>
        <p:spPr bwMode="auto">
          <a:xfrm>
            <a:off x="2849566" y="5580569"/>
            <a:ext cx="3570514" cy="185057"/>
          </a:xfrm>
          <a:prstGeom prst="rect">
            <a:avLst/>
          </a:prstGeom>
          <a:solidFill>
            <a:srgbClr val="0033CC">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6" name="Rectangle 15"/>
          <p:cNvSpPr/>
          <p:nvPr/>
        </p:nvSpPr>
        <p:spPr bwMode="auto">
          <a:xfrm>
            <a:off x="3731309" y="4274285"/>
            <a:ext cx="272142" cy="1491342"/>
          </a:xfrm>
          <a:prstGeom prst="rect">
            <a:avLst/>
          </a:prstGeom>
          <a:solidFill>
            <a:srgbClr val="FF0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 name="Rectangle 16"/>
          <p:cNvSpPr/>
          <p:nvPr/>
        </p:nvSpPr>
        <p:spPr bwMode="auto">
          <a:xfrm>
            <a:off x="4449766" y="6026883"/>
            <a:ext cx="272142" cy="337457"/>
          </a:xfrm>
          <a:prstGeom prst="rect">
            <a:avLst/>
          </a:prstGeom>
          <a:solidFill>
            <a:srgbClr val="FFFF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3" name="Slide Number Placeholder 2"/>
          <p:cNvSpPr>
            <a:spLocks noGrp="1"/>
          </p:cNvSpPr>
          <p:nvPr>
            <p:ph type="sldNum" sz="quarter" idx="11"/>
          </p:nvPr>
        </p:nvSpPr>
        <p:spPr/>
        <p:txBody>
          <a:bodyPr/>
          <a:lstStyle/>
          <a:p>
            <a:fld id="{A9320731-3B2C-4107-8664-CAD7BE973DC8}" type="slidenum">
              <a:rPr lang="en-US" smtClean="0"/>
              <a:pPr/>
              <a:t>91</a:t>
            </a:fld>
            <a:endParaRPr lang="en-US"/>
          </a:p>
        </p:txBody>
      </p:sp>
      <p:sp>
        <p:nvSpPr>
          <p:cNvPr id="4" name="Footer Placeholder 3">
            <a:extLst>
              <a:ext uri="{FF2B5EF4-FFF2-40B4-BE49-F238E27FC236}">
                <a16:creationId xmlns:a16="http://schemas.microsoft.com/office/drawing/2014/main" id="{183F2E24-3207-4EE8-9465-82A59AA5AF7A}"/>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12267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0952" name="Object 8"/>
          <p:cNvGraphicFramePr>
            <a:graphicFrameLocks noChangeAspect="1"/>
          </p:cNvGraphicFramePr>
          <p:nvPr/>
        </p:nvGraphicFramePr>
        <p:xfrm>
          <a:off x="454025" y="1965325"/>
          <a:ext cx="2646363" cy="1550988"/>
        </p:xfrm>
        <a:graphic>
          <a:graphicData uri="http://schemas.openxmlformats.org/presentationml/2006/ole">
            <mc:AlternateContent xmlns:mc="http://schemas.openxmlformats.org/markup-compatibility/2006">
              <mc:Choice xmlns:v="urn:schemas-microsoft-com:vml" Requires="v">
                <p:oleObj spid="_x0000_s19487" name="Equation" r:id="rId4" imgW="1320480" imgH="774360" progId="Equation.3">
                  <p:embed/>
                </p:oleObj>
              </mc:Choice>
              <mc:Fallback>
                <p:oleObj name="Equation" r:id="rId4" imgW="1320480" imgH="7743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025" y="1965325"/>
                        <a:ext cx="2646363" cy="1550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90948" name="Rectangle 4"/>
          <p:cNvSpPr>
            <a:spLocks noGrp="1" noChangeArrowheads="1"/>
          </p:cNvSpPr>
          <p:nvPr>
            <p:ph type="title"/>
          </p:nvPr>
        </p:nvSpPr>
        <p:spPr/>
        <p:txBody>
          <a:bodyPr/>
          <a:lstStyle/>
          <a:p>
            <a:r>
              <a:rPr lang="en-US" dirty="0"/>
              <a:t>Selecting and Applying the Loss Coefficient</a:t>
            </a:r>
          </a:p>
        </p:txBody>
      </p:sp>
      <p:pic>
        <p:nvPicPr>
          <p:cNvPr id="8" name="Picture 7" descr="Elbow r1 Layout2 (1).jpg"/>
          <p:cNvPicPr>
            <a:picLocks noChangeAspect="1"/>
          </p:cNvPicPr>
          <p:nvPr/>
        </p:nvPicPr>
        <p:blipFill>
          <a:blip r:embed="rId6" cstate="print"/>
          <a:stretch>
            <a:fillRect/>
          </a:stretch>
        </p:blipFill>
        <p:spPr>
          <a:xfrm>
            <a:off x="3296922" y="1693667"/>
            <a:ext cx="5683530" cy="2157221"/>
          </a:xfrm>
          <a:prstGeom prst="rect">
            <a:avLst/>
          </a:prstGeom>
        </p:spPr>
      </p:pic>
      <p:pic>
        <p:nvPicPr>
          <p:cNvPr id="14" name="Picture 3"/>
          <p:cNvPicPr>
            <a:picLocks noChangeAspect="1" noChangeArrowheads="1"/>
          </p:cNvPicPr>
          <p:nvPr/>
        </p:nvPicPr>
        <p:blipFill>
          <a:blip r:embed="rId7" cstate="print"/>
          <a:srcRect l="15889" t="40865" r="21890" b="21912"/>
          <a:stretch>
            <a:fillRect/>
          </a:stretch>
        </p:blipFill>
        <p:spPr bwMode="auto">
          <a:xfrm>
            <a:off x="2419580" y="3756752"/>
            <a:ext cx="6724420" cy="2666084"/>
          </a:xfrm>
          <a:prstGeom prst="rect">
            <a:avLst/>
          </a:prstGeom>
          <a:noFill/>
          <a:ln w="9525">
            <a:noFill/>
            <a:miter lim="800000"/>
            <a:headEnd/>
            <a:tailEnd/>
          </a:ln>
          <a:effectLst/>
        </p:spPr>
      </p:pic>
      <p:sp>
        <p:nvSpPr>
          <p:cNvPr id="15" name="Rectangle 14"/>
          <p:cNvSpPr/>
          <p:nvPr/>
        </p:nvSpPr>
        <p:spPr bwMode="auto">
          <a:xfrm>
            <a:off x="2849566" y="5580569"/>
            <a:ext cx="3570514" cy="185057"/>
          </a:xfrm>
          <a:prstGeom prst="rect">
            <a:avLst/>
          </a:prstGeom>
          <a:solidFill>
            <a:srgbClr val="0033CC">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6" name="Rectangle 15"/>
          <p:cNvSpPr/>
          <p:nvPr/>
        </p:nvSpPr>
        <p:spPr bwMode="auto">
          <a:xfrm>
            <a:off x="3731309" y="4274285"/>
            <a:ext cx="272142" cy="1491342"/>
          </a:xfrm>
          <a:prstGeom prst="rect">
            <a:avLst/>
          </a:prstGeom>
          <a:solidFill>
            <a:srgbClr val="FF0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 name="Rectangle 16"/>
          <p:cNvSpPr/>
          <p:nvPr/>
        </p:nvSpPr>
        <p:spPr bwMode="auto">
          <a:xfrm>
            <a:off x="4449766" y="6026883"/>
            <a:ext cx="272142" cy="337457"/>
          </a:xfrm>
          <a:prstGeom prst="rect">
            <a:avLst/>
          </a:prstGeom>
          <a:solidFill>
            <a:srgbClr val="FFFF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3" name="Slide Number Placeholder 2"/>
          <p:cNvSpPr>
            <a:spLocks noGrp="1"/>
          </p:cNvSpPr>
          <p:nvPr>
            <p:ph type="sldNum" sz="quarter" idx="11"/>
          </p:nvPr>
        </p:nvSpPr>
        <p:spPr/>
        <p:txBody>
          <a:bodyPr/>
          <a:lstStyle/>
          <a:p>
            <a:fld id="{A9320731-3B2C-4107-8664-CAD7BE973DC8}" type="slidenum">
              <a:rPr lang="en-US" smtClean="0"/>
              <a:pPr/>
              <a:t>92</a:t>
            </a:fld>
            <a:endParaRPr lang="en-US"/>
          </a:p>
        </p:txBody>
      </p:sp>
      <p:sp>
        <p:nvSpPr>
          <p:cNvPr id="4" name="Footer Placeholder 3">
            <a:extLst>
              <a:ext uri="{FF2B5EF4-FFF2-40B4-BE49-F238E27FC236}">
                <a16:creationId xmlns:a16="http://schemas.microsoft.com/office/drawing/2014/main" id="{77873F2A-7B16-4935-B436-2F804752958C}"/>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227660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0952" name="Object 8"/>
          <p:cNvGraphicFramePr>
            <a:graphicFrameLocks noChangeAspect="1"/>
          </p:cNvGraphicFramePr>
          <p:nvPr/>
        </p:nvGraphicFramePr>
        <p:xfrm>
          <a:off x="455613" y="1965325"/>
          <a:ext cx="2697162" cy="1550988"/>
        </p:xfrm>
        <a:graphic>
          <a:graphicData uri="http://schemas.openxmlformats.org/presentationml/2006/ole">
            <mc:AlternateContent xmlns:mc="http://schemas.openxmlformats.org/markup-compatibility/2006">
              <mc:Choice xmlns:v="urn:schemas-microsoft-com:vml" Requires="v">
                <p:oleObj spid="_x0000_s20511" name="Equation" r:id="rId4" imgW="1346040" imgH="774360" progId="Equation.3">
                  <p:embed/>
                </p:oleObj>
              </mc:Choice>
              <mc:Fallback>
                <p:oleObj name="Equation" r:id="rId4" imgW="1346040" imgH="7743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3" y="1965325"/>
                        <a:ext cx="2697162" cy="1550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90948" name="Rectangle 4"/>
          <p:cNvSpPr>
            <a:spLocks noGrp="1" noChangeArrowheads="1"/>
          </p:cNvSpPr>
          <p:nvPr>
            <p:ph type="title"/>
          </p:nvPr>
        </p:nvSpPr>
        <p:spPr/>
        <p:txBody>
          <a:bodyPr/>
          <a:lstStyle/>
          <a:p>
            <a:r>
              <a:rPr lang="en-US" dirty="0"/>
              <a:t>Selecting and Applying the Loss Coefficient</a:t>
            </a:r>
          </a:p>
        </p:txBody>
      </p:sp>
      <p:pic>
        <p:nvPicPr>
          <p:cNvPr id="8" name="Picture 7" descr="Elbow r1 Layout2 (1).jpg"/>
          <p:cNvPicPr>
            <a:picLocks noChangeAspect="1"/>
          </p:cNvPicPr>
          <p:nvPr/>
        </p:nvPicPr>
        <p:blipFill>
          <a:blip r:embed="rId6" cstate="print"/>
          <a:stretch>
            <a:fillRect/>
          </a:stretch>
        </p:blipFill>
        <p:spPr>
          <a:xfrm>
            <a:off x="3296922" y="1693667"/>
            <a:ext cx="5683530" cy="2157221"/>
          </a:xfrm>
          <a:prstGeom prst="rect">
            <a:avLst/>
          </a:prstGeom>
        </p:spPr>
      </p:pic>
      <p:pic>
        <p:nvPicPr>
          <p:cNvPr id="14" name="Picture 3"/>
          <p:cNvPicPr>
            <a:picLocks noChangeAspect="1" noChangeArrowheads="1"/>
          </p:cNvPicPr>
          <p:nvPr/>
        </p:nvPicPr>
        <p:blipFill>
          <a:blip r:embed="rId7" cstate="print"/>
          <a:srcRect l="15889" t="38096" r="21890" b="21912"/>
          <a:stretch>
            <a:fillRect/>
          </a:stretch>
        </p:blipFill>
        <p:spPr bwMode="auto">
          <a:xfrm>
            <a:off x="2419580" y="3558450"/>
            <a:ext cx="6724420" cy="2864386"/>
          </a:xfrm>
          <a:prstGeom prst="rect">
            <a:avLst/>
          </a:prstGeom>
          <a:noFill/>
          <a:ln w="9525">
            <a:noFill/>
            <a:miter lim="800000"/>
            <a:headEnd/>
            <a:tailEnd/>
          </a:ln>
          <a:effectLst/>
        </p:spPr>
      </p:pic>
      <p:sp>
        <p:nvSpPr>
          <p:cNvPr id="15" name="Rectangle 14"/>
          <p:cNvSpPr/>
          <p:nvPr/>
        </p:nvSpPr>
        <p:spPr bwMode="auto">
          <a:xfrm>
            <a:off x="2849566" y="5580569"/>
            <a:ext cx="3570514" cy="185057"/>
          </a:xfrm>
          <a:prstGeom prst="rect">
            <a:avLst/>
          </a:prstGeom>
          <a:solidFill>
            <a:srgbClr val="0033CC">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6" name="Rectangle 15"/>
          <p:cNvSpPr/>
          <p:nvPr/>
        </p:nvSpPr>
        <p:spPr bwMode="auto">
          <a:xfrm>
            <a:off x="3731309" y="4274285"/>
            <a:ext cx="272142" cy="1491342"/>
          </a:xfrm>
          <a:prstGeom prst="rect">
            <a:avLst/>
          </a:prstGeom>
          <a:solidFill>
            <a:srgbClr val="FF0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 name="Rectangle 16"/>
          <p:cNvSpPr/>
          <p:nvPr/>
        </p:nvSpPr>
        <p:spPr bwMode="auto">
          <a:xfrm>
            <a:off x="4449766" y="6026883"/>
            <a:ext cx="272142" cy="337457"/>
          </a:xfrm>
          <a:prstGeom prst="rect">
            <a:avLst/>
          </a:prstGeom>
          <a:solidFill>
            <a:srgbClr val="FFFF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1" name="Rectangle 10"/>
          <p:cNvSpPr/>
          <p:nvPr/>
        </p:nvSpPr>
        <p:spPr bwMode="auto">
          <a:xfrm>
            <a:off x="231354" y="3007604"/>
            <a:ext cx="3139807" cy="6389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3" name="Slide Number Placeholder 2"/>
          <p:cNvSpPr>
            <a:spLocks noGrp="1"/>
          </p:cNvSpPr>
          <p:nvPr>
            <p:ph type="sldNum" sz="quarter" idx="11"/>
          </p:nvPr>
        </p:nvSpPr>
        <p:spPr/>
        <p:txBody>
          <a:bodyPr/>
          <a:lstStyle/>
          <a:p>
            <a:fld id="{A9320731-3B2C-4107-8664-CAD7BE973DC8}" type="slidenum">
              <a:rPr lang="en-US" smtClean="0"/>
              <a:pPr/>
              <a:t>93</a:t>
            </a:fld>
            <a:endParaRPr lang="en-US"/>
          </a:p>
        </p:txBody>
      </p:sp>
      <p:sp>
        <p:nvSpPr>
          <p:cNvPr id="4" name="Footer Placeholder 3">
            <a:extLst>
              <a:ext uri="{FF2B5EF4-FFF2-40B4-BE49-F238E27FC236}">
                <a16:creationId xmlns:a16="http://schemas.microsoft.com/office/drawing/2014/main" id="{BA88B295-969C-48F4-8B74-C803368DBC20}"/>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222745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0952" name="Object 8"/>
          <p:cNvGraphicFramePr>
            <a:graphicFrameLocks noChangeAspect="1"/>
          </p:cNvGraphicFramePr>
          <p:nvPr/>
        </p:nvGraphicFramePr>
        <p:xfrm>
          <a:off x="455613" y="1965325"/>
          <a:ext cx="2697162" cy="1550988"/>
        </p:xfrm>
        <a:graphic>
          <a:graphicData uri="http://schemas.openxmlformats.org/presentationml/2006/ole">
            <mc:AlternateContent xmlns:mc="http://schemas.openxmlformats.org/markup-compatibility/2006">
              <mc:Choice xmlns:v="urn:schemas-microsoft-com:vml" Requires="v">
                <p:oleObj spid="_x0000_s21535" name="Equation" r:id="rId4" imgW="1346040" imgH="774360" progId="Equation.3">
                  <p:embed/>
                </p:oleObj>
              </mc:Choice>
              <mc:Fallback>
                <p:oleObj name="Equation" r:id="rId4" imgW="1346040" imgH="7743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3" y="1965325"/>
                        <a:ext cx="2697162" cy="1550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90948" name="Rectangle 4"/>
          <p:cNvSpPr>
            <a:spLocks noGrp="1" noChangeArrowheads="1"/>
          </p:cNvSpPr>
          <p:nvPr>
            <p:ph type="title"/>
          </p:nvPr>
        </p:nvSpPr>
        <p:spPr/>
        <p:txBody>
          <a:bodyPr/>
          <a:lstStyle/>
          <a:p>
            <a:r>
              <a:rPr lang="en-US" dirty="0"/>
              <a:t>Selecting and Applying the Loss Coefficient</a:t>
            </a:r>
          </a:p>
        </p:txBody>
      </p:sp>
      <p:pic>
        <p:nvPicPr>
          <p:cNvPr id="8" name="Picture 7" descr="Elbow r1 Layout2 (1).jpg"/>
          <p:cNvPicPr>
            <a:picLocks noChangeAspect="1"/>
          </p:cNvPicPr>
          <p:nvPr/>
        </p:nvPicPr>
        <p:blipFill>
          <a:blip r:embed="rId6" cstate="print"/>
          <a:stretch>
            <a:fillRect/>
          </a:stretch>
        </p:blipFill>
        <p:spPr>
          <a:xfrm>
            <a:off x="3296922" y="1693667"/>
            <a:ext cx="5683530" cy="2157221"/>
          </a:xfrm>
          <a:prstGeom prst="rect">
            <a:avLst/>
          </a:prstGeom>
        </p:spPr>
      </p:pic>
      <p:pic>
        <p:nvPicPr>
          <p:cNvPr id="14" name="Picture 3"/>
          <p:cNvPicPr>
            <a:picLocks noChangeAspect="1" noChangeArrowheads="1"/>
          </p:cNvPicPr>
          <p:nvPr/>
        </p:nvPicPr>
        <p:blipFill>
          <a:blip r:embed="rId7" cstate="print"/>
          <a:srcRect l="15889" t="38096" r="21890" b="21912"/>
          <a:stretch>
            <a:fillRect/>
          </a:stretch>
        </p:blipFill>
        <p:spPr bwMode="auto">
          <a:xfrm>
            <a:off x="2419580" y="3558450"/>
            <a:ext cx="6724420" cy="2864386"/>
          </a:xfrm>
          <a:prstGeom prst="rect">
            <a:avLst/>
          </a:prstGeom>
          <a:noFill/>
          <a:ln w="9525">
            <a:noFill/>
            <a:miter lim="800000"/>
            <a:headEnd/>
            <a:tailEnd/>
          </a:ln>
          <a:effectLst/>
        </p:spPr>
      </p:pic>
      <p:sp>
        <p:nvSpPr>
          <p:cNvPr id="15" name="Rectangle 14"/>
          <p:cNvSpPr/>
          <p:nvPr/>
        </p:nvSpPr>
        <p:spPr bwMode="auto">
          <a:xfrm>
            <a:off x="2849566" y="5580569"/>
            <a:ext cx="3570514" cy="185057"/>
          </a:xfrm>
          <a:prstGeom prst="rect">
            <a:avLst/>
          </a:prstGeom>
          <a:solidFill>
            <a:srgbClr val="0033CC">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6" name="Rectangle 15"/>
          <p:cNvSpPr/>
          <p:nvPr/>
        </p:nvSpPr>
        <p:spPr bwMode="auto">
          <a:xfrm>
            <a:off x="3731309" y="4274285"/>
            <a:ext cx="272142" cy="1491342"/>
          </a:xfrm>
          <a:prstGeom prst="rect">
            <a:avLst/>
          </a:prstGeom>
          <a:solidFill>
            <a:srgbClr val="FF0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7" name="Rectangle 16"/>
          <p:cNvSpPr/>
          <p:nvPr/>
        </p:nvSpPr>
        <p:spPr bwMode="auto">
          <a:xfrm>
            <a:off x="4449766" y="6026883"/>
            <a:ext cx="272142" cy="337457"/>
          </a:xfrm>
          <a:prstGeom prst="rect">
            <a:avLst/>
          </a:prstGeom>
          <a:solidFill>
            <a:srgbClr val="FFFF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3" name="Slide Number Placeholder 2"/>
          <p:cNvSpPr>
            <a:spLocks noGrp="1"/>
          </p:cNvSpPr>
          <p:nvPr>
            <p:ph type="sldNum" sz="quarter" idx="11"/>
          </p:nvPr>
        </p:nvSpPr>
        <p:spPr/>
        <p:txBody>
          <a:bodyPr/>
          <a:lstStyle/>
          <a:p>
            <a:fld id="{A9320731-3B2C-4107-8664-CAD7BE973DC8}" type="slidenum">
              <a:rPr lang="en-US" smtClean="0"/>
              <a:pPr/>
              <a:t>94</a:t>
            </a:fld>
            <a:endParaRPr lang="en-US"/>
          </a:p>
        </p:txBody>
      </p:sp>
      <p:sp>
        <p:nvSpPr>
          <p:cNvPr id="4" name="Footer Placeholder 3">
            <a:extLst>
              <a:ext uri="{FF2B5EF4-FFF2-40B4-BE49-F238E27FC236}">
                <a16:creationId xmlns:a16="http://schemas.microsoft.com/office/drawing/2014/main" id="{5B81720E-353E-4690-AE2F-758E0FB8C2F0}"/>
              </a:ext>
            </a:extLst>
          </p:cNvPr>
          <p:cNvSpPr>
            <a:spLocks noGrp="1"/>
          </p:cNvSpPr>
          <p:nvPr>
            <p:ph type="ftr" sz="quarter" idx="10"/>
          </p:nvPr>
        </p:nvSpPr>
        <p:spPr/>
        <p:txBody>
          <a:bodyPr/>
          <a:lstStyle/>
          <a:p>
            <a:r>
              <a:rPr lang="en-US"/>
              <a:t>Ducts</a:t>
            </a:r>
            <a:endParaRPr lang="en-US" dirty="0"/>
          </a:p>
        </p:txBody>
      </p:sp>
    </p:spTree>
    <p:extLst>
      <p:ext uri="{BB962C8B-B14F-4D97-AF65-F5344CB8AC3E}">
        <p14:creationId xmlns:p14="http://schemas.microsoft.com/office/powerpoint/2010/main" val="188379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290" name="Rectangle 2"/>
          <p:cNvSpPr>
            <a:spLocks noGrp="1" noChangeArrowheads="1"/>
          </p:cNvSpPr>
          <p:nvPr>
            <p:ph type="title"/>
          </p:nvPr>
        </p:nvSpPr>
        <p:spPr/>
        <p:txBody>
          <a:bodyPr/>
          <a:lstStyle/>
          <a:p>
            <a:r>
              <a:rPr lang="en-US" dirty="0"/>
              <a:t>A Contrast</a:t>
            </a:r>
          </a:p>
        </p:txBody>
      </p:sp>
      <p:pic>
        <p:nvPicPr>
          <p:cNvPr id="1548294" name="Picture 6"/>
          <p:cNvPicPr>
            <a:picLocks noChangeAspect="1" noChangeArrowheads="1"/>
          </p:cNvPicPr>
          <p:nvPr/>
        </p:nvPicPr>
        <p:blipFill>
          <a:blip r:embed="rId3" cstate="print">
            <a:clrChange>
              <a:clrFrom>
                <a:srgbClr val="FFFFFF"/>
              </a:clrFrom>
              <a:clrTo>
                <a:srgbClr val="FFFFFF">
                  <a:alpha val="0"/>
                </a:srgbClr>
              </a:clrTo>
            </a:clrChange>
          </a:blip>
          <a:srcRect l="20322" t="11795" r="16891" b="56619"/>
          <a:stretch>
            <a:fillRect/>
          </a:stretch>
        </p:blipFill>
        <p:spPr bwMode="auto">
          <a:xfrm>
            <a:off x="1494263" y="0"/>
            <a:ext cx="6946398" cy="2315466"/>
          </a:xfrm>
          <a:prstGeom prst="rect">
            <a:avLst/>
          </a:prstGeom>
          <a:noFill/>
          <a:ln w="9525">
            <a:noFill/>
            <a:miter lim="800000"/>
            <a:headEnd/>
            <a:tailEnd/>
          </a:ln>
          <a:effectLst/>
        </p:spPr>
      </p:pic>
      <p:pic>
        <p:nvPicPr>
          <p:cNvPr id="10" name="Picture 3"/>
          <p:cNvPicPr>
            <a:picLocks noChangeAspect="1" noChangeArrowheads="1"/>
          </p:cNvPicPr>
          <p:nvPr/>
        </p:nvPicPr>
        <p:blipFill>
          <a:blip r:embed="rId4" cstate="print"/>
          <a:srcRect l="15889" t="38548" r="14749" b="5026"/>
          <a:stretch>
            <a:fillRect/>
          </a:stretch>
        </p:blipFill>
        <p:spPr bwMode="auto">
          <a:xfrm>
            <a:off x="785232" y="2304586"/>
            <a:ext cx="7496175" cy="4041427"/>
          </a:xfrm>
          <a:prstGeom prst="rect">
            <a:avLst/>
          </a:prstGeom>
          <a:noFill/>
          <a:ln w="9525">
            <a:noFill/>
            <a:miter lim="800000"/>
            <a:headEnd/>
            <a:tailEnd/>
          </a:ln>
          <a:effectLst/>
        </p:spPr>
      </p:pic>
      <p:grpSp>
        <p:nvGrpSpPr>
          <p:cNvPr id="2" name="Group 17"/>
          <p:cNvGrpSpPr/>
          <p:nvPr/>
        </p:nvGrpSpPr>
        <p:grpSpPr>
          <a:xfrm>
            <a:off x="894262" y="4241058"/>
            <a:ext cx="3900761" cy="320040"/>
            <a:chOff x="894262" y="4241058"/>
            <a:chExt cx="3900761" cy="320040"/>
          </a:xfrm>
        </p:grpSpPr>
        <p:sp>
          <p:nvSpPr>
            <p:cNvPr id="13" name="Rectangle 12"/>
            <p:cNvSpPr/>
            <p:nvPr/>
          </p:nvSpPr>
          <p:spPr bwMode="auto">
            <a:xfrm>
              <a:off x="1471960" y="4304371"/>
              <a:ext cx="3323063" cy="22302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4" name="AutoShape 6"/>
            <p:cNvSpPr>
              <a:spLocks noChangeAspect="1" noChangeArrowheads="1"/>
            </p:cNvSpPr>
            <p:nvPr/>
          </p:nvSpPr>
          <p:spPr bwMode="auto">
            <a:xfrm>
              <a:off x="894262" y="4241058"/>
              <a:ext cx="234278" cy="320040"/>
            </a:xfrm>
            <a:prstGeom prst="rightArrow">
              <a:avLst>
                <a:gd name="adj1" fmla="val 45102"/>
                <a:gd name="adj2" fmla="val 61606"/>
              </a:avLst>
            </a:prstGeom>
            <a:solidFill>
              <a:srgbClr val="FF0000"/>
            </a:solidFill>
            <a:ln w="38100" algn="ctr">
              <a:solidFill>
                <a:schemeClr val="tx1"/>
              </a:solidFill>
              <a:miter lim="800000"/>
              <a:headEnd/>
              <a:tailEnd/>
            </a:ln>
            <a:effectLst/>
          </p:spPr>
          <p:txBody>
            <a:bodyPr wrap="none" anchor="ctr"/>
            <a:lstStyle/>
            <a:p>
              <a:endParaRPr lang="en-US"/>
            </a:p>
          </p:txBody>
        </p:sp>
      </p:grpSp>
      <p:sp>
        <p:nvSpPr>
          <p:cNvPr id="15" name="Rectangle 14"/>
          <p:cNvSpPr/>
          <p:nvPr/>
        </p:nvSpPr>
        <p:spPr bwMode="auto">
          <a:xfrm>
            <a:off x="3259872" y="680225"/>
            <a:ext cx="628187" cy="22302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nvGrpSpPr>
          <p:cNvPr id="3" name="Group 16"/>
          <p:cNvGrpSpPr/>
          <p:nvPr/>
        </p:nvGrpSpPr>
        <p:grpSpPr>
          <a:xfrm>
            <a:off x="3124505" y="3902804"/>
            <a:ext cx="3952802" cy="1726487"/>
            <a:chOff x="3124505" y="3902804"/>
            <a:chExt cx="3952802" cy="1726487"/>
          </a:xfrm>
        </p:grpSpPr>
        <p:sp>
          <p:nvSpPr>
            <p:cNvPr id="11" name="AutoShape 6"/>
            <p:cNvSpPr>
              <a:spLocks noChangeAspect="1" noChangeArrowheads="1"/>
            </p:cNvSpPr>
            <p:nvPr/>
          </p:nvSpPr>
          <p:spPr bwMode="auto">
            <a:xfrm rot="13051102">
              <a:off x="5469979" y="3902804"/>
              <a:ext cx="234278" cy="320040"/>
            </a:xfrm>
            <a:prstGeom prst="rightArrow">
              <a:avLst>
                <a:gd name="adj1" fmla="val 45102"/>
                <a:gd name="adj2" fmla="val 61606"/>
              </a:avLst>
            </a:prstGeom>
            <a:solidFill>
              <a:srgbClr val="FF0000"/>
            </a:solidFill>
            <a:ln w="38100" algn="ctr">
              <a:solidFill>
                <a:schemeClr val="tx1"/>
              </a:solidFill>
              <a:miter lim="800000"/>
              <a:headEnd/>
              <a:tailEnd/>
            </a:ln>
            <a:effectLst/>
          </p:spPr>
          <p:txBody>
            <a:bodyPr wrap="none" anchor="ctr"/>
            <a:lstStyle/>
            <a:p>
              <a:endParaRPr lang="en-US"/>
            </a:p>
          </p:txBody>
        </p:sp>
        <p:sp>
          <p:nvSpPr>
            <p:cNvPr id="12" name="AutoShape 6"/>
            <p:cNvSpPr>
              <a:spLocks noChangeAspect="1" noChangeArrowheads="1"/>
            </p:cNvSpPr>
            <p:nvPr/>
          </p:nvSpPr>
          <p:spPr bwMode="auto">
            <a:xfrm rot="13051102">
              <a:off x="3124505" y="4962170"/>
              <a:ext cx="234278" cy="320040"/>
            </a:xfrm>
            <a:prstGeom prst="rightArrow">
              <a:avLst>
                <a:gd name="adj1" fmla="val 45102"/>
                <a:gd name="adj2" fmla="val 61606"/>
              </a:avLst>
            </a:prstGeom>
            <a:solidFill>
              <a:srgbClr val="FF0000"/>
            </a:solidFill>
            <a:ln w="38100" algn="ctr">
              <a:solidFill>
                <a:schemeClr val="tx1"/>
              </a:solidFill>
              <a:miter lim="800000"/>
              <a:headEnd/>
              <a:tailEnd/>
            </a:ln>
            <a:effectLst/>
          </p:spPr>
          <p:txBody>
            <a:bodyPr wrap="none" anchor="ctr"/>
            <a:lstStyle/>
            <a:p>
              <a:endParaRPr lang="en-US"/>
            </a:p>
          </p:txBody>
        </p:sp>
        <p:sp>
          <p:nvSpPr>
            <p:cNvPr id="16" name="TextBox 15"/>
            <p:cNvSpPr txBox="1"/>
            <p:nvPr/>
          </p:nvSpPr>
          <p:spPr>
            <a:xfrm>
              <a:off x="5174166" y="4921405"/>
              <a:ext cx="1903141" cy="707886"/>
            </a:xfrm>
            <a:prstGeom prst="rect">
              <a:avLst/>
            </a:prstGeom>
            <a:noFill/>
          </p:spPr>
          <p:txBody>
            <a:bodyPr wrap="square" rtlCol="0">
              <a:spAutoFit/>
            </a:bodyPr>
            <a:lstStyle/>
            <a:p>
              <a:pPr algn="ctr"/>
              <a:r>
                <a:rPr lang="en-US" sz="2000" dirty="0">
                  <a:latin typeface="+mn-lt"/>
                </a:rPr>
                <a:t>Cp = Co for a 90° elbow</a:t>
              </a:r>
            </a:p>
          </p:txBody>
        </p:sp>
      </p:grpSp>
      <p:sp>
        <p:nvSpPr>
          <p:cNvPr id="5" name="Footer Placeholder 4">
            <a:extLst>
              <a:ext uri="{FF2B5EF4-FFF2-40B4-BE49-F238E27FC236}">
                <a16:creationId xmlns:a16="http://schemas.microsoft.com/office/drawing/2014/main" id="{CE7C95B6-B809-4066-A813-8573806AD696}"/>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385127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290" name="Rectangle 2"/>
          <p:cNvSpPr>
            <a:spLocks noGrp="1" noChangeArrowheads="1"/>
          </p:cNvSpPr>
          <p:nvPr>
            <p:ph type="title"/>
          </p:nvPr>
        </p:nvSpPr>
        <p:spPr/>
        <p:txBody>
          <a:bodyPr/>
          <a:lstStyle/>
          <a:p>
            <a:r>
              <a:rPr lang="en-US" dirty="0"/>
              <a:t>A Contrast</a:t>
            </a:r>
          </a:p>
        </p:txBody>
      </p:sp>
      <p:grpSp>
        <p:nvGrpSpPr>
          <p:cNvPr id="2" name="Group 17"/>
          <p:cNvGrpSpPr/>
          <p:nvPr/>
        </p:nvGrpSpPr>
        <p:grpSpPr>
          <a:xfrm>
            <a:off x="785232" y="2304586"/>
            <a:ext cx="7496175" cy="4041427"/>
            <a:chOff x="785232" y="2304586"/>
            <a:chExt cx="7496175" cy="4041427"/>
          </a:xfrm>
        </p:grpSpPr>
        <p:pic>
          <p:nvPicPr>
            <p:cNvPr id="10" name="Picture 3"/>
            <p:cNvPicPr>
              <a:picLocks noChangeAspect="1" noChangeArrowheads="1"/>
            </p:cNvPicPr>
            <p:nvPr/>
          </p:nvPicPr>
          <p:blipFill>
            <a:blip r:embed="rId3" cstate="print"/>
            <a:srcRect l="15889" t="38548" r="14749" b="5026"/>
            <a:stretch>
              <a:fillRect/>
            </a:stretch>
          </p:blipFill>
          <p:spPr bwMode="auto">
            <a:xfrm>
              <a:off x="785232" y="2304586"/>
              <a:ext cx="7496175" cy="4041427"/>
            </a:xfrm>
            <a:prstGeom prst="rect">
              <a:avLst/>
            </a:prstGeom>
            <a:noFill/>
            <a:ln w="9525">
              <a:noFill/>
              <a:miter lim="800000"/>
              <a:headEnd/>
              <a:tailEnd/>
            </a:ln>
            <a:effectLst/>
          </p:spPr>
        </p:pic>
        <p:grpSp>
          <p:nvGrpSpPr>
            <p:cNvPr id="3" name="Group 17"/>
            <p:cNvGrpSpPr/>
            <p:nvPr/>
          </p:nvGrpSpPr>
          <p:grpSpPr>
            <a:xfrm>
              <a:off x="894262" y="4241058"/>
              <a:ext cx="3900761" cy="320040"/>
              <a:chOff x="894262" y="4241058"/>
              <a:chExt cx="3900761" cy="320040"/>
            </a:xfrm>
          </p:grpSpPr>
          <p:sp>
            <p:nvSpPr>
              <p:cNvPr id="13" name="Rectangle 12"/>
              <p:cNvSpPr/>
              <p:nvPr/>
            </p:nvSpPr>
            <p:spPr bwMode="auto">
              <a:xfrm>
                <a:off x="1471960" y="4304371"/>
                <a:ext cx="3323063" cy="22302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14" name="AutoShape 6"/>
              <p:cNvSpPr>
                <a:spLocks noChangeAspect="1" noChangeArrowheads="1"/>
              </p:cNvSpPr>
              <p:nvPr/>
            </p:nvSpPr>
            <p:spPr bwMode="auto">
              <a:xfrm>
                <a:off x="894262" y="4241058"/>
                <a:ext cx="234278" cy="320040"/>
              </a:xfrm>
              <a:prstGeom prst="rightArrow">
                <a:avLst>
                  <a:gd name="adj1" fmla="val 45102"/>
                  <a:gd name="adj2" fmla="val 61606"/>
                </a:avLst>
              </a:prstGeom>
              <a:solidFill>
                <a:srgbClr val="FF0000"/>
              </a:solidFill>
              <a:ln w="38100" algn="ctr">
                <a:solidFill>
                  <a:schemeClr val="tx1"/>
                </a:solidFill>
                <a:miter lim="800000"/>
                <a:headEnd/>
                <a:tailEnd/>
              </a:ln>
              <a:effectLst/>
            </p:spPr>
            <p:txBody>
              <a:bodyPr wrap="none" anchor="ctr"/>
              <a:lstStyle/>
              <a:p>
                <a:endParaRPr lang="en-US"/>
              </a:p>
            </p:txBody>
          </p:sp>
        </p:grpSp>
      </p:grpSp>
      <p:grpSp>
        <p:nvGrpSpPr>
          <p:cNvPr id="4" name="Group 16"/>
          <p:cNvGrpSpPr/>
          <p:nvPr/>
        </p:nvGrpSpPr>
        <p:grpSpPr>
          <a:xfrm>
            <a:off x="1494263" y="0"/>
            <a:ext cx="6946398" cy="2315466"/>
            <a:chOff x="1494263" y="0"/>
            <a:chExt cx="6946398" cy="2315466"/>
          </a:xfrm>
        </p:grpSpPr>
        <p:pic>
          <p:nvPicPr>
            <p:cNvPr id="1548294" name="Picture 6"/>
            <p:cNvPicPr>
              <a:picLocks noChangeAspect="1" noChangeArrowheads="1"/>
            </p:cNvPicPr>
            <p:nvPr/>
          </p:nvPicPr>
          <p:blipFill>
            <a:blip r:embed="rId4" cstate="print">
              <a:clrChange>
                <a:clrFrom>
                  <a:srgbClr val="FFFFFF"/>
                </a:clrFrom>
                <a:clrTo>
                  <a:srgbClr val="FFFFFF">
                    <a:alpha val="0"/>
                  </a:srgbClr>
                </a:clrTo>
              </a:clrChange>
            </a:blip>
            <a:srcRect l="20322" t="11795" r="16891" b="56619"/>
            <a:stretch>
              <a:fillRect/>
            </a:stretch>
          </p:blipFill>
          <p:spPr bwMode="auto">
            <a:xfrm>
              <a:off x="1494263" y="0"/>
              <a:ext cx="6946398" cy="2315466"/>
            </a:xfrm>
            <a:prstGeom prst="rect">
              <a:avLst/>
            </a:prstGeom>
            <a:noFill/>
            <a:ln w="9525">
              <a:noFill/>
              <a:miter lim="800000"/>
              <a:headEnd/>
              <a:tailEnd/>
            </a:ln>
            <a:effectLst/>
          </p:spPr>
        </p:pic>
        <p:sp>
          <p:nvSpPr>
            <p:cNvPr id="15" name="Rectangle 14"/>
            <p:cNvSpPr/>
            <p:nvPr/>
          </p:nvSpPr>
          <p:spPr bwMode="auto">
            <a:xfrm>
              <a:off x="3259872" y="680225"/>
              <a:ext cx="628187" cy="22302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grpSp>
      <p:sp>
        <p:nvSpPr>
          <p:cNvPr id="23" name="AutoShape 6"/>
          <p:cNvSpPr>
            <a:spLocks noChangeAspect="1" noChangeArrowheads="1"/>
          </p:cNvSpPr>
          <p:nvPr/>
        </p:nvSpPr>
        <p:spPr bwMode="auto">
          <a:xfrm rot="13051102">
            <a:off x="3968282" y="906843"/>
            <a:ext cx="234278" cy="320040"/>
          </a:xfrm>
          <a:prstGeom prst="rightArrow">
            <a:avLst>
              <a:gd name="adj1" fmla="val 45102"/>
              <a:gd name="adj2" fmla="val 61606"/>
            </a:avLst>
          </a:prstGeom>
          <a:solidFill>
            <a:srgbClr val="FF0000"/>
          </a:solidFill>
          <a:ln w="38100" algn="ctr">
            <a:solidFill>
              <a:schemeClr val="tx1"/>
            </a:solidFill>
            <a:miter lim="800000"/>
            <a:headEnd/>
            <a:tailEnd/>
          </a:ln>
          <a:effectLst/>
        </p:spPr>
        <p:txBody>
          <a:bodyPr wrap="none" anchor="ctr"/>
          <a:lstStyle/>
          <a:p>
            <a:endParaRPr lang="en-US"/>
          </a:p>
        </p:txBody>
      </p:sp>
      <p:sp>
        <p:nvSpPr>
          <p:cNvPr id="24" name="AutoShape 6"/>
          <p:cNvSpPr>
            <a:spLocks noChangeAspect="1" noChangeArrowheads="1"/>
          </p:cNvSpPr>
          <p:nvPr/>
        </p:nvSpPr>
        <p:spPr bwMode="auto">
          <a:xfrm rot="8216199">
            <a:off x="4901266" y="3973428"/>
            <a:ext cx="234278" cy="320040"/>
          </a:xfrm>
          <a:prstGeom prst="rightArrow">
            <a:avLst>
              <a:gd name="adj1" fmla="val 45102"/>
              <a:gd name="adj2" fmla="val 61606"/>
            </a:avLst>
          </a:prstGeom>
          <a:solidFill>
            <a:srgbClr val="FF0000"/>
          </a:solidFill>
          <a:ln w="38100" algn="ctr">
            <a:solidFill>
              <a:schemeClr val="tx1"/>
            </a:solidFill>
            <a:miter lim="800000"/>
            <a:headEnd/>
            <a:tailEnd/>
          </a:ln>
          <a:effectLst/>
        </p:spPr>
        <p:txBody>
          <a:bodyPr wrap="none" anchor="ctr"/>
          <a:lstStyle/>
          <a:p>
            <a:endParaRPr lang="en-US"/>
          </a:p>
        </p:txBody>
      </p:sp>
      <p:sp>
        <p:nvSpPr>
          <p:cNvPr id="25" name="TextBox 24"/>
          <p:cNvSpPr txBox="1"/>
          <p:nvPr/>
        </p:nvSpPr>
        <p:spPr>
          <a:xfrm>
            <a:off x="4519961" y="1680118"/>
            <a:ext cx="2988526" cy="1631216"/>
          </a:xfrm>
          <a:prstGeom prst="rect">
            <a:avLst/>
          </a:prstGeom>
          <a:solidFill>
            <a:schemeClr val="bg1">
              <a:alpha val="75000"/>
            </a:schemeClr>
          </a:solidFill>
          <a:ln w="38100">
            <a:solidFill>
              <a:srgbClr val="FF0000"/>
            </a:solidFill>
          </a:ln>
        </p:spPr>
        <p:txBody>
          <a:bodyPr wrap="square" rtlCol="0">
            <a:spAutoFit/>
          </a:bodyPr>
          <a:lstStyle/>
          <a:p>
            <a:pPr algn="ctr"/>
            <a:r>
              <a:rPr lang="en-US" sz="2000" dirty="0">
                <a:latin typeface="+mn-lt"/>
              </a:rPr>
              <a:t>The loss coefficient for a mitered 90° elbow is about twice that of a </a:t>
            </a:r>
            <a:r>
              <a:rPr lang="en-US" sz="2000" dirty="0" err="1">
                <a:latin typeface="+mn-lt"/>
              </a:rPr>
              <a:t>radiused</a:t>
            </a:r>
            <a:r>
              <a:rPr lang="en-US" sz="2000" dirty="0">
                <a:latin typeface="+mn-lt"/>
              </a:rPr>
              <a:t> 90° elbow with one vane</a:t>
            </a:r>
          </a:p>
        </p:txBody>
      </p:sp>
      <p:sp>
        <p:nvSpPr>
          <p:cNvPr id="6" name="Footer Placeholder 5">
            <a:extLst>
              <a:ext uri="{FF2B5EF4-FFF2-40B4-BE49-F238E27FC236}">
                <a16:creationId xmlns:a16="http://schemas.microsoft.com/office/drawing/2014/main" id="{A24323CD-2D94-46A7-BFDE-496F96D41B2E}"/>
              </a:ext>
            </a:extLst>
          </p:cNvPr>
          <p:cNvSpPr>
            <a:spLocks noGrp="1"/>
          </p:cNvSpPr>
          <p:nvPr>
            <p:ph type="ftr" sz="quarter" idx="11"/>
          </p:nvPr>
        </p:nvSpPr>
        <p:spPr/>
        <p:txBody>
          <a:bodyPr/>
          <a:lstStyle/>
          <a:p>
            <a:r>
              <a:rPr lang="en-US"/>
              <a:t>Ducts</a:t>
            </a:r>
            <a:endParaRPr lang="en-US" dirty="0"/>
          </a:p>
        </p:txBody>
      </p:sp>
    </p:spTree>
    <p:extLst>
      <p:ext uri="{BB962C8B-B14F-4D97-AF65-F5344CB8AC3E}">
        <p14:creationId xmlns:p14="http://schemas.microsoft.com/office/powerpoint/2010/main" val="52144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Temp\articulate\presenter\imgtemp\lLCMOgl1_files\slide0001_image001.png"/>
</p:tagLst>
</file>

<file path=ppt/theme/theme1.xml><?xml version="1.0" encoding="utf-8"?>
<a:theme xmlns:a="http://schemas.openxmlformats.org/drawingml/2006/main" name="FDE PEC v14 White v1">
  <a:themeElements>
    <a:clrScheme name="Custom 133">
      <a:dk1>
        <a:sysClr val="windowText" lastClr="000000"/>
      </a:dk1>
      <a:lt1>
        <a:sysClr val="window" lastClr="FFFFFF"/>
      </a:lt1>
      <a:dk2>
        <a:srgbClr val="FFA100"/>
      </a:dk2>
      <a:lt2>
        <a:srgbClr val="0082AA"/>
      </a:lt2>
      <a:accent1>
        <a:srgbClr val="000099"/>
      </a:accent1>
      <a:accent2>
        <a:srgbClr val="000000"/>
      </a:accent2>
      <a:accent3>
        <a:srgbClr val="008000"/>
      </a:accent3>
      <a:accent4>
        <a:srgbClr val="FF0000"/>
      </a:accent4>
      <a:accent5>
        <a:srgbClr val="990099"/>
      </a:accent5>
      <a:accent6>
        <a:srgbClr val="FFFFFF"/>
      </a:accent6>
      <a:hlink>
        <a:srgbClr val="0000FF"/>
      </a:hlink>
      <a:folHlink>
        <a:srgbClr val="9900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14-11-24 FDE Black">
  <a:themeElements>
    <a:clrScheme name="FDE Primary">
      <a:dk1>
        <a:srgbClr val="000000"/>
      </a:dk1>
      <a:lt1>
        <a:srgbClr val="FFFFFF"/>
      </a:lt1>
      <a:dk2>
        <a:srgbClr val="FFFFFF"/>
      </a:dk2>
      <a:lt2>
        <a:srgbClr val="000000"/>
      </a:lt2>
      <a:accent1>
        <a:srgbClr val="FF0000"/>
      </a:accent1>
      <a:accent2>
        <a:srgbClr val="FFFF00"/>
      </a:accent2>
      <a:accent3>
        <a:srgbClr val="FF9933"/>
      </a:accent3>
      <a:accent4>
        <a:srgbClr val="009900"/>
      </a:accent4>
      <a:accent5>
        <a:srgbClr val="0000FF"/>
      </a:accent5>
      <a:accent6>
        <a:srgbClr val="9933FF"/>
      </a:accent6>
      <a:hlink>
        <a:srgbClr val="00B0F0"/>
      </a:hlink>
      <a:folHlink>
        <a:srgbClr val="6565FF"/>
      </a:folHlink>
    </a:clrScheme>
    <a:fontScheme name="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FDE PEC v14 White v1</Template>
  <TotalTime>663</TotalTime>
  <Words>3483</Words>
  <Application>Microsoft Office PowerPoint</Application>
  <PresentationFormat>On-screen Show (4:3)</PresentationFormat>
  <Paragraphs>615</Paragraphs>
  <Slides>96</Slides>
  <Notes>72</Notes>
  <HiddenSlides>0</HiddenSlides>
  <MMClips>1</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3</vt:i4>
      </vt:variant>
      <vt:variant>
        <vt:lpstr>Slide Titles</vt:lpstr>
      </vt:variant>
      <vt:variant>
        <vt:i4>96</vt:i4>
      </vt:variant>
    </vt:vector>
  </HeadingPairs>
  <TitlesOfParts>
    <vt:vector size="105" baseType="lpstr">
      <vt:lpstr>Arial</vt:lpstr>
      <vt:lpstr>Arial Narrow</vt:lpstr>
      <vt:lpstr>Calibri</vt:lpstr>
      <vt:lpstr>Times New Roman</vt:lpstr>
      <vt:lpstr>FDE PEC v14 White v1</vt:lpstr>
      <vt:lpstr>2014-11-24 FDE Black</vt:lpstr>
      <vt:lpstr>Chart</vt:lpstr>
      <vt:lpstr>Equation</vt:lpstr>
      <vt:lpstr>AutoCAD LT Drawing</vt:lpstr>
      <vt:lpstr>Fans, Ducts and Air Handling  Systems: Design, Performance and Commissioning Issues</vt:lpstr>
      <vt:lpstr>Fan to System Interface;  A Critical Point of Interaction</vt:lpstr>
      <vt:lpstr>System Effect Varies with Configuration</vt:lpstr>
      <vt:lpstr>PowerPoint Presentation</vt:lpstr>
      <vt:lpstr>PowerPoint Presentation</vt:lpstr>
      <vt:lpstr>PowerPoint Presentation</vt:lpstr>
      <vt:lpstr>Fan Energy is Directly Related to Flow and Fan Static Pressure</vt:lpstr>
      <vt:lpstr>Motors Come in Standard Incremental Sizes</vt:lpstr>
      <vt:lpstr>This Problem is Often Solved by Throwing Energy at It</vt:lpstr>
      <vt:lpstr>This Problem is Often Solved by Throwing Energy at It</vt:lpstr>
      <vt:lpstr>This Problem is Often Solved by Throwing Energy at It</vt:lpstr>
      <vt:lpstr>Remember …</vt:lpstr>
      <vt:lpstr>Field Report</vt:lpstr>
      <vt:lpstr>Effective Duct Length</vt:lpstr>
      <vt:lpstr>Rectangular Duct Equivalent Diameter   ASHRAE Basis</vt:lpstr>
      <vt:lpstr>Rectangular Duct Equivalent Diameter   AMCA Basis</vt:lpstr>
      <vt:lpstr>Flat Oval Duct Equivalent Diameter   ASHRAE Basis</vt:lpstr>
      <vt:lpstr>Hydraulic Diameter</vt:lpstr>
      <vt:lpstr>Darcy Equation for Friction Loss in Duct</vt:lpstr>
      <vt:lpstr>Reynolds Number</vt:lpstr>
      <vt:lpstr>Relative Roughness</vt:lpstr>
      <vt:lpstr>Nikuardse’s Experiment</vt:lpstr>
      <vt:lpstr>Moody Diagram</vt:lpstr>
      <vt:lpstr>Duct Friction Chart</vt:lpstr>
      <vt:lpstr>Turbulent vs. Laminar</vt:lpstr>
      <vt:lpstr>PowerPoint Presentation</vt:lpstr>
      <vt:lpstr>The Square Law:   Common to both Air and Water Systems</vt:lpstr>
      <vt:lpstr>The Square Law:   Common to both Air and Water Systems</vt:lpstr>
      <vt:lpstr>Why This Matters if You are Working with Control Systems</vt:lpstr>
      <vt:lpstr>Why This Matters if You are Working with Control Systems</vt:lpstr>
      <vt:lpstr>Why This Matters if You are Working with Control Systems</vt:lpstr>
      <vt:lpstr>System Effect and Duct Fittings  (Fittings Interact!)</vt:lpstr>
      <vt:lpstr>PowerPoint Presentation</vt:lpstr>
      <vt:lpstr>PowerPoint Presentation</vt:lpstr>
      <vt:lpstr>Loss coefficients rely on a uniform velocity profile for accurate measurements</vt:lpstr>
      <vt:lpstr>PowerPoint Presentation</vt:lpstr>
      <vt:lpstr>Typical  Terminal Unit Inlet Duct</vt:lpstr>
      <vt:lpstr>Using Loss Coefficients</vt:lpstr>
      <vt:lpstr>Velocity Pressure is VERY significant</vt:lpstr>
      <vt:lpstr>A Closer Look at a Mitered Elbow</vt:lpstr>
      <vt:lpstr>An Exercise</vt:lpstr>
      <vt:lpstr>An Exercise</vt:lpstr>
      <vt:lpstr>Different Geometry = Different Loss</vt:lpstr>
      <vt:lpstr>Different Geometry = Different Loss</vt:lpstr>
      <vt:lpstr>Different Geometry = Different Loss</vt:lpstr>
      <vt:lpstr>Different Geometry = Different Loss</vt:lpstr>
      <vt:lpstr>Different Geometry = Different Loss</vt:lpstr>
      <vt:lpstr>Different Geometry = Different Loss</vt:lpstr>
      <vt:lpstr>Different Geometry = Different Loss</vt:lpstr>
      <vt:lpstr>A Tool that Makes the Analysis Easy</vt:lpstr>
      <vt:lpstr>A Recent Field Example</vt:lpstr>
      <vt:lpstr>PowerPoint Presentation</vt:lpstr>
      <vt:lpstr>PowerPoint Presentation</vt:lpstr>
      <vt:lpstr>PowerPoint Presentation</vt:lpstr>
      <vt:lpstr>Assessing the Operating Point</vt:lpstr>
      <vt:lpstr>PowerPoint Presentation</vt:lpstr>
      <vt:lpstr>Interesting Relationships</vt:lpstr>
      <vt:lpstr>Interesting Relationships</vt:lpstr>
      <vt:lpstr>Interesting Relationships</vt:lpstr>
      <vt:lpstr>Interesting Relationships</vt:lpstr>
      <vt:lpstr>I Specify Construction to SMACNA Standards so I’ll Get Low Loss Fittings</vt:lpstr>
      <vt:lpstr>For Any Given SMACNA Duct or Fitting:</vt:lpstr>
      <vt:lpstr>Internal Reinforcement</vt:lpstr>
      <vt:lpstr>PowerPoint Presentation</vt:lpstr>
      <vt:lpstr>PowerPoint Presentation</vt:lpstr>
      <vt:lpstr>PowerPoint Presentation</vt:lpstr>
      <vt:lpstr>PowerPoint Presentation</vt:lpstr>
      <vt:lpstr>For Any Given SMACNA Duct or Fitting:</vt:lpstr>
      <vt:lpstr>For Any Given SMACNA Duct or Fitting:</vt:lpstr>
      <vt:lpstr>Typical Turning Vanes</vt:lpstr>
      <vt:lpstr>Leakage;   Another SMACNA Standard</vt:lpstr>
      <vt:lpstr>Duct Sealant</vt:lpstr>
      <vt:lpstr>Duct Sealant as a Clue to a Different Problem</vt:lpstr>
      <vt:lpstr>Flex Duct</vt:lpstr>
      <vt:lpstr>Insulation and Duct Liner</vt:lpstr>
      <vt:lpstr>PowerPoint Presentation</vt:lpstr>
      <vt:lpstr>PowerPoint Presentation</vt:lpstr>
      <vt:lpstr>PowerPoint Presentation</vt:lpstr>
      <vt:lpstr>Flex Duct Resources</vt:lpstr>
      <vt:lpstr>Fans, Ductwork, &amp; Air Handling Components:</vt:lpstr>
      <vt:lpstr>Loss Coefficient Exercise</vt:lpstr>
      <vt:lpstr>PowerPoint Presentation</vt:lpstr>
      <vt:lpstr>Calculating Velocity Pressure</vt:lpstr>
      <vt:lpstr>Calculating Velocity Pressure</vt:lpstr>
      <vt:lpstr>Calculating Velocity Pressure</vt:lpstr>
      <vt:lpstr>Selecting and Applying the Loss Coefficient</vt:lpstr>
      <vt:lpstr>Selecting and Applying the Loss Coefficient</vt:lpstr>
      <vt:lpstr>Selecting and Applying the Loss Coefficient</vt:lpstr>
      <vt:lpstr>Selecting and Applying the Loss Coefficient</vt:lpstr>
      <vt:lpstr>Selecting and Applying the Loss Coefficient</vt:lpstr>
      <vt:lpstr>Selecting and Applying the Loss Coefficient</vt:lpstr>
      <vt:lpstr>Selecting and Applying the Loss Coefficient</vt:lpstr>
      <vt:lpstr>Selecting and Applying the Loss Coefficient</vt:lpstr>
      <vt:lpstr>Selecting and Applying the Loss Coefficient</vt:lpstr>
      <vt:lpstr>A Contrast</vt:lpstr>
      <vt:lpstr>A Contrast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Fans, Ductwork, &amp; Air Handling Components:</dc:title>
  <dc:creator>David Sellers</dc:creator>
  <cp:lastModifiedBy>David Sellers</cp:lastModifiedBy>
  <cp:revision>32</cp:revision>
  <cp:lastPrinted>2016-10-11T02:47:08Z</cp:lastPrinted>
  <dcterms:created xsi:type="dcterms:W3CDTF">2012-11-05T06:28:32Z</dcterms:created>
  <dcterms:modified xsi:type="dcterms:W3CDTF">2019-07-31T17:21:50Z</dcterms:modified>
</cp:coreProperties>
</file>